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326" r:id="rId4"/>
    <p:sldId id="418" r:id="rId5"/>
    <p:sldId id="415" r:id="rId6"/>
    <p:sldId id="420" r:id="rId7"/>
    <p:sldId id="421" r:id="rId8"/>
    <p:sldId id="416" r:id="rId9"/>
    <p:sldId id="417" r:id="rId10"/>
    <p:sldId id="325" r:id="rId11"/>
    <p:sldId id="369" r:id="rId12"/>
    <p:sldId id="3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92" autoAdjust="0"/>
    <p:restoredTop sz="94545"/>
  </p:normalViewPr>
  <p:slideViewPr>
    <p:cSldViewPr snapToGrid="0">
      <p:cViewPr varScale="1">
        <p:scale>
          <a:sx n="79" d="100"/>
          <a:sy n="79" d="100"/>
        </p:scale>
        <p:origin x="135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3138266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902735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1695536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1372940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8</a:t>
            </a:fld>
            <a:endParaRPr lang="en-AU"/>
          </a:p>
        </p:txBody>
      </p:sp>
    </p:spTree>
    <p:extLst>
      <p:ext uri="{BB962C8B-B14F-4D97-AF65-F5344CB8AC3E}">
        <p14:creationId xmlns:p14="http://schemas.microsoft.com/office/powerpoint/2010/main" val="2878305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9</a:t>
            </a:fld>
            <a:endParaRPr lang="en-AU"/>
          </a:p>
        </p:txBody>
      </p:sp>
    </p:spTree>
    <p:extLst>
      <p:ext uri="{BB962C8B-B14F-4D97-AF65-F5344CB8AC3E}">
        <p14:creationId xmlns:p14="http://schemas.microsoft.com/office/powerpoint/2010/main" val="1039874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tiff"/><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u03EHVf-7vI"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4370427"/>
          </a:xfrm>
          <a:prstGeom prst="rect">
            <a:avLst/>
          </a:prstGeom>
          <a:noFill/>
          <a:ln w="19050">
            <a:noFill/>
          </a:ln>
        </p:spPr>
        <p:txBody>
          <a:bodyPr wrap="square" rtlCol="0">
            <a:spAutoFit/>
          </a:bodyPr>
          <a:lstStyle/>
          <a:p>
            <a:r>
              <a:rPr lang="en-GB" sz="2200" dirty="0">
                <a:solidFill>
                  <a:prstClr val="black"/>
                </a:solidFill>
                <a:latin typeface="+mj-lt"/>
              </a:rPr>
              <a:t>Complete the activity sheet to the right. </a:t>
            </a:r>
          </a:p>
          <a:p>
            <a:endParaRPr lang="en-GB" sz="2200" dirty="0">
              <a:solidFill>
                <a:prstClr val="black"/>
              </a:solidFill>
              <a:latin typeface="+mj-lt"/>
            </a:endParaRPr>
          </a:p>
          <a:p>
            <a:endParaRPr lang="en-GB" sz="2200" dirty="0">
              <a:solidFill>
                <a:prstClr val="black"/>
              </a:solidFill>
              <a:latin typeface="+mj-lt"/>
            </a:endParaRPr>
          </a:p>
          <a:p>
            <a:r>
              <a:rPr lang="en-GB" sz="2200" b="1" u="sng" dirty="0">
                <a:solidFill>
                  <a:prstClr val="black"/>
                </a:solidFill>
                <a:latin typeface="+mj-lt"/>
              </a:rPr>
              <a:t>Extension:</a:t>
            </a:r>
          </a:p>
          <a:p>
            <a:r>
              <a:rPr lang="en-GB" sz="2000" dirty="0">
                <a:solidFill>
                  <a:prstClr val="black"/>
                </a:solidFill>
              </a:rPr>
              <a:t>No-one should ask you to show your private parts or touch them however, there maybe important occasions when this can happen. </a:t>
            </a:r>
          </a:p>
          <a:p>
            <a:endParaRPr lang="en-GB" sz="2200" b="1" dirty="0">
              <a:solidFill>
                <a:prstClr val="black"/>
              </a:solidFill>
              <a:latin typeface="+mj-lt"/>
            </a:endParaRPr>
          </a:p>
          <a:p>
            <a:r>
              <a:rPr lang="en-GB" sz="2200" b="1" dirty="0">
                <a:solidFill>
                  <a:prstClr val="black"/>
                </a:solidFill>
                <a:latin typeface="+mj-lt"/>
              </a:rPr>
              <a:t>Can you think of when some of these occasions might be? Write them in your book. </a:t>
            </a:r>
            <a:endParaRPr lang="en-GB" sz="2200" b="1" dirty="0">
              <a:solidFill>
                <a:prstClr val="black"/>
              </a:solidFill>
            </a:endParaRPr>
          </a:p>
        </p:txBody>
      </p:sp>
      <p:pic>
        <p:nvPicPr>
          <p:cNvPr id="3" name="Picture 2">
            <a:extLst>
              <a:ext uri="{FF2B5EF4-FFF2-40B4-BE49-F238E27FC236}">
                <a16:creationId xmlns:a16="http://schemas.microsoft.com/office/drawing/2014/main" id="{E19E81A1-1CD5-2A46-9534-5F3554C6AF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31081" y="270934"/>
            <a:ext cx="4137402" cy="58695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979680"/>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What is meant by private parts?</a:t>
            </a:r>
          </a:p>
          <a:p>
            <a:endParaRPr lang="en-AU" sz="2800" dirty="0">
              <a:latin typeface="+mj-lt"/>
            </a:endParaRPr>
          </a:p>
          <a:p>
            <a:r>
              <a:rPr lang="en-AU" sz="2800" dirty="0">
                <a:latin typeface="+mj-lt"/>
              </a:rPr>
              <a:t>Should anyone be allowed to touch or ask to see your private parts? </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311032"/>
            <a:ext cx="2605393" cy="1015663"/>
          </a:xfrm>
          <a:prstGeom prst="rect">
            <a:avLst/>
          </a:prstGeom>
          <a:noFill/>
        </p:spPr>
        <p:txBody>
          <a:bodyPr wrap="non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dirty="0">
              <a:solidFill>
                <a:srgbClr val="FF0000"/>
              </a:solidFill>
            </a:endParaRPr>
          </a:p>
        </p:txBody>
      </p:sp>
      <p:pic>
        <p:nvPicPr>
          <p:cNvPr id="3" name="Picture 2">
            <a:extLst>
              <a:ext uri="{FF2B5EF4-FFF2-40B4-BE49-F238E27FC236}">
                <a16:creationId xmlns:a16="http://schemas.microsoft.com/office/drawing/2014/main" id="{2CB80B97-241D-9745-AA18-330A0F79B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38" y="3795562"/>
            <a:ext cx="1992086" cy="1992086"/>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1851083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6</a:t>
            </a:r>
          </a:p>
        </p:txBody>
      </p:sp>
      <p:sp>
        <p:nvSpPr>
          <p:cNvPr id="5" name="TextBox 4"/>
          <p:cNvSpPr txBox="1"/>
          <p:nvPr/>
        </p:nvSpPr>
        <p:spPr>
          <a:xfrm>
            <a:off x="1097279" y="2229118"/>
            <a:ext cx="6691450" cy="2308324"/>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 difference between public and private</a:t>
            </a:r>
          </a:p>
          <a:p>
            <a:endParaRPr lang="en-AU" sz="2400" b="1" i="1" dirty="0"/>
          </a:p>
          <a:p>
            <a:pPr marL="342900" indent="-342900">
              <a:buFont typeface="Arial" panose="020B0604020202020204" pitchFamily="34" charset="0"/>
              <a:buChar char="•"/>
            </a:pPr>
            <a:r>
              <a:rPr lang="en-AU" sz="2400" dirty="0"/>
              <a:t>I can name different body parts </a:t>
            </a:r>
          </a:p>
          <a:p>
            <a:pPr marL="342900" indent="-342900">
              <a:buFont typeface="Arial" panose="020B0604020202020204" pitchFamily="34" charset="0"/>
              <a:buChar char="•"/>
            </a:pPr>
            <a:r>
              <a:rPr lang="en-AU" sz="2400" dirty="0"/>
              <a:t>I can explain what private body parts are</a:t>
            </a:r>
          </a:p>
          <a:p>
            <a:pPr marL="342900" indent="-342900">
              <a:buFont typeface="Arial" panose="020B0604020202020204" pitchFamily="34" charset="0"/>
              <a:buChar char="•"/>
            </a:pPr>
            <a:r>
              <a:rPr lang="en-AU" sz="2400" dirty="0"/>
              <a:t>I know I am the boss of my body</a:t>
            </a:r>
          </a:p>
        </p:txBody>
      </p:sp>
      <p:pic>
        <p:nvPicPr>
          <p:cNvPr id="4" name="Picture 3">
            <a:extLst>
              <a:ext uri="{FF2B5EF4-FFF2-40B4-BE49-F238E27FC236}">
                <a16:creationId xmlns:a16="http://schemas.microsoft.com/office/drawing/2014/main" id="{78A32697-E1EE-8045-BF90-5CEF95239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8214" y="419506"/>
            <a:ext cx="3127466" cy="3127466"/>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E48F12B-9BEB-274A-825A-0D4D2A601CF6}"/>
              </a:ext>
            </a:extLst>
          </p:cNvPr>
          <p:cNvSpPr txBox="1"/>
          <p:nvPr/>
        </p:nvSpPr>
        <p:spPr>
          <a:xfrm>
            <a:off x="1267041" y="1091419"/>
            <a:ext cx="2900438" cy="830997"/>
          </a:xfrm>
          <a:prstGeom prst="rect">
            <a:avLst/>
          </a:prstGeom>
          <a:noFill/>
          <a:ln w="19050">
            <a:noFill/>
          </a:ln>
        </p:spPr>
        <p:txBody>
          <a:bodyPr wrap="square" rtlCol="0">
            <a:spAutoFit/>
          </a:bodyPr>
          <a:lstStyle/>
          <a:p>
            <a:pPr algn="ctr"/>
            <a:r>
              <a:rPr lang="en-AU" sz="4800" b="1" u="sng" dirty="0">
                <a:latin typeface="+mj-lt"/>
              </a:rPr>
              <a:t>Private</a:t>
            </a:r>
            <a:endParaRPr lang="en-AU" sz="6600" b="1" i="1" u="sng"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1584644" y="0"/>
            <a:ext cx="8994354" cy="954107"/>
          </a:xfrm>
          <a:prstGeom prst="rect">
            <a:avLst/>
          </a:prstGeom>
          <a:noFill/>
          <a:ln w="19050">
            <a:noFill/>
          </a:ln>
        </p:spPr>
        <p:txBody>
          <a:bodyPr wrap="square" rtlCol="0">
            <a:spAutoFit/>
          </a:bodyPr>
          <a:lstStyle/>
          <a:p>
            <a:pPr algn="ctr"/>
            <a:r>
              <a:rPr lang="en-GB" sz="2800" dirty="0">
                <a:solidFill>
                  <a:prstClr val="black"/>
                </a:solidFill>
                <a:latin typeface="+mj-lt"/>
              </a:rPr>
              <a:t>Let’s remind ourselves about what we mean when something is </a:t>
            </a:r>
            <a:r>
              <a:rPr lang="en-GB" sz="2800" b="1" dirty="0">
                <a:solidFill>
                  <a:prstClr val="black"/>
                </a:solidFill>
                <a:latin typeface="+mj-lt"/>
              </a:rPr>
              <a:t>public</a:t>
            </a:r>
            <a:r>
              <a:rPr lang="en-GB" sz="2800" dirty="0">
                <a:solidFill>
                  <a:prstClr val="black"/>
                </a:solidFill>
                <a:latin typeface="+mj-lt"/>
              </a:rPr>
              <a:t> and when something is </a:t>
            </a:r>
            <a:r>
              <a:rPr lang="en-GB" sz="2800" b="1" dirty="0">
                <a:solidFill>
                  <a:prstClr val="black"/>
                </a:solidFill>
                <a:latin typeface="+mj-lt"/>
              </a:rPr>
              <a:t>private</a:t>
            </a:r>
            <a:r>
              <a:rPr lang="en-GB" sz="2800" dirty="0">
                <a:solidFill>
                  <a:prstClr val="black"/>
                </a:solidFill>
                <a:latin typeface="+mj-lt"/>
              </a:rPr>
              <a:t>? </a:t>
            </a:r>
            <a:endParaRPr lang="en-GB" sz="2800" dirty="0">
              <a:solidFill>
                <a:prstClr val="black"/>
              </a:solidFill>
            </a:endParaRPr>
          </a:p>
        </p:txBody>
      </p:sp>
      <p:sp>
        <p:nvSpPr>
          <p:cNvPr id="5" name="TextBox 4">
            <a:extLst>
              <a:ext uri="{FF2B5EF4-FFF2-40B4-BE49-F238E27FC236}">
                <a16:creationId xmlns:a16="http://schemas.microsoft.com/office/drawing/2014/main" id="{E0AE5CEF-D4C1-194F-B8ED-0130FBE6F67B}"/>
              </a:ext>
            </a:extLst>
          </p:cNvPr>
          <p:cNvSpPr txBox="1"/>
          <p:nvPr/>
        </p:nvSpPr>
        <p:spPr>
          <a:xfrm>
            <a:off x="7678560" y="1091419"/>
            <a:ext cx="2900438" cy="830997"/>
          </a:xfrm>
          <a:prstGeom prst="rect">
            <a:avLst/>
          </a:prstGeom>
          <a:noFill/>
          <a:ln w="19050">
            <a:noFill/>
          </a:ln>
        </p:spPr>
        <p:txBody>
          <a:bodyPr wrap="square" rtlCol="0">
            <a:spAutoFit/>
          </a:bodyPr>
          <a:lstStyle/>
          <a:p>
            <a:pPr algn="ctr"/>
            <a:r>
              <a:rPr lang="en-AU" sz="4800" b="1" u="sng" dirty="0">
                <a:latin typeface="+mj-lt"/>
              </a:rPr>
              <a:t>Public</a:t>
            </a:r>
            <a:endParaRPr lang="en-AU" sz="6600" b="1" i="1" u="sng" dirty="0">
              <a:solidFill>
                <a:prstClr val="black"/>
              </a:solidFill>
              <a:latin typeface="+mj-lt"/>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21F5ED3-AA49-5F4F-B5F9-33124CF88E5B}"/>
              </a:ext>
            </a:extLst>
          </p:cNvPr>
          <p:cNvSpPr txBox="1"/>
          <p:nvPr/>
        </p:nvSpPr>
        <p:spPr>
          <a:xfrm>
            <a:off x="234194" y="2085216"/>
            <a:ext cx="5566872" cy="1292662"/>
          </a:xfrm>
          <a:prstGeom prst="rect">
            <a:avLst/>
          </a:prstGeom>
          <a:noFill/>
          <a:ln w="19050">
            <a:noFill/>
          </a:ln>
        </p:spPr>
        <p:txBody>
          <a:bodyPr wrap="square" rtlCol="0">
            <a:spAutoFit/>
          </a:bodyPr>
          <a:lstStyle/>
          <a:p>
            <a:pPr algn="ctr"/>
            <a:r>
              <a:rPr lang="en-GB" sz="2600" dirty="0">
                <a:solidFill>
                  <a:prstClr val="black"/>
                </a:solidFill>
                <a:latin typeface="+mj-lt"/>
              </a:rPr>
              <a:t>Private means that you are on your own. </a:t>
            </a:r>
          </a:p>
          <a:p>
            <a:pPr algn="ctr"/>
            <a:r>
              <a:rPr lang="en-GB" sz="2600" dirty="0">
                <a:solidFill>
                  <a:prstClr val="black"/>
                </a:solidFill>
                <a:latin typeface="+mj-lt"/>
              </a:rPr>
              <a:t>No-one is around you and no one can see you.  </a:t>
            </a:r>
            <a:endParaRPr lang="en-GB" sz="2600" dirty="0">
              <a:solidFill>
                <a:prstClr val="black"/>
              </a:solidFill>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6362577" y="2085216"/>
            <a:ext cx="5594719" cy="1292662"/>
          </a:xfrm>
          <a:prstGeom prst="rect">
            <a:avLst/>
          </a:prstGeom>
          <a:noFill/>
          <a:ln w="19050">
            <a:noFill/>
          </a:ln>
        </p:spPr>
        <p:txBody>
          <a:bodyPr wrap="square" rtlCol="0">
            <a:spAutoFit/>
          </a:bodyPr>
          <a:lstStyle/>
          <a:p>
            <a:pPr algn="ctr"/>
            <a:r>
              <a:rPr lang="en-GB" sz="2600" dirty="0">
                <a:solidFill>
                  <a:prstClr val="black"/>
                </a:solidFill>
                <a:latin typeface="+mj-lt"/>
              </a:rPr>
              <a:t>Public means there are two or more people. You are not on your own. You can see others and they can see you.   </a:t>
            </a:r>
            <a:endParaRPr lang="en-GB" sz="2600" dirty="0">
              <a:solidFill>
                <a:prstClr val="black"/>
              </a:solidFill>
            </a:endParaRPr>
          </a:p>
        </p:txBody>
      </p:sp>
      <p:pic>
        <p:nvPicPr>
          <p:cNvPr id="2" name="Picture 1">
            <a:extLst>
              <a:ext uri="{FF2B5EF4-FFF2-40B4-BE49-F238E27FC236}">
                <a16:creationId xmlns:a16="http://schemas.microsoft.com/office/drawing/2014/main" id="{D13472F6-96B1-0348-9DED-A223514E6D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49373" y="3758814"/>
            <a:ext cx="4621128" cy="2490129"/>
          </a:xfrm>
          <a:prstGeom prst="rect">
            <a:avLst/>
          </a:prstGeom>
        </p:spPr>
      </p:pic>
      <p:pic>
        <p:nvPicPr>
          <p:cNvPr id="4" name="Picture 3">
            <a:extLst>
              <a:ext uri="{FF2B5EF4-FFF2-40B4-BE49-F238E27FC236}">
                <a16:creationId xmlns:a16="http://schemas.microsoft.com/office/drawing/2014/main" id="{616C45AC-1ACB-2F4D-B614-A2F269778C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8537" y="3931876"/>
            <a:ext cx="1717444" cy="2317065"/>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Naming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9" y="962864"/>
            <a:ext cx="6096853" cy="4524315"/>
          </a:xfrm>
          <a:prstGeom prst="rect">
            <a:avLst/>
          </a:prstGeom>
          <a:noFill/>
          <a:ln w="19050">
            <a:noFill/>
          </a:ln>
        </p:spPr>
        <p:txBody>
          <a:bodyPr wrap="square" rtlCol="0">
            <a:spAutoFit/>
          </a:bodyPr>
          <a:lstStyle/>
          <a:p>
            <a:r>
              <a:rPr lang="en-GB" sz="2400" dirty="0">
                <a:solidFill>
                  <a:prstClr val="black"/>
                </a:solidFill>
                <a:latin typeface="+mj-lt"/>
              </a:rPr>
              <a:t>Knowing the names of the parts of our body is important. We need to know the names of all our body parts including our </a:t>
            </a:r>
            <a:r>
              <a:rPr lang="en-GB" sz="2400" b="1" dirty="0">
                <a:solidFill>
                  <a:prstClr val="black"/>
                </a:solidFill>
                <a:latin typeface="+mj-lt"/>
              </a:rPr>
              <a:t>private</a:t>
            </a:r>
            <a:r>
              <a:rPr lang="en-GB" sz="2400" dirty="0">
                <a:solidFill>
                  <a:prstClr val="black"/>
                </a:solidFill>
                <a:latin typeface="+mj-lt"/>
              </a:rPr>
              <a:t> </a:t>
            </a:r>
            <a:r>
              <a:rPr lang="en-GB" sz="2400" b="1" dirty="0">
                <a:solidFill>
                  <a:prstClr val="black"/>
                </a:solidFill>
                <a:latin typeface="+mj-lt"/>
              </a:rPr>
              <a:t>parts</a:t>
            </a:r>
            <a:r>
              <a:rPr lang="en-GB" sz="2400" dirty="0">
                <a:solidFill>
                  <a:prstClr val="black"/>
                </a:solidFill>
                <a:latin typeface="+mj-lt"/>
              </a:rPr>
              <a:t>. </a:t>
            </a:r>
          </a:p>
          <a:p>
            <a:endParaRPr lang="en-GB" sz="2400" b="1" dirty="0">
              <a:solidFill>
                <a:prstClr val="black"/>
              </a:solidFill>
              <a:latin typeface="+mj-lt"/>
            </a:endParaRPr>
          </a:p>
          <a:p>
            <a:r>
              <a:rPr lang="en-GB" sz="2400" dirty="0">
                <a:solidFill>
                  <a:prstClr val="black"/>
                </a:solidFill>
                <a:latin typeface="+mj-lt"/>
              </a:rPr>
              <a:t>This could be important if we needed to tell someone we got hurt. You’ll need to know what you have hurt. It would be wrong to say you hurt your arm if it was actually your head!  </a:t>
            </a:r>
          </a:p>
          <a:p>
            <a:endParaRPr lang="en-GB" sz="2400" dirty="0">
              <a:solidFill>
                <a:prstClr val="black"/>
              </a:solidFill>
              <a:latin typeface="+mj-lt"/>
            </a:endParaRPr>
          </a:p>
          <a:p>
            <a:r>
              <a:rPr lang="en-GB" sz="2400" dirty="0">
                <a:solidFill>
                  <a:prstClr val="black"/>
                </a:solidFill>
                <a:latin typeface="+mj-lt"/>
              </a:rPr>
              <a:t>It is important we learn about all our different body parts, what they do and what we can do to look after them the best we can. </a:t>
            </a:r>
          </a:p>
        </p:txBody>
      </p:sp>
      <p:pic>
        <p:nvPicPr>
          <p:cNvPr id="4" name="Picture 3">
            <a:extLst>
              <a:ext uri="{FF2B5EF4-FFF2-40B4-BE49-F238E27FC236}">
                <a16:creationId xmlns:a16="http://schemas.microsoft.com/office/drawing/2014/main" id="{6DCA81BD-A2DA-074D-83C5-DCAB7F21AA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11508" y="237593"/>
            <a:ext cx="4361624" cy="5974856"/>
          </a:xfrm>
          <a:prstGeom prst="rect">
            <a:avLst/>
          </a:prstGeom>
        </p:spPr>
      </p:pic>
      <p:sp>
        <p:nvSpPr>
          <p:cNvPr id="2" name="TextBox 1">
            <a:extLst>
              <a:ext uri="{FF2B5EF4-FFF2-40B4-BE49-F238E27FC236}">
                <a16:creationId xmlns:a16="http://schemas.microsoft.com/office/drawing/2014/main" id="{8016102F-CD13-6346-8535-77E3C15F9900}"/>
              </a:ext>
            </a:extLst>
          </p:cNvPr>
          <p:cNvSpPr txBox="1"/>
          <p:nvPr/>
        </p:nvSpPr>
        <p:spPr>
          <a:xfrm>
            <a:off x="7263441" y="362699"/>
            <a:ext cx="2622431" cy="1200329"/>
          </a:xfrm>
          <a:prstGeom prst="rect">
            <a:avLst/>
          </a:prstGeom>
          <a:solidFill>
            <a:schemeClr val="bg1"/>
          </a:solidFill>
        </p:spPr>
        <p:txBody>
          <a:bodyPr wrap="square" rtlCol="0">
            <a:spAutoFit/>
          </a:bodyPr>
          <a:lstStyle/>
          <a:p>
            <a:r>
              <a:rPr lang="en-US" sz="2400" b="1" dirty="0">
                <a:latin typeface="+mj-lt"/>
              </a:rPr>
              <a:t>Can you name the different body parts labelled?</a:t>
            </a:r>
          </a:p>
        </p:txBody>
      </p:sp>
    </p:spTree>
    <p:extLst>
      <p:ext uri="{BB962C8B-B14F-4D97-AF65-F5344CB8AC3E}">
        <p14:creationId xmlns:p14="http://schemas.microsoft.com/office/powerpoint/2010/main" val="2342281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Public and Private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8" y="962864"/>
            <a:ext cx="6170527" cy="5262979"/>
          </a:xfrm>
          <a:prstGeom prst="rect">
            <a:avLst/>
          </a:prstGeom>
          <a:noFill/>
          <a:ln w="19050">
            <a:noFill/>
          </a:ln>
        </p:spPr>
        <p:txBody>
          <a:bodyPr wrap="square" rtlCol="0">
            <a:spAutoFit/>
          </a:bodyPr>
          <a:lstStyle/>
          <a:p>
            <a:r>
              <a:rPr lang="en-GB" sz="2400" dirty="0">
                <a:solidFill>
                  <a:prstClr val="black"/>
                </a:solidFill>
                <a:latin typeface="+mj-lt"/>
              </a:rPr>
              <a:t>Public body parts are parts of the body that are okay to be seen by other people in public spaces, like your arms, head and legs. </a:t>
            </a:r>
          </a:p>
          <a:p>
            <a:r>
              <a:rPr lang="en-GB" sz="2400" dirty="0">
                <a:solidFill>
                  <a:prstClr val="black"/>
                </a:solidFill>
                <a:latin typeface="+mj-lt"/>
              </a:rPr>
              <a:t>Private body parts are parts that need to be covered. These can be covered by your underwear and clothes. It is important to keep your private parts covered. </a:t>
            </a:r>
          </a:p>
          <a:p>
            <a:endParaRPr lang="en-GB" sz="2400" dirty="0">
              <a:solidFill>
                <a:prstClr val="black"/>
              </a:solidFill>
              <a:latin typeface="+mj-lt"/>
            </a:endParaRPr>
          </a:p>
          <a:p>
            <a:r>
              <a:rPr lang="en-GB" sz="2400" dirty="0">
                <a:solidFill>
                  <a:prstClr val="black"/>
                </a:solidFill>
                <a:latin typeface="+mj-lt"/>
              </a:rPr>
              <a:t>Everybody has private body parts. Being private means no one can see them or touch them. They must remain private. </a:t>
            </a:r>
          </a:p>
          <a:p>
            <a:endParaRPr lang="en-GB" sz="2400" dirty="0">
              <a:solidFill>
                <a:prstClr val="black"/>
              </a:solidFill>
              <a:latin typeface="+mj-lt"/>
            </a:endParaRPr>
          </a:p>
          <a:p>
            <a:r>
              <a:rPr lang="en-GB" sz="2400" b="1" dirty="0">
                <a:solidFill>
                  <a:prstClr val="black"/>
                </a:solidFill>
                <a:latin typeface="+mj-lt"/>
              </a:rPr>
              <a:t>Which other parts of the body are okay to be seen in public?</a:t>
            </a:r>
          </a:p>
        </p:txBody>
      </p:sp>
      <p:pic>
        <p:nvPicPr>
          <p:cNvPr id="4" name="Picture 3">
            <a:extLst>
              <a:ext uri="{FF2B5EF4-FFF2-40B4-BE49-F238E27FC236}">
                <a16:creationId xmlns:a16="http://schemas.microsoft.com/office/drawing/2014/main" id="{E0443340-89A1-C34C-A1EF-CE058C379B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8603" y="634091"/>
            <a:ext cx="5535052" cy="5001369"/>
          </a:xfrm>
          <a:prstGeom prst="rect">
            <a:avLst/>
          </a:prstGeom>
        </p:spPr>
      </p:pic>
    </p:spTree>
    <p:extLst>
      <p:ext uri="{BB962C8B-B14F-4D97-AF65-F5344CB8AC3E}">
        <p14:creationId xmlns:p14="http://schemas.microsoft.com/office/powerpoint/2010/main" val="25980330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729094" y="65926"/>
            <a:ext cx="5227506" cy="584775"/>
          </a:xfrm>
          <a:prstGeom prst="rect">
            <a:avLst/>
          </a:prstGeom>
          <a:noFill/>
          <a:ln w="19050">
            <a:noFill/>
          </a:ln>
        </p:spPr>
        <p:txBody>
          <a:bodyPr wrap="square" rtlCol="0">
            <a:spAutoFit/>
          </a:bodyPr>
          <a:lstStyle/>
          <a:p>
            <a:pPr algn="ctr"/>
            <a:r>
              <a:rPr lang="en-GB" sz="3200" b="1" u="sng" dirty="0">
                <a:solidFill>
                  <a:prstClr val="black"/>
                </a:solidFill>
                <a:latin typeface="+mj-lt"/>
              </a:rPr>
              <a:t>Names of Private Body Parts</a:t>
            </a:r>
            <a:endParaRPr lang="en-GB" sz="3200" b="1" u="sng" dirty="0">
              <a:solidFill>
                <a:prstClr val="black"/>
              </a:solidFill>
            </a:endParaRPr>
          </a:p>
        </p:txBody>
      </p:sp>
      <p:sp>
        <p:nvSpPr>
          <p:cNvPr id="5" name="TextBox 4">
            <a:extLst>
              <a:ext uri="{FF2B5EF4-FFF2-40B4-BE49-F238E27FC236}">
                <a16:creationId xmlns:a16="http://schemas.microsoft.com/office/drawing/2014/main" id="{E0AE5CEF-D4C1-194F-B8ED-0130FBE6F67B}"/>
              </a:ext>
            </a:extLst>
          </p:cNvPr>
          <p:cNvSpPr txBox="1"/>
          <p:nvPr/>
        </p:nvSpPr>
        <p:spPr>
          <a:xfrm>
            <a:off x="7825216" y="685187"/>
            <a:ext cx="2900438" cy="584775"/>
          </a:xfrm>
          <a:prstGeom prst="rect">
            <a:avLst/>
          </a:prstGeom>
          <a:noFill/>
          <a:ln w="19050">
            <a:noFill/>
          </a:ln>
        </p:spPr>
        <p:txBody>
          <a:bodyPr wrap="square" rtlCol="0">
            <a:spAutoFit/>
          </a:bodyPr>
          <a:lstStyle/>
          <a:p>
            <a:pPr algn="ctr"/>
            <a:r>
              <a:rPr lang="en-AU" sz="3200" b="1" u="sng" dirty="0">
                <a:solidFill>
                  <a:prstClr val="black"/>
                </a:solidFill>
                <a:latin typeface="+mj-lt"/>
              </a:rPr>
              <a:t>Boys</a:t>
            </a:r>
            <a:endParaRPr lang="en-AU" sz="6600" b="1" u="sng" dirty="0">
              <a:solidFill>
                <a:prstClr val="black"/>
              </a:solidFill>
              <a:latin typeface="+mj-lt"/>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05B2A0F-CF66-8C4A-A77E-7E13A9836B8B}"/>
              </a:ext>
            </a:extLst>
          </p:cNvPr>
          <p:cNvSpPr txBox="1"/>
          <p:nvPr/>
        </p:nvSpPr>
        <p:spPr>
          <a:xfrm>
            <a:off x="6312823" y="4261746"/>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Penis</a:t>
            </a:r>
            <a:endParaRPr lang="en-GB" sz="2800" dirty="0">
              <a:solidFill>
                <a:prstClr val="black"/>
              </a:solidFill>
            </a:endParaRPr>
          </a:p>
        </p:txBody>
      </p:sp>
      <p:sp>
        <p:nvSpPr>
          <p:cNvPr id="10" name="TextBox 9">
            <a:extLst>
              <a:ext uri="{FF2B5EF4-FFF2-40B4-BE49-F238E27FC236}">
                <a16:creationId xmlns:a16="http://schemas.microsoft.com/office/drawing/2014/main" id="{A9C6CFD3-E2E5-0542-8E1C-8FE1B44DC02A}"/>
              </a:ext>
            </a:extLst>
          </p:cNvPr>
          <p:cNvSpPr txBox="1"/>
          <p:nvPr/>
        </p:nvSpPr>
        <p:spPr>
          <a:xfrm>
            <a:off x="186445" y="1008352"/>
            <a:ext cx="5522377" cy="5632311"/>
          </a:xfrm>
          <a:prstGeom prst="rect">
            <a:avLst/>
          </a:prstGeom>
          <a:noFill/>
          <a:ln w="19050">
            <a:noFill/>
          </a:ln>
        </p:spPr>
        <p:txBody>
          <a:bodyPr wrap="square" rtlCol="0">
            <a:spAutoFit/>
          </a:bodyPr>
          <a:lstStyle/>
          <a:p>
            <a:r>
              <a:rPr lang="en-GB" sz="2400" dirty="0">
                <a:solidFill>
                  <a:prstClr val="black"/>
                </a:solidFill>
                <a:latin typeface="+mj-lt"/>
              </a:rPr>
              <a:t>Sometimes we can feel a bit embarrassed saying the names of private parts and some people may have names they’ve made up. </a:t>
            </a:r>
          </a:p>
          <a:p>
            <a:endParaRPr lang="en-GB" sz="2400" dirty="0">
              <a:solidFill>
                <a:prstClr val="black"/>
              </a:solidFill>
              <a:latin typeface="+mj-lt"/>
            </a:endParaRPr>
          </a:p>
          <a:p>
            <a:r>
              <a:rPr lang="en-GB" sz="2400" dirty="0">
                <a:solidFill>
                  <a:prstClr val="black"/>
                </a:solidFill>
                <a:latin typeface="+mj-lt"/>
              </a:rPr>
              <a:t>However, it is very important we know and use the scientific names. </a:t>
            </a:r>
          </a:p>
          <a:p>
            <a:endParaRPr lang="en-GB" sz="2400" dirty="0">
              <a:solidFill>
                <a:prstClr val="black"/>
              </a:solidFill>
              <a:latin typeface="+mj-lt"/>
            </a:endParaRPr>
          </a:p>
          <a:p>
            <a:r>
              <a:rPr lang="en-GB" sz="2400" dirty="0">
                <a:solidFill>
                  <a:prstClr val="black"/>
                </a:solidFill>
                <a:latin typeface="+mj-lt"/>
              </a:rPr>
              <a:t>Our private parts are very important. They help our bodies get rid of waste we do not need when we poo and wee. They are also very important in reproduction. </a:t>
            </a:r>
          </a:p>
          <a:p>
            <a:endParaRPr lang="en-GB" sz="2400" dirty="0">
              <a:solidFill>
                <a:prstClr val="black"/>
              </a:solidFill>
              <a:latin typeface="+mj-lt"/>
            </a:endParaRPr>
          </a:p>
          <a:p>
            <a:r>
              <a:rPr lang="en-GB" sz="2400" dirty="0">
                <a:solidFill>
                  <a:prstClr val="black"/>
                </a:solidFill>
                <a:latin typeface="+mj-lt"/>
              </a:rPr>
              <a:t>A boys private parts are known as the </a:t>
            </a:r>
            <a:r>
              <a:rPr lang="en-GB" sz="2400" b="1" dirty="0">
                <a:solidFill>
                  <a:prstClr val="black"/>
                </a:solidFill>
                <a:latin typeface="+mj-lt"/>
              </a:rPr>
              <a:t>penis</a:t>
            </a:r>
            <a:r>
              <a:rPr lang="en-GB" sz="2400" dirty="0">
                <a:solidFill>
                  <a:prstClr val="black"/>
                </a:solidFill>
                <a:latin typeface="+mj-lt"/>
              </a:rPr>
              <a:t>, </a:t>
            </a:r>
            <a:r>
              <a:rPr lang="en-GB" sz="2400" b="1" dirty="0">
                <a:solidFill>
                  <a:prstClr val="black"/>
                </a:solidFill>
                <a:latin typeface="+mj-lt"/>
              </a:rPr>
              <a:t>testicles</a:t>
            </a:r>
            <a:r>
              <a:rPr lang="en-GB" sz="2400" dirty="0">
                <a:solidFill>
                  <a:prstClr val="black"/>
                </a:solidFill>
                <a:latin typeface="+mj-lt"/>
              </a:rPr>
              <a:t> and </a:t>
            </a:r>
            <a:r>
              <a:rPr lang="en-GB" sz="2400" b="1" dirty="0">
                <a:solidFill>
                  <a:prstClr val="black"/>
                </a:solidFill>
                <a:latin typeface="+mj-lt"/>
              </a:rPr>
              <a:t>bottom</a:t>
            </a:r>
            <a:r>
              <a:rPr lang="en-GB" sz="2400" dirty="0">
                <a:solidFill>
                  <a:prstClr val="black"/>
                </a:solidFill>
                <a:latin typeface="+mj-lt"/>
              </a:rPr>
              <a:t>. </a:t>
            </a:r>
          </a:p>
          <a:p>
            <a:endParaRPr lang="en-GB" sz="2400" dirty="0">
              <a:solidFill>
                <a:prstClr val="black"/>
              </a:solidFill>
            </a:endParaRPr>
          </a:p>
        </p:txBody>
      </p:sp>
      <p:sp>
        <p:nvSpPr>
          <p:cNvPr id="12" name="TextBox 11">
            <a:extLst>
              <a:ext uri="{FF2B5EF4-FFF2-40B4-BE49-F238E27FC236}">
                <a16:creationId xmlns:a16="http://schemas.microsoft.com/office/drawing/2014/main" id="{5F631D2F-A115-BE47-9AF2-E15A2BC81862}"/>
              </a:ext>
            </a:extLst>
          </p:cNvPr>
          <p:cNvSpPr txBox="1"/>
          <p:nvPr/>
        </p:nvSpPr>
        <p:spPr>
          <a:xfrm>
            <a:off x="6569830" y="3175200"/>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Bottom</a:t>
            </a:r>
            <a:endParaRPr lang="en-GB" sz="2800" dirty="0">
              <a:solidFill>
                <a:prstClr val="black"/>
              </a:solidFill>
            </a:endParaRPr>
          </a:p>
        </p:txBody>
      </p:sp>
      <p:sp>
        <p:nvSpPr>
          <p:cNvPr id="14" name="TextBox 13">
            <a:extLst>
              <a:ext uri="{FF2B5EF4-FFF2-40B4-BE49-F238E27FC236}">
                <a16:creationId xmlns:a16="http://schemas.microsoft.com/office/drawing/2014/main" id="{E830120D-0153-CB46-B89A-9B6BCAC3F8DA}"/>
              </a:ext>
            </a:extLst>
          </p:cNvPr>
          <p:cNvSpPr txBox="1"/>
          <p:nvPr/>
        </p:nvSpPr>
        <p:spPr>
          <a:xfrm>
            <a:off x="9676122" y="4664579"/>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Testicles</a:t>
            </a:r>
            <a:endParaRPr lang="en-GB" sz="2800" dirty="0">
              <a:solidFill>
                <a:prstClr val="black"/>
              </a:solidFill>
            </a:endParaRPr>
          </a:p>
        </p:txBody>
      </p:sp>
      <p:pic>
        <p:nvPicPr>
          <p:cNvPr id="15" name="Picture 14">
            <a:extLst>
              <a:ext uri="{FF2B5EF4-FFF2-40B4-BE49-F238E27FC236}">
                <a16:creationId xmlns:a16="http://schemas.microsoft.com/office/drawing/2014/main" id="{7A136CF7-1E45-7A46-8DC0-92A3A4E001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3417" y="1396667"/>
            <a:ext cx="2032492" cy="4603507"/>
          </a:xfrm>
          <a:prstGeom prst="rect">
            <a:avLst/>
          </a:prstGeom>
        </p:spPr>
      </p:pic>
      <p:cxnSp>
        <p:nvCxnSpPr>
          <p:cNvPr id="19" name="Straight Arrow Connector 18">
            <a:extLst>
              <a:ext uri="{FF2B5EF4-FFF2-40B4-BE49-F238E27FC236}">
                <a16:creationId xmlns:a16="http://schemas.microsoft.com/office/drawing/2014/main" id="{688BD318-7B7E-A240-A506-CA92916E6CAD}"/>
              </a:ext>
            </a:extLst>
          </p:cNvPr>
          <p:cNvCxnSpPr>
            <a:cxnSpLocks/>
          </p:cNvCxnSpPr>
          <p:nvPr/>
        </p:nvCxnSpPr>
        <p:spPr>
          <a:xfrm flipH="1" flipV="1">
            <a:off x="9347938" y="4120921"/>
            <a:ext cx="656368" cy="6412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F88FC69-8AA4-5145-8891-A551E113D201}"/>
              </a:ext>
            </a:extLst>
          </p:cNvPr>
          <p:cNvCxnSpPr>
            <a:cxnSpLocks/>
          </p:cNvCxnSpPr>
          <p:nvPr/>
        </p:nvCxnSpPr>
        <p:spPr>
          <a:xfrm flipV="1">
            <a:off x="7946410" y="4191000"/>
            <a:ext cx="1273253" cy="391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9C579A5-ED49-1B4A-82AF-5D337331D612}"/>
              </a:ext>
            </a:extLst>
          </p:cNvPr>
          <p:cNvCxnSpPr>
            <a:cxnSpLocks/>
          </p:cNvCxnSpPr>
          <p:nvPr/>
        </p:nvCxnSpPr>
        <p:spPr>
          <a:xfrm>
            <a:off x="7946410" y="3572933"/>
            <a:ext cx="745015" cy="4154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719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E48F12B-9BEB-274A-825A-0D4D2A601CF6}"/>
              </a:ext>
            </a:extLst>
          </p:cNvPr>
          <p:cNvSpPr txBox="1"/>
          <p:nvPr/>
        </p:nvSpPr>
        <p:spPr>
          <a:xfrm>
            <a:off x="1501424" y="465526"/>
            <a:ext cx="2900438" cy="830997"/>
          </a:xfrm>
          <a:prstGeom prst="rect">
            <a:avLst/>
          </a:prstGeom>
          <a:noFill/>
          <a:ln w="19050">
            <a:noFill/>
          </a:ln>
        </p:spPr>
        <p:txBody>
          <a:bodyPr wrap="square" rtlCol="0">
            <a:spAutoFit/>
          </a:bodyPr>
          <a:lstStyle/>
          <a:p>
            <a:pPr algn="ctr"/>
            <a:r>
              <a:rPr lang="en-AU" sz="3200" b="1" u="sng" dirty="0">
                <a:latin typeface="+mj-lt"/>
              </a:rPr>
              <a:t>Girls</a:t>
            </a:r>
            <a:r>
              <a:rPr lang="en-AU" sz="4800" b="1" u="sng" dirty="0">
                <a:latin typeface="+mj-lt"/>
              </a:rPr>
              <a:t> </a:t>
            </a:r>
            <a:endParaRPr lang="en-AU" sz="6600" b="1" i="1" u="sng"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1584644" y="0"/>
            <a:ext cx="8994354" cy="584775"/>
          </a:xfrm>
          <a:prstGeom prst="rect">
            <a:avLst/>
          </a:prstGeom>
          <a:noFill/>
          <a:ln w="19050">
            <a:noFill/>
          </a:ln>
        </p:spPr>
        <p:txBody>
          <a:bodyPr wrap="square" rtlCol="0">
            <a:spAutoFit/>
          </a:bodyPr>
          <a:lstStyle/>
          <a:p>
            <a:pPr algn="ctr"/>
            <a:r>
              <a:rPr lang="en-GB" sz="3200" b="1" u="sng" dirty="0">
                <a:solidFill>
                  <a:prstClr val="black"/>
                </a:solidFill>
                <a:latin typeface="+mj-lt"/>
              </a:rPr>
              <a:t>Names of Private Body Parts</a:t>
            </a:r>
            <a:endParaRPr lang="en-GB" sz="3200" b="1" u="sng" dirty="0">
              <a:solidFill>
                <a:prstClr val="black"/>
              </a:solidFill>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9C6CFD3-E2E5-0542-8E1C-8FE1B44DC02A}"/>
              </a:ext>
            </a:extLst>
          </p:cNvPr>
          <p:cNvSpPr txBox="1"/>
          <p:nvPr/>
        </p:nvSpPr>
        <p:spPr>
          <a:xfrm>
            <a:off x="149376" y="4716338"/>
            <a:ext cx="1639554" cy="523220"/>
          </a:xfrm>
          <a:prstGeom prst="rect">
            <a:avLst/>
          </a:prstGeom>
          <a:noFill/>
          <a:ln w="19050">
            <a:noFill/>
          </a:ln>
        </p:spPr>
        <p:txBody>
          <a:bodyPr wrap="square" rtlCol="0">
            <a:spAutoFit/>
          </a:bodyPr>
          <a:lstStyle/>
          <a:p>
            <a:pPr algn="ctr"/>
            <a:r>
              <a:rPr lang="en-GB" sz="2800" dirty="0">
                <a:solidFill>
                  <a:prstClr val="black"/>
                </a:solidFill>
                <a:latin typeface="+mj-lt"/>
              </a:rPr>
              <a:t>Bottom </a:t>
            </a:r>
            <a:endParaRPr lang="en-GB" sz="2800" dirty="0">
              <a:solidFill>
                <a:prstClr val="black"/>
              </a:solidFill>
            </a:endParaRPr>
          </a:p>
        </p:txBody>
      </p:sp>
      <p:sp>
        <p:nvSpPr>
          <p:cNvPr id="11" name="TextBox 10">
            <a:extLst>
              <a:ext uri="{FF2B5EF4-FFF2-40B4-BE49-F238E27FC236}">
                <a16:creationId xmlns:a16="http://schemas.microsoft.com/office/drawing/2014/main" id="{8E9B7F2C-6BBF-8343-95CB-077790A91DBF}"/>
              </a:ext>
            </a:extLst>
          </p:cNvPr>
          <p:cNvSpPr txBox="1"/>
          <p:nvPr/>
        </p:nvSpPr>
        <p:spPr>
          <a:xfrm>
            <a:off x="3612311" y="2648329"/>
            <a:ext cx="2080969" cy="523220"/>
          </a:xfrm>
          <a:prstGeom prst="rect">
            <a:avLst/>
          </a:prstGeom>
          <a:noFill/>
          <a:ln w="19050">
            <a:noFill/>
          </a:ln>
        </p:spPr>
        <p:txBody>
          <a:bodyPr wrap="square" rtlCol="0">
            <a:spAutoFit/>
          </a:bodyPr>
          <a:lstStyle/>
          <a:p>
            <a:pPr algn="ctr"/>
            <a:r>
              <a:rPr lang="en-GB" sz="2800" dirty="0">
                <a:solidFill>
                  <a:prstClr val="black"/>
                </a:solidFill>
                <a:latin typeface="+mj-lt"/>
              </a:rPr>
              <a:t>Chest/Breast</a:t>
            </a:r>
            <a:endParaRPr lang="en-GB" sz="2800" dirty="0">
              <a:solidFill>
                <a:prstClr val="black"/>
              </a:solidFill>
            </a:endParaRPr>
          </a:p>
        </p:txBody>
      </p:sp>
      <p:sp>
        <p:nvSpPr>
          <p:cNvPr id="13" name="TextBox 12">
            <a:extLst>
              <a:ext uri="{FF2B5EF4-FFF2-40B4-BE49-F238E27FC236}">
                <a16:creationId xmlns:a16="http://schemas.microsoft.com/office/drawing/2014/main" id="{D52C7658-BEAD-8246-AC1E-11A7995757D2}"/>
              </a:ext>
            </a:extLst>
          </p:cNvPr>
          <p:cNvSpPr txBox="1"/>
          <p:nvPr/>
        </p:nvSpPr>
        <p:spPr>
          <a:xfrm>
            <a:off x="3545737" y="4320758"/>
            <a:ext cx="1805755" cy="523220"/>
          </a:xfrm>
          <a:prstGeom prst="rect">
            <a:avLst/>
          </a:prstGeom>
          <a:noFill/>
          <a:ln w="19050">
            <a:noFill/>
          </a:ln>
        </p:spPr>
        <p:txBody>
          <a:bodyPr wrap="square" rtlCol="0">
            <a:spAutoFit/>
          </a:bodyPr>
          <a:lstStyle/>
          <a:p>
            <a:pPr algn="ctr"/>
            <a:r>
              <a:rPr lang="en-GB" sz="2800" dirty="0">
                <a:solidFill>
                  <a:prstClr val="black"/>
                </a:solidFill>
                <a:latin typeface="+mj-lt"/>
              </a:rPr>
              <a:t>Vulva</a:t>
            </a:r>
            <a:endParaRPr lang="en-GB" sz="2800" dirty="0">
              <a:solidFill>
                <a:prstClr val="black"/>
              </a:solidFill>
            </a:endParaRPr>
          </a:p>
        </p:txBody>
      </p:sp>
      <p:pic>
        <p:nvPicPr>
          <p:cNvPr id="17" name="Picture 16">
            <a:extLst>
              <a:ext uri="{FF2B5EF4-FFF2-40B4-BE49-F238E27FC236}">
                <a16:creationId xmlns:a16="http://schemas.microsoft.com/office/drawing/2014/main" id="{DBD67F87-F3D4-5B46-A61F-A99C999BF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9868" y="1459396"/>
            <a:ext cx="2032317" cy="4540778"/>
          </a:xfrm>
          <a:prstGeom prst="rect">
            <a:avLst/>
          </a:prstGeom>
        </p:spPr>
      </p:pic>
      <p:cxnSp>
        <p:nvCxnSpPr>
          <p:cNvPr id="26" name="Straight Arrow Connector 25">
            <a:extLst>
              <a:ext uri="{FF2B5EF4-FFF2-40B4-BE49-F238E27FC236}">
                <a16:creationId xmlns:a16="http://schemas.microsoft.com/office/drawing/2014/main" id="{443F9B77-78D5-154A-BCE0-8B2FD76A8F06}"/>
              </a:ext>
            </a:extLst>
          </p:cNvPr>
          <p:cNvCxnSpPr>
            <a:cxnSpLocks/>
          </p:cNvCxnSpPr>
          <p:nvPr/>
        </p:nvCxnSpPr>
        <p:spPr>
          <a:xfrm flipV="1">
            <a:off x="1377390" y="4004591"/>
            <a:ext cx="932294" cy="7803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9DAB155-CD1C-8542-8975-B12DEA25D1AF}"/>
              </a:ext>
            </a:extLst>
          </p:cNvPr>
          <p:cNvCxnSpPr>
            <a:cxnSpLocks/>
          </p:cNvCxnSpPr>
          <p:nvPr/>
        </p:nvCxnSpPr>
        <p:spPr>
          <a:xfrm flipH="1" flipV="1">
            <a:off x="2885231" y="4080110"/>
            <a:ext cx="1117691" cy="4024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DBE8573-F0C7-B34C-9825-20F100F2DDE2}"/>
              </a:ext>
            </a:extLst>
          </p:cNvPr>
          <p:cNvCxnSpPr>
            <a:cxnSpLocks/>
          </p:cNvCxnSpPr>
          <p:nvPr/>
        </p:nvCxnSpPr>
        <p:spPr>
          <a:xfrm flipH="1">
            <a:off x="3056965" y="2923914"/>
            <a:ext cx="571764" cy="1689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63FC910-4791-1143-949B-CD2F1A3D14BE}"/>
              </a:ext>
            </a:extLst>
          </p:cNvPr>
          <p:cNvSpPr txBox="1"/>
          <p:nvPr/>
        </p:nvSpPr>
        <p:spPr>
          <a:xfrm>
            <a:off x="6470363" y="1516208"/>
            <a:ext cx="4415940" cy="1569660"/>
          </a:xfrm>
          <a:prstGeom prst="rect">
            <a:avLst/>
          </a:prstGeom>
          <a:noFill/>
          <a:ln w="19050">
            <a:noFill/>
          </a:ln>
        </p:spPr>
        <p:txBody>
          <a:bodyPr wrap="square" rtlCol="0">
            <a:spAutoFit/>
          </a:bodyPr>
          <a:lstStyle/>
          <a:p>
            <a:r>
              <a:rPr lang="en-GB" sz="2400" dirty="0">
                <a:solidFill>
                  <a:prstClr val="black"/>
                </a:solidFill>
                <a:latin typeface="+mj-lt"/>
              </a:rPr>
              <a:t>A girls private parts are known as the </a:t>
            </a:r>
            <a:r>
              <a:rPr lang="en-GB" sz="2400" b="1" dirty="0">
                <a:solidFill>
                  <a:prstClr val="black"/>
                </a:solidFill>
                <a:latin typeface="+mj-lt"/>
              </a:rPr>
              <a:t>vulva</a:t>
            </a:r>
            <a:r>
              <a:rPr lang="en-GB" sz="2400" dirty="0">
                <a:solidFill>
                  <a:prstClr val="black"/>
                </a:solidFill>
                <a:latin typeface="+mj-lt"/>
              </a:rPr>
              <a:t>, </a:t>
            </a:r>
            <a:r>
              <a:rPr lang="en-GB" sz="2400" b="1" dirty="0">
                <a:solidFill>
                  <a:prstClr val="black"/>
                </a:solidFill>
                <a:latin typeface="+mj-lt"/>
              </a:rPr>
              <a:t>chest or breast</a:t>
            </a:r>
            <a:r>
              <a:rPr lang="en-GB" sz="2400" dirty="0">
                <a:solidFill>
                  <a:prstClr val="black"/>
                </a:solidFill>
                <a:latin typeface="+mj-lt"/>
              </a:rPr>
              <a:t> and </a:t>
            </a:r>
            <a:r>
              <a:rPr lang="en-GB" sz="2400" b="1" dirty="0">
                <a:solidFill>
                  <a:prstClr val="black"/>
                </a:solidFill>
                <a:latin typeface="+mj-lt"/>
              </a:rPr>
              <a:t>bottom</a:t>
            </a:r>
            <a:r>
              <a:rPr lang="en-GB" sz="2400" dirty="0">
                <a:solidFill>
                  <a:prstClr val="black"/>
                </a:solidFill>
                <a:latin typeface="+mj-lt"/>
              </a:rPr>
              <a:t>. </a:t>
            </a:r>
          </a:p>
          <a:p>
            <a:endParaRPr lang="en-GB" sz="2400" dirty="0">
              <a:solidFill>
                <a:prstClr val="black"/>
              </a:solidFill>
            </a:endParaRPr>
          </a:p>
        </p:txBody>
      </p:sp>
    </p:spTree>
    <p:extLst>
      <p:ext uri="{BB962C8B-B14F-4D97-AF65-F5344CB8AC3E}">
        <p14:creationId xmlns:p14="http://schemas.microsoft.com/office/powerpoint/2010/main" val="13218071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Private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9" y="962864"/>
            <a:ext cx="5147947" cy="4524315"/>
          </a:xfrm>
          <a:prstGeom prst="rect">
            <a:avLst/>
          </a:prstGeom>
          <a:noFill/>
          <a:ln w="19050">
            <a:noFill/>
          </a:ln>
        </p:spPr>
        <p:txBody>
          <a:bodyPr wrap="square" rtlCol="0">
            <a:spAutoFit/>
          </a:bodyPr>
          <a:lstStyle/>
          <a:p>
            <a:r>
              <a:rPr lang="en-GB" sz="2400" dirty="0">
                <a:solidFill>
                  <a:prstClr val="black"/>
                </a:solidFill>
              </a:rPr>
              <a:t>No-one should ask you to show your private parts or touch them however, there maybe important occasions when this can happen. </a:t>
            </a:r>
          </a:p>
          <a:p>
            <a:endParaRPr lang="en-GB" sz="2400" b="1" dirty="0">
              <a:solidFill>
                <a:prstClr val="black"/>
              </a:solidFill>
            </a:endParaRPr>
          </a:p>
          <a:p>
            <a:r>
              <a:rPr lang="en-GB" sz="2400" dirty="0">
                <a:solidFill>
                  <a:prstClr val="black"/>
                </a:solidFill>
              </a:rPr>
              <a:t>You may need to show a doctor, nurse or family member for an important reason. </a:t>
            </a:r>
          </a:p>
          <a:p>
            <a:endParaRPr lang="en-GB" sz="2400" b="1" dirty="0">
              <a:solidFill>
                <a:prstClr val="black"/>
              </a:solidFill>
            </a:endParaRPr>
          </a:p>
          <a:p>
            <a:r>
              <a:rPr lang="en-GB" sz="2400" dirty="0">
                <a:solidFill>
                  <a:prstClr val="black"/>
                </a:solidFill>
              </a:rPr>
              <a:t>If you </a:t>
            </a:r>
            <a:r>
              <a:rPr lang="en-GB" sz="2400" b="1" dirty="0">
                <a:solidFill>
                  <a:prstClr val="black"/>
                </a:solidFill>
              </a:rPr>
              <a:t>feel uncomfortable </a:t>
            </a:r>
            <a:r>
              <a:rPr lang="en-GB" sz="2400" dirty="0">
                <a:solidFill>
                  <a:prstClr val="black"/>
                </a:solidFill>
              </a:rPr>
              <a:t>it is still okay to say </a:t>
            </a:r>
            <a:r>
              <a:rPr lang="en-GB" sz="2400" b="1" dirty="0">
                <a:solidFill>
                  <a:prstClr val="black"/>
                </a:solidFill>
              </a:rPr>
              <a:t>NO</a:t>
            </a:r>
            <a:r>
              <a:rPr lang="en-GB" sz="2400" dirty="0">
                <a:solidFill>
                  <a:prstClr val="black"/>
                </a:solidFill>
              </a:rPr>
              <a:t> and you must be with one of your trusted adults. </a:t>
            </a:r>
          </a:p>
        </p:txBody>
      </p:sp>
      <p:pic>
        <p:nvPicPr>
          <p:cNvPr id="4" name="Picture 3">
            <a:extLst>
              <a:ext uri="{FF2B5EF4-FFF2-40B4-BE49-F238E27FC236}">
                <a16:creationId xmlns:a16="http://schemas.microsoft.com/office/drawing/2014/main" id="{A5364459-AFAC-D847-9058-BFC5CC1712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63929" y="1718563"/>
            <a:ext cx="3052032" cy="2671498"/>
          </a:xfrm>
          <a:prstGeom prst="rect">
            <a:avLst/>
          </a:prstGeom>
        </p:spPr>
      </p:pic>
      <p:pic>
        <p:nvPicPr>
          <p:cNvPr id="6" name="Picture 5">
            <a:extLst>
              <a:ext uri="{FF2B5EF4-FFF2-40B4-BE49-F238E27FC236}">
                <a16:creationId xmlns:a16="http://schemas.microsoft.com/office/drawing/2014/main" id="{94EBD001-0F6D-6B43-AF5B-308A378DD1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4545" y="4199759"/>
            <a:ext cx="3160221" cy="2574840"/>
          </a:xfrm>
          <a:prstGeom prst="rect">
            <a:avLst/>
          </a:prstGeom>
        </p:spPr>
      </p:pic>
      <p:pic>
        <p:nvPicPr>
          <p:cNvPr id="7" name="Picture 6">
            <a:extLst>
              <a:ext uri="{FF2B5EF4-FFF2-40B4-BE49-F238E27FC236}">
                <a16:creationId xmlns:a16="http://schemas.microsoft.com/office/drawing/2014/main" id="{DB90C845-8DDF-B741-90B8-3C40931632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20326" y="327441"/>
            <a:ext cx="3143603" cy="2782244"/>
          </a:xfrm>
          <a:prstGeom prst="rect">
            <a:avLst/>
          </a:prstGeom>
        </p:spPr>
      </p:pic>
    </p:spTree>
    <p:extLst>
      <p:ext uri="{BB962C8B-B14F-4D97-AF65-F5344CB8AC3E}">
        <p14:creationId xmlns:p14="http://schemas.microsoft.com/office/powerpoint/2010/main" val="994961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Your Body Belongs to You!</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8" y="962864"/>
            <a:ext cx="6089767" cy="5262979"/>
          </a:xfrm>
          <a:prstGeom prst="rect">
            <a:avLst/>
          </a:prstGeom>
          <a:noFill/>
          <a:ln w="19050">
            <a:noFill/>
          </a:ln>
        </p:spPr>
        <p:txBody>
          <a:bodyPr wrap="square" rtlCol="0">
            <a:spAutoFit/>
          </a:bodyPr>
          <a:lstStyle/>
          <a:p>
            <a:r>
              <a:rPr lang="en-GB" sz="2400" dirty="0">
                <a:solidFill>
                  <a:prstClr val="black"/>
                </a:solidFill>
              </a:rPr>
              <a:t>Remember you are the ‘</a:t>
            </a:r>
            <a:r>
              <a:rPr lang="en-GB" sz="2400" b="1" dirty="0">
                <a:solidFill>
                  <a:prstClr val="black"/>
                </a:solidFill>
              </a:rPr>
              <a:t>boss of your body’ </a:t>
            </a:r>
            <a:r>
              <a:rPr lang="en-GB" sz="2400" dirty="0">
                <a:solidFill>
                  <a:prstClr val="black"/>
                </a:solidFill>
              </a:rPr>
              <a:t>and people must respect your privacy. </a:t>
            </a:r>
          </a:p>
          <a:p>
            <a:endParaRPr lang="en-GB" sz="2400" dirty="0">
              <a:solidFill>
                <a:prstClr val="black"/>
              </a:solidFill>
            </a:endParaRPr>
          </a:p>
          <a:p>
            <a:r>
              <a:rPr lang="en-GB" sz="2400" dirty="0">
                <a:solidFill>
                  <a:prstClr val="black"/>
                </a:solidFill>
              </a:rPr>
              <a:t>You have learnt a lot through the last 6 lessons. From identifying </a:t>
            </a:r>
            <a:r>
              <a:rPr lang="en-GB" sz="2400" b="1" dirty="0">
                <a:solidFill>
                  <a:prstClr val="black"/>
                </a:solidFill>
              </a:rPr>
              <a:t>Warning Signs, Good Secrets </a:t>
            </a:r>
            <a:r>
              <a:rPr lang="en-GB" sz="2400" dirty="0">
                <a:solidFill>
                  <a:prstClr val="black"/>
                </a:solidFill>
              </a:rPr>
              <a:t>and </a:t>
            </a:r>
            <a:r>
              <a:rPr lang="en-GB" sz="2400" b="1" dirty="0">
                <a:solidFill>
                  <a:prstClr val="black"/>
                </a:solidFill>
              </a:rPr>
              <a:t>Bad Secrets</a:t>
            </a:r>
            <a:r>
              <a:rPr lang="en-GB" sz="2400" dirty="0">
                <a:solidFill>
                  <a:prstClr val="black"/>
                </a:solidFill>
              </a:rPr>
              <a:t>, </a:t>
            </a:r>
            <a:r>
              <a:rPr lang="en-GB" sz="2400" b="1" dirty="0">
                <a:solidFill>
                  <a:prstClr val="black"/>
                </a:solidFill>
              </a:rPr>
              <a:t>Permission</a:t>
            </a:r>
            <a:r>
              <a:rPr lang="en-GB" sz="2400" dirty="0">
                <a:solidFill>
                  <a:prstClr val="black"/>
                </a:solidFill>
              </a:rPr>
              <a:t>, </a:t>
            </a:r>
            <a:r>
              <a:rPr lang="en-GB" sz="2400" b="1" dirty="0">
                <a:solidFill>
                  <a:prstClr val="black"/>
                </a:solidFill>
              </a:rPr>
              <a:t>Consent</a:t>
            </a:r>
            <a:r>
              <a:rPr lang="en-GB" sz="2400" dirty="0">
                <a:solidFill>
                  <a:prstClr val="black"/>
                </a:solidFill>
              </a:rPr>
              <a:t>, </a:t>
            </a:r>
            <a:r>
              <a:rPr lang="en-GB" sz="2400" b="1" dirty="0">
                <a:solidFill>
                  <a:prstClr val="black"/>
                </a:solidFill>
              </a:rPr>
              <a:t>Personal Boundaries</a:t>
            </a:r>
            <a:r>
              <a:rPr lang="en-GB" sz="2400" dirty="0">
                <a:solidFill>
                  <a:prstClr val="black"/>
                </a:solidFill>
              </a:rPr>
              <a:t> and what we mean by </a:t>
            </a:r>
            <a:r>
              <a:rPr lang="en-GB" sz="2400" b="1" dirty="0">
                <a:solidFill>
                  <a:prstClr val="black"/>
                </a:solidFill>
              </a:rPr>
              <a:t>Public and Private.</a:t>
            </a:r>
          </a:p>
          <a:p>
            <a:endParaRPr lang="en-GB" sz="2400" dirty="0">
              <a:solidFill>
                <a:prstClr val="black"/>
              </a:solidFill>
            </a:endParaRPr>
          </a:p>
          <a:p>
            <a:r>
              <a:rPr lang="en-GB" sz="2400" dirty="0">
                <a:solidFill>
                  <a:prstClr val="black"/>
                </a:solidFill>
              </a:rPr>
              <a:t>Click on the image to the right to watch a video summarising what we have covered in the last 6 lessons. </a:t>
            </a:r>
          </a:p>
          <a:p>
            <a:endParaRPr lang="en-GB" sz="2400" dirty="0">
              <a:solidFill>
                <a:prstClr val="black"/>
              </a:solidFill>
            </a:endParaRPr>
          </a:p>
          <a:p>
            <a:r>
              <a:rPr lang="en-GB" sz="2400" b="1" dirty="0">
                <a:solidFill>
                  <a:prstClr val="black"/>
                </a:solidFill>
              </a:rPr>
              <a:t>Note: </a:t>
            </a:r>
            <a:r>
              <a:rPr lang="en-GB" sz="2400" dirty="0">
                <a:solidFill>
                  <a:prstClr val="black"/>
                </a:solidFill>
              </a:rPr>
              <a:t>Click whilst in presentation mode.</a:t>
            </a:r>
          </a:p>
        </p:txBody>
      </p:sp>
      <p:pic>
        <p:nvPicPr>
          <p:cNvPr id="4" name="Picture 3">
            <a:hlinkClick r:id="rId3"/>
            <a:extLst>
              <a:ext uri="{FF2B5EF4-FFF2-40B4-BE49-F238E27FC236}">
                <a16:creationId xmlns:a16="http://schemas.microsoft.com/office/drawing/2014/main" id="{5B4B0E2A-2702-EB45-917E-62DB1F2C90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28603" y="634091"/>
            <a:ext cx="5535052" cy="5001369"/>
          </a:xfrm>
          <a:prstGeom prst="rect">
            <a:avLst/>
          </a:prstGeom>
        </p:spPr>
      </p:pic>
    </p:spTree>
    <p:extLst>
      <p:ext uri="{BB962C8B-B14F-4D97-AF65-F5344CB8AC3E}">
        <p14:creationId xmlns:p14="http://schemas.microsoft.com/office/powerpoint/2010/main" val="1412421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119767</TotalTime>
  <Words>759</Words>
  <Application>Microsoft Macintosh PowerPoint</Application>
  <PresentationFormat>Widescreen</PresentationFormat>
  <Paragraphs>89</Paragraphs>
  <Slides>12</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334</cp:revision>
  <dcterms:created xsi:type="dcterms:W3CDTF">2015-12-16T03:40:36Z</dcterms:created>
  <dcterms:modified xsi:type="dcterms:W3CDTF">2025-11-11T11:06:22Z</dcterms:modified>
</cp:coreProperties>
</file>