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7" r:id="rId3"/>
    <p:sldId id="266" r:id="rId4"/>
    <p:sldId id="301" r:id="rId5"/>
    <p:sldId id="299" r:id="rId6"/>
    <p:sldId id="305" r:id="rId7"/>
    <p:sldId id="306" r:id="rId8"/>
    <p:sldId id="302" r:id="rId9"/>
    <p:sldId id="312" r:id="rId10"/>
    <p:sldId id="268" r:id="rId11"/>
    <p:sldId id="307" r:id="rId12"/>
    <p:sldId id="308" r:id="rId13"/>
    <p:sldId id="309" r:id="rId14"/>
    <p:sldId id="271" r:id="rId15"/>
    <p:sldId id="265" r:id="rId16"/>
    <p:sldId id="34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20" autoAdjust="0"/>
    <p:restoredTop sz="94545"/>
  </p:normalViewPr>
  <p:slideViewPr>
    <p:cSldViewPr snapToGrid="0">
      <p:cViewPr varScale="1">
        <p:scale>
          <a:sx n="79" d="100"/>
          <a:sy n="79" d="100"/>
        </p:scale>
        <p:origin x="1328"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10/11/2025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Teacher Notes: </a:t>
            </a:r>
          </a:p>
          <a:p>
            <a:r>
              <a:rPr lang="en-US" b="1" u="none" dirty="0"/>
              <a:t>Activity – What </a:t>
            </a:r>
            <a:r>
              <a:rPr lang="en-US" b="1" u="none" dirty="0" err="1"/>
              <a:t>Colour</a:t>
            </a:r>
            <a:r>
              <a:rPr lang="en-US" b="1" u="none"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r>
              <a:rPr lang="en-US" b="0" u="none" dirty="0" err="1"/>
              <a:t>colours</a:t>
            </a:r>
            <a:r>
              <a:rPr lang="en-US" b="0" u="none" dirty="0"/>
              <a:t>, you can ask them again and say are you sure because the other person is saying a different </a:t>
            </a:r>
            <a:r>
              <a:rPr lang="en-US" b="0" u="none" dirty="0" err="1"/>
              <a:t>colour</a:t>
            </a:r>
            <a:r>
              <a:rPr lang="en-US" b="0" u="none" dirty="0"/>
              <a:t>. </a:t>
            </a:r>
          </a:p>
          <a:p>
            <a:r>
              <a:rPr lang="en-US" b="0" u="none" dirty="0"/>
              <a:t>4 – After a few back and forth, ask them to the switch sides and then ask the same question. </a:t>
            </a:r>
          </a:p>
          <a:p>
            <a:r>
              <a:rPr lang="en-US" b="0" u="none" dirty="0"/>
              <a:t>5 – This is a perfect way to highlight and introduce perspective, especially when we have disagreements with friends as sometimes there can be a version of events or something that you didn’t see or notice. </a:t>
            </a:r>
          </a:p>
        </p:txBody>
      </p:sp>
      <p:sp>
        <p:nvSpPr>
          <p:cNvPr id="4" name="Slide Number Placeholder 3"/>
          <p:cNvSpPr>
            <a:spLocks noGrp="1"/>
          </p:cNvSpPr>
          <p:nvPr>
            <p:ph type="sldNum" sz="quarter" idx="5"/>
          </p:nvPr>
        </p:nvSpPr>
        <p:spPr/>
        <p:txBody>
          <a:bodyPr/>
          <a:lstStyle/>
          <a:p>
            <a:fld id="{8212C924-96FC-4ACD-8C11-6FB7C3AFF653}" type="slidenum">
              <a:rPr lang="en-AU" smtClean="0"/>
              <a:t>5</a:t>
            </a:fld>
            <a:endParaRPr lang="en-AU"/>
          </a:p>
        </p:txBody>
      </p:sp>
    </p:spTree>
    <p:extLst>
      <p:ext uri="{BB962C8B-B14F-4D97-AF65-F5344CB8AC3E}">
        <p14:creationId xmlns:p14="http://schemas.microsoft.com/office/powerpoint/2010/main" val="920767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Activity – What </a:t>
            </a:r>
            <a:r>
              <a:rPr lang="en-US" b="1" u="sng" dirty="0" err="1"/>
              <a:t>Colour</a:t>
            </a:r>
            <a:r>
              <a:rPr lang="en-US" b="1" u="sng"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p>
          <a:p>
            <a:endParaRPr lang="en-US" b="0" u="none" dirty="0"/>
          </a:p>
        </p:txBody>
      </p:sp>
      <p:sp>
        <p:nvSpPr>
          <p:cNvPr id="4" name="Slide Number Placeholder 3"/>
          <p:cNvSpPr>
            <a:spLocks noGrp="1"/>
          </p:cNvSpPr>
          <p:nvPr>
            <p:ph type="sldNum" sz="quarter" idx="5"/>
          </p:nvPr>
        </p:nvSpPr>
        <p:spPr/>
        <p:txBody>
          <a:bodyPr/>
          <a:lstStyle/>
          <a:p>
            <a:fld id="{8212C924-96FC-4ACD-8C11-6FB7C3AFF653}" type="slidenum">
              <a:rPr lang="en-AU" smtClean="0"/>
              <a:t>6</a:t>
            </a:fld>
            <a:endParaRPr lang="en-AU"/>
          </a:p>
        </p:txBody>
      </p:sp>
    </p:spTree>
    <p:extLst>
      <p:ext uri="{BB962C8B-B14F-4D97-AF65-F5344CB8AC3E}">
        <p14:creationId xmlns:p14="http://schemas.microsoft.com/office/powerpoint/2010/main" val="1940477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Activity – What </a:t>
            </a:r>
            <a:r>
              <a:rPr lang="en-US" b="1" u="sng" dirty="0" err="1"/>
              <a:t>Colour</a:t>
            </a:r>
            <a:r>
              <a:rPr lang="en-US" b="1" u="sng" dirty="0"/>
              <a:t> is it? </a:t>
            </a:r>
          </a:p>
          <a:p>
            <a:endParaRPr lang="en-US" b="1" u="sng" dirty="0"/>
          </a:p>
          <a:p>
            <a:r>
              <a:rPr lang="en-US" b="0" u="none" dirty="0"/>
              <a:t>1 - First you will need to get two pieces of A4 </a:t>
            </a:r>
            <a:r>
              <a:rPr lang="en-US" b="0" u="none" dirty="0" err="1"/>
              <a:t>coloured</a:t>
            </a:r>
            <a:r>
              <a:rPr lang="en-US" b="0" u="none" dirty="0"/>
              <a:t> paper and stick them together. </a:t>
            </a:r>
          </a:p>
          <a:p>
            <a:r>
              <a:rPr lang="en-US" b="0" u="none" dirty="0"/>
              <a:t>2 – Invite two students up to stand either side of the paper. (They must not be able to see the other persons side). </a:t>
            </a:r>
          </a:p>
          <a:p>
            <a:r>
              <a:rPr lang="en-US" b="0" u="none" dirty="0"/>
              <a:t>3 – Ask each person what </a:t>
            </a:r>
            <a:r>
              <a:rPr lang="en-US" b="0" u="none" dirty="0" err="1"/>
              <a:t>colour</a:t>
            </a:r>
            <a:r>
              <a:rPr lang="en-US" b="0" u="none" dirty="0"/>
              <a:t> their side is. As they will obviously say different </a:t>
            </a:r>
          </a:p>
        </p:txBody>
      </p:sp>
      <p:sp>
        <p:nvSpPr>
          <p:cNvPr id="4" name="Slide Number Placeholder 3"/>
          <p:cNvSpPr>
            <a:spLocks noGrp="1"/>
          </p:cNvSpPr>
          <p:nvPr>
            <p:ph type="sldNum" sz="quarter" idx="5"/>
          </p:nvPr>
        </p:nvSpPr>
        <p:spPr/>
        <p:txBody>
          <a:bodyPr/>
          <a:lstStyle/>
          <a:p>
            <a:fld id="{8212C924-96FC-4ACD-8C11-6FB7C3AFF653}" type="slidenum">
              <a:rPr lang="en-AU" smtClean="0"/>
              <a:t>7</a:t>
            </a:fld>
            <a:endParaRPr lang="en-AU"/>
          </a:p>
        </p:txBody>
      </p:sp>
    </p:spTree>
    <p:extLst>
      <p:ext uri="{BB962C8B-B14F-4D97-AF65-F5344CB8AC3E}">
        <p14:creationId xmlns:p14="http://schemas.microsoft.com/office/powerpoint/2010/main" val="2023963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10251956" y="6464982"/>
            <a:ext cx="1807448" cy="398215"/>
          </a:xfrm>
        </p:spPr>
        <p:txBody>
          <a:bodyPr/>
          <a:lstStyle>
            <a:lvl1pPr>
              <a:defRPr sz="1100" b="1">
                <a:solidFill>
                  <a:schemeClr val="tx1"/>
                </a:solidFill>
              </a:defRPr>
            </a:lvl1pPr>
          </a:lstStyle>
          <a:p>
            <a:r>
              <a:rPr lang="en-AU" dirty="0"/>
              <a:t>©BeeHealthyStories 2023</a:t>
            </a:r>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10/11/2025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10/11/2025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10/11/2025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93B3369F-D995-C44A-8DA2-04F6A6636BC1}"/>
              </a:ext>
            </a:extLst>
          </p:cNvPr>
          <p:cNvPicPr/>
          <p:nvPr userDrawn="1"/>
        </p:nvPicPr>
        <p:blipFill rotWithShape="1">
          <a:blip r:embed="rId2"/>
          <a:srcRect l="18198" t="28642" r="15234" b="8118"/>
          <a:stretch/>
        </p:blipFill>
        <p:spPr>
          <a:xfrm>
            <a:off x="11338386" y="6271825"/>
            <a:ext cx="727710" cy="553085"/>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10/11/2025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10/11/2025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emf"/><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Booklist%20Year%201/Suggested%20Booklist%20Grade%201.pdf" TargetMode="External"/><Relationship Id="rId2" Type="http://schemas.openxmlformats.org/officeDocument/2006/relationships/image" Target="../media/image4.tiff"/><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tiff"/></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505009521"/>
              </p:ext>
            </p:extLst>
          </p:nvPr>
        </p:nvGraphicFramePr>
        <p:xfrm>
          <a:off x="1143000" y="950403"/>
          <a:ext cx="10283138" cy="822960"/>
        </p:xfrm>
        <a:graphic>
          <a:graphicData uri="http://schemas.openxmlformats.org/drawingml/2006/table">
            <a:tbl>
              <a:tblPr/>
              <a:tblGrid>
                <a:gridCol w="10283138">
                  <a:extLst>
                    <a:ext uri="{9D8B030D-6E8A-4147-A177-3AD203B41FA5}">
                      <a16:colId xmlns:a16="http://schemas.microsoft.com/office/drawing/2014/main" val="20000"/>
                    </a:ext>
                  </a:extLst>
                </a:gridCol>
              </a:tblGrid>
              <a:tr h="0">
                <a:tc>
                  <a:txBody>
                    <a:bodyPr/>
                    <a:lstStyle/>
                    <a:p>
                      <a:pPr algn="ctr"/>
                      <a:r>
                        <a:rPr lang="en-GB" sz="2400" kern="1200" dirty="0">
                          <a:solidFill>
                            <a:srgbClr val="000000"/>
                          </a:solidFill>
                          <a:effectLst/>
                          <a:latin typeface="+mj-lt"/>
                          <a:ea typeface="+mn-ea"/>
                          <a:cs typeface="+mn-cs"/>
                        </a:rPr>
                        <a:t>Different scenarios will require different ways to resolve an issue and they may not always work first time but here are some ideas that you can use.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1121847405"/>
              </p:ext>
            </p:extLst>
          </p:nvPr>
        </p:nvGraphicFramePr>
        <p:xfrm>
          <a:off x="2114550" y="36003"/>
          <a:ext cx="7448550" cy="914400"/>
        </p:xfrm>
        <a:graphic>
          <a:graphicData uri="http://schemas.openxmlformats.org/drawingml/2006/table">
            <a:tbl>
              <a:tblPr/>
              <a:tblGrid>
                <a:gridCol w="7448550">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Other Possible Solutions: </a:t>
                      </a:r>
                      <a:endParaRPr lang="en-GB" sz="54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6" name="Table 15">
            <a:extLst>
              <a:ext uri="{FF2B5EF4-FFF2-40B4-BE49-F238E27FC236}">
                <a16:creationId xmlns:a16="http://schemas.microsoft.com/office/drawing/2014/main" id="{B54D414C-97AF-444F-A450-E9C2CD41E6B1}"/>
              </a:ext>
            </a:extLst>
          </p:cNvPr>
          <p:cNvGraphicFramePr>
            <a:graphicFrameLocks noGrp="1"/>
          </p:cNvGraphicFramePr>
          <p:nvPr>
            <p:extLst>
              <p:ext uri="{D42A27DB-BD31-4B8C-83A1-F6EECF244321}">
                <p14:modId xmlns:p14="http://schemas.microsoft.com/office/powerpoint/2010/main" val="3752233430"/>
              </p:ext>
            </p:extLst>
          </p:nvPr>
        </p:nvGraphicFramePr>
        <p:xfrm>
          <a:off x="3176292" y="4330994"/>
          <a:ext cx="5493940" cy="1767840"/>
        </p:xfrm>
        <a:graphic>
          <a:graphicData uri="http://schemas.openxmlformats.org/drawingml/2006/table">
            <a:tbl>
              <a:tblPr/>
              <a:tblGrid>
                <a:gridCol w="5493940">
                  <a:extLst>
                    <a:ext uri="{9D8B030D-6E8A-4147-A177-3AD203B41FA5}">
                      <a16:colId xmlns:a16="http://schemas.microsoft.com/office/drawing/2014/main" val="20000"/>
                    </a:ext>
                  </a:extLst>
                </a:gridCol>
              </a:tblGrid>
              <a:tr h="0">
                <a:tc>
                  <a:txBody>
                    <a:bodyPr/>
                    <a:lstStyle/>
                    <a:p>
                      <a:r>
                        <a:rPr lang="en-GB" sz="2200" b="1" dirty="0">
                          <a:solidFill>
                            <a:schemeClr val="tx1"/>
                          </a:solidFill>
                          <a:effectLst/>
                          <a:latin typeface="Calibri Light"/>
                        </a:rPr>
                        <a:t>Ask for help:</a:t>
                      </a:r>
                    </a:p>
                    <a:p>
                      <a:r>
                        <a:rPr lang="en-GB" sz="2200" b="0" dirty="0">
                          <a:solidFill>
                            <a:schemeClr val="tx1"/>
                          </a:solidFill>
                          <a:effectLst/>
                          <a:latin typeface="Calibri Light"/>
                        </a:rPr>
                        <a:t>If your strategies aren’t working or if it is very serious, ask for help from someone you trust, like an adult which could be your teacher, parent or coach. </a:t>
                      </a:r>
                      <a:endParaRPr lang="en-GB" b="0" dirty="0">
                        <a:solidFill>
                          <a:schemeClr val="tx1"/>
                        </a:solidFill>
                        <a:effectLst/>
                      </a:endParaRPr>
                    </a:p>
                  </a:txBody>
                  <a:tcPr marL="121920" marR="121920" anchor="ctr">
                    <a:lnL>
                      <a:noFill/>
                    </a:lnL>
                    <a:lnR>
                      <a:noFill/>
                    </a:lnR>
                    <a:lnT>
                      <a:noFill/>
                    </a:lnT>
                    <a:lnB>
                      <a:noFill/>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extLst>
                  <a:ext uri="{0D108BD9-81ED-4DB2-BD59-A6C34878D82A}">
                    <a16:rowId xmlns:a16="http://schemas.microsoft.com/office/drawing/2014/main" val="10000"/>
                  </a:ext>
                </a:extLst>
              </a:tr>
            </a:tbl>
          </a:graphicData>
        </a:graphic>
      </p:graphicFrame>
      <p:graphicFrame>
        <p:nvGraphicFramePr>
          <p:cNvPr id="17" name="Table 16">
            <a:extLst>
              <a:ext uri="{FF2B5EF4-FFF2-40B4-BE49-F238E27FC236}">
                <a16:creationId xmlns:a16="http://schemas.microsoft.com/office/drawing/2014/main" id="{AC579DF6-CBE7-0A44-BFE9-FEEB4F8AB1F6}"/>
              </a:ext>
            </a:extLst>
          </p:cNvPr>
          <p:cNvGraphicFramePr>
            <a:graphicFrameLocks noGrp="1"/>
          </p:cNvGraphicFramePr>
          <p:nvPr>
            <p:extLst>
              <p:ext uri="{D42A27DB-BD31-4B8C-83A1-F6EECF244321}">
                <p14:modId xmlns:p14="http://schemas.microsoft.com/office/powerpoint/2010/main" val="1944716681"/>
              </p:ext>
            </p:extLst>
          </p:nvPr>
        </p:nvGraphicFramePr>
        <p:xfrm>
          <a:off x="802086" y="2436959"/>
          <a:ext cx="4748412" cy="1432560"/>
        </p:xfrm>
        <a:graphic>
          <a:graphicData uri="http://schemas.openxmlformats.org/drawingml/2006/table">
            <a:tbl>
              <a:tblPr/>
              <a:tblGrid>
                <a:gridCol w="4748412">
                  <a:extLst>
                    <a:ext uri="{9D8B030D-6E8A-4147-A177-3AD203B41FA5}">
                      <a16:colId xmlns:a16="http://schemas.microsoft.com/office/drawing/2014/main" val="20000"/>
                    </a:ext>
                  </a:extLst>
                </a:gridCol>
              </a:tblGrid>
              <a:tr h="0">
                <a:tc>
                  <a:txBody>
                    <a:bodyPr/>
                    <a:lstStyle/>
                    <a:p>
                      <a:r>
                        <a:rPr lang="en-GB" sz="2200" b="1" dirty="0">
                          <a:solidFill>
                            <a:sysClr val="windowText" lastClr="000000"/>
                          </a:solidFill>
                          <a:effectLst/>
                          <a:latin typeface="Calibri Light"/>
                        </a:rPr>
                        <a:t>Compromise:</a:t>
                      </a:r>
                    </a:p>
                    <a:p>
                      <a:r>
                        <a:rPr lang="en-GB" sz="2200" b="0" dirty="0">
                          <a:solidFill>
                            <a:sysClr val="windowText" lastClr="000000"/>
                          </a:solidFill>
                          <a:effectLst/>
                          <a:latin typeface="Calibri Light"/>
                        </a:rPr>
                        <a:t>Sometimes the answer might be using a mixture of people’s ideas to help achieve your goal. </a:t>
                      </a:r>
                      <a:endParaRPr lang="en-GB" b="0" dirty="0">
                        <a:solidFill>
                          <a:sysClr val="windowText" lastClr="000000"/>
                        </a:solidFill>
                        <a:effectLst/>
                      </a:endParaRPr>
                    </a:p>
                  </a:txBody>
                  <a:tcPr marL="121920" marR="121920" anchor="ctr">
                    <a:lnL>
                      <a:noFill/>
                    </a:lnL>
                    <a:lnR>
                      <a:noFill/>
                    </a:lnR>
                    <a:lnT>
                      <a:noFill/>
                    </a:lnT>
                    <a:lnB>
                      <a:noFill/>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extLst>
                  <a:ext uri="{0D108BD9-81ED-4DB2-BD59-A6C34878D82A}">
                    <a16:rowId xmlns:a16="http://schemas.microsoft.com/office/drawing/2014/main" val="10000"/>
                  </a:ext>
                </a:extLst>
              </a:tr>
            </a:tbl>
          </a:graphicData>
        </a:graphic>
      </p:graphicFrame>
      <p:graphicFrame>
        <p:nvGraphicFramePr>
          <p:cNvPr id="8" name="Table 7">
            <a:extLst>
              <a:ext uri="{FF2B5EF4-FFF2-40B4-BE49-F238E27FC236}">
                <a16:creationId xmlns:a16="http://schemas.microsoft.com/office/drawing/2014/main" id="{1F13618D-7792-B64F-9E9F-F0F5E84D6A53}"/>
              </a:ext>
            </a:extLst>
          </p:cNvPr>
          <p:cNvGraphicFramePr>
            <a:graphicFrameLocks noGrp="1"/>
          </p:cNvGraphicFramePr>
          <p:nvPr>
            <p:extLst>
              <p:ext uri="{D42A27DB-BD31-4B8C-83A1-F6EECF244321}">
                <p14:modId xmlns:p14="http://schemas.microsoft.com/office/powerpoint/2010/main" val="1602698871"/>
              </p:ext>
            </p:extLst>
          </p:nvPr>
        </p:nvGraphicFramePr>
        <p:xfrm>
          <a:off x="6284569" y="2436959"/>
          <a:ext cx="5493940" cy="1432560"/>
        </p:xfrm>
        <a:graphic>
          <a:graphicData uri="http://schemas.openxmlformats.org/drawingml/2006/table">
            <a:tbl>
              <a:tblPr/>
              <a:tblGrid>
                <a:gridCol w="5493940">
                  <a:extLst>
                    <a:ext uri="{9D8B030D-6E8A-4147-A177-3AD203B41FA5}">
                      <a16:colId xmlns:a16="http://schemas.microsoft.com/office/drawing/2014/main" val="20000"/>
                    </a:ext>
                  </a:extLst>
                </a:gridCol>
              </a:tblGrid>
              <a:tr h="0">
                <a:tc>
                  <a:txBody>
                    <a:bodyPr/>
                    <a:lstStyle/>
                    <a:p>
                      <a:r>
                        <a:rPr lang="en-GB" sz="2200" b="1" dirty="0">
                          <a:solidFill>
                            <a:schemeClr val="tx1"/>
                          </a:solidFill>
                          <a:effectLst/>
                          <a:latin typeface="Calibri Light"/>
                        </a:rPr>
                        <a:t>Respectful Language:</a:t>
                      </a:r>
                    </a:p>
                    <a:p>
                      <a:r>
                        <a:rPr lang="en-GB" sz="2200" b="0" dirty="0">
                          <a:solidFill>
                            <a:schemeClr val="tx1"/>
                          </a:solidFill>
                          <a:effectLst/>
                          <a:latin typeface="Calibri Light"/>
                        </a:rPr>
                        <a:t>Talking in a respectful manner is important when resolving a dispute. Do not call anybody names or use bad language. </a:t>
                      </a:r>
                      <a:endParaRPr lang="en-GB" b="0" dirty="0">
                        <a:solidFill>
                          <a:schemeClr val="tx1"/>
                        </a:solidFill>
                        <a:effectLst/>
                      </a:endParaRPr>
                    </a:p>
                  </a:txBody>
                  <a:tcPr marL="121920" marR="121920" anchor="ctr">
                    <a:lnL>
                      <a:noFill/>
                    </a:lnL>
                    <a:lnR>
                      <a:noFill/>
                    </a:lnR>
                    <a:lnT>
                      <a:noFill/>
                    </a:lnT>
                    <a:lnB>
                      <a:noFill/>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5273185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00216901"/>
              </p:ext>
            </p:extLst>
          </p:nvPr>
        </p:nvGraphicFramePr>
        <p:xfrm>
          <a:off x="514819" y="1447856"/>
          <a:ext cx="5820511" cy="3749040"/>
        </p:xfrm>
        <a:graphic>
          <a:graphicData uri="http://schemas.openxmlformats.org/drawingml/2006/table">
            <a:tbl>
              <a:tblPr/>
              <a:tblGrid>
                <a:gridCol w="5820511">
                  <a:extLst>
                    <a:ext uri="{9D8B030D-6E8A-4147-A177-3AD203B41FA5}">
                      <a16:colId xmlns:a16="http://schemas.microsoft.com/office/drawing/2014/main" val="20000"/>
                    </a:ext>
                  </a:extLst>
                </a:gridCol>
              </a:tblGrid>
              <a:tr h="0">
                <a:tc>
                  <a:txBody>
                    <a:bodyPr/>
                    <a:lstStyle/>
                    <a:p>
                      <a:pPr algn="l"/>
                      <a:r>
                        <a:rPr lang="en-GB" sz="2400" kern="1200" dirty="0">
                          <a:solidFill>
                            <a:srgbClr val="000000"/>
                          </a:solidFill>
                          <a:effectLst/>
                          <a:latin typeface="+mj-lt"/>
                          <a:ea typeface="+mn-ea"/>
                          <a:cs typeface="+mn-cs"/>
                        </a:rPr>
                        <a:t>In small groups, read carefully the scenarios on the next couple of slides. </a:t>
                      </a:r>
                    </a:p>
                    <a:p>
                      <a:pPr algn="l"/>
                      <a:endParaRPr lang="en-GB" sz="2400" kern="1200" dirty="0">
                        <a:solidFill>
                          <a:srgbClr val="000000"/>
                        </a:solidFill>
                        <a:effectLst/>
                        <a:latin typeface="+mj-lt"/>
                        <a:ea typeface="+mn-ea"/>
                        <a:cs typeface="+mn-cs"/>
                      </a:endParaRPr>
                    </a:p>
                    <a:p>
                      <a:pPr algn="l"/>
                      <a:r>
                        <a:rPr lang="en-GB" sz="2400" kern="1200" dirty="0">
                          <a:solidFill>
                            <a:srgbClr val="000000"/>
                          </a:solidFill>
                          <a:effectLst/>
                          <a:latin typeface="+mj-lt"/>
                          <a:ea typeface="+mn-ea"/>
                          <a:cs typeface="+mn-cs"/>
                        </a:rPr>
                        <a:t>Together, try and decide what you would suggest to do in that situation and also what </a:t>
                      </a:r>
                      <a:r>
                        <a:rPr lang="en-GB" sz="2400" b="1" u="sng" kern="1200" dirty="0">
                          <a:solidFill>
                            <a:srgbClr val="000000"/>
                          </a:solidFill>
                          <a:effectLst/>
                          <a:latin typeface="+mj-lt"/>
                          <a:ea typeface="+mn-ea"/>
                          <a:cs typeface="+mn-cs"/>
                        </a:rPr>
                        <a:t>NOT </a:t>
                      </a:r>
                      <a:r>
                        <a:rPr lang="en-GB" sz="2400" kern="1200" dirty="0">
                          <a:solidFill>
                            <a:srgbClr val="000000"/>
                          </a:solidFill>
                          <a:effectLst/>
                          <a:latin typeface="+mj-lt"/>
                          <a:ea typeface="+mn-ea"/>
                          <a:cs typeface="+mn-cs"/>
                        </a:rPr>
                        <a:t>to do. Knowing what not to do can also help us find the right solution. </a:t>
                      </a:r>
                    </a:p>
                    <a:p>
                      <a:pPr algn="l"/>
                      <a:endParaRPr lang="en-GB" sz="2400" kern="1200" dirty="0">
                        <a:solidFill>
                          <a:srgbClr val="000000"/>
                        </a:solidFill>
                        <a:effectLst/>
                        <a:latin typeface="+mj-lt"/>
                        <a:ea typeface="+mn-ea"/>
                        <a:cs typeface="+mn-cs"/>
                      </a:endParaRPr>
                    </a:p>
                    <a:p>
                      <a:pPr algn="l"/>
                      <a:r>
                        <a:rPr lang="en-GB" sz="2400" b="1" kern="1200" dirty="0">
                          <a:solidFill>
                            <a:srgbClr val="000000"/>
                          </a:solidFill>
                          <a:effectLst/>
                          <a:latin typeface="+mj-lt"/>
                          <a:ea typeface="+mn-ea"/>
                          <a:cs typeface="+mn-cs"/>
                        </a:rPr>
                        <a:t>Can you use the strategies suggested or do you have another sensible way?</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2446148529"/>
              </p:ext>
            </p:extLst>
          </p:nvPr>
        </p:nvGraphicFramePr>
        <p:xfrm>
          <a:off x="539646" y="36003"/>
          <a:ext cx="4553651" cy="914400"/>
        </p:xfrm>
        <a:graphic>
          <a:graphicData uri="http://schemas.openxmlformats.org/drawingml/2006/table">
            <a:tbl>
              <a:tblPr/>
              <a:tblGrid>
                <a:gridCol w="4553651">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Class activity: </a:t>
                      </a:r>
                      <a:endParaRPr lang="en-GB" sz="54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783E2C43-9066-2D44-B0AC-14844E0652EC}"/>
              </a:ext>
            </a:extLst>
          </p:cNvPr>
          <p:cNvPicPr>
            <a:picLocks noChangeAspect="1"/>
          </p:cNvPicPr>
          <p:nvPr/>
        </p:nvPicPr>
        <p:blipFill>
          <a:blip r:embed="rId2"/>
          <a:stretch>
            <a:fillRect/>
          </a:stretch>
        </p:blipFill>
        <p:spPr>
          <a:xfrm>
            <a:off x="7114515" y="1447856"/>
            <a:ext cx="2133001" cy="3727139"/>
          </a:xfrm>
          <a:prstGeom prst="rect">
            <a:avLst/>
          </a:prstGeom>
        </p:spPr>
      </p:pic>
      <p:pic>
        <p:nvPicPr>
          <p:cNvPr id="8" name="Picture 7">
            <a:extLst>
              <a:ext uri="{FF2B5EF4-FFF2-40B4-BE49-F238E27FC236}">
                <a16:creationId xmlns:a16="http://schemas.microsoft.com/office/drawing/2014/main" id="{B4F14EFF-38BD-1646-926C-8FA887BE8EBF}"/>
              </a:ext>
            </a:extLst>
          </p:cNvPr>
          <p:cNvPicPr>
            <a:picLocks noChangeAspect="1"/>
          </p:cNvPicPr>
          <p:nvPr/>
        </p:nvPicPr>
        <p:blipFill>
          <a:blip r:embed="rId3"/>
          <a:stretch>
            <a:fillRect/>
          </a:stretch>
        </p:blipFill>
        <p:spPr>
          <a:xfrm>
            <a:off x="9656884" y="1557349"/>
            <a:ext cx="2070340" cy="3617646"/>
          </a:xfrm>
          <a:prstGeom prst="rect">
            <a:avLst/>
          </a:prstGeom>
        </p:spPr>
      </p:pic>
      <p:pic>
        <p:nvPicPr>
          <p:cNvPr id="6" name="Picture 5">
            <a:extLst>
              <a:ext uri="{FF2B5EF4-FFF2-40B4-BE49-F238E27FC236}">
                <a16:creationId xmlns:a16="http://schemas.microsoft.com/office/drawing/2014/main" id="{CD905D40-CD8B-684C-AC37-9DC30476F19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453073">
            <a:off x="9124817" y="4993400"/>
            <a:ext cx="654765" cy="363190"/>
          </a:xfrm>
          <a:prstGeom prst="rect">
            <a:avLst/>
          </a:prstGeom>
        </p:spPr>
      </p:pic>
    </p:spTree>
    <p:extLst>
      <p:ext uri="{BB962C8B-B14F-4D97-AF65-F5344CB8AC3E}">
        <p14:creationId xmlns:p14="http://schemas.microsoft.com/office/powerpoint/2010/main" val="41998312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87695295"/>
              </p:ext>
            </p:extLst>
          </p:nvPr>
        </p:nvGraphicFramePr>
        <p:xfrm>
          <a:off x="312293" y="0"/>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Disagreements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448937748"/>
              </p:ext>
            </p:extLst>
          </p:nvPr>
        </p:nvGraphicFramePr>
        <p:xfrm>
          <a:off x="312293" y="1056517"/>
          <a:ext cx="6970250" cy="5212080"/>
        </p:xfrm>
        <a:graphic>
          <a:graphicData uri="http://schemas.openxmlformats.org/drawingml/2006/table">
            <a:tbl>
              <a:tblPr/>
              <a:tblGrid>
                <a:gridCol w="69702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0" kern="1200" dirty="0">
                          <a:solidFill>
                            <a:srgbClr val="000000"/>
                          </a:solidFill>
                          <a:effectLst/>
                          <a:latin typeface="+mj-lt"/>
                          <a:ea typeface="+mn-ea"/>
                          <a:cs typeface="+mn-cs"/>
                        </a:rPr>
                        <a:t>The group have the task of creating a video about waste in the school. </a:t>
                      </a:r>
                    </a:p>
                    <a:p>
                      <a:pPr marL="0" algn="l" defTabSz="914400" rtl="0" eaLnBrk="1" latinLnBrk="0" hangingPunct="1"/>
                      <a:endParaRPr lang="en-GB" sz="2800" b="0" kern="1200" dirty="0">
                        <a:solidFill>
                          <a:srgbClr val="000000"/>
                        </a:solidFill>
                        <a:effectLst/>
                        <a:latin typeface="+mj-lt"/>
                        <a:ea typeface="+mn-ea"/>
                        <a:cs typeface="+mn-cs"/>
                      </a:endParaRPr>
                    </a:p>
                    <a:p>
                      <a:pPr marL="0" algn="l" defTabSz="914400" rtl="0" eaLnBrk="1" latinLnBrk="0" hangingPunct="1"/>
                      <a:r>
                        <a:rPr lang="en-GB" sz="2800" b="0" kern="1200" dirty="0">
                          <a:solidFill>
                            <a:srgbClr val="000000"/>
                          </a:solidFill>
                          <a:effectLst/>
                          <a:latin typeface="+mj-lt"/>
                          <a:ea typeface="+mn-ea"/>
                          <a:cs typeface="+mn-cs"/>
                        </a:rPr>
                        <a:t>One person keeps holding the </a:t>
                      </a:r>
                      <a:r>
                        <a:rPr lang="en-GB" sz="2800" b="0" kern="1200" dirty="0" err="1">
                          <a:solidFill>
                            <a:srgbClr val="000000"/>
                          </a:solidFill>
                          <a:effectLst/>
                          <a:latin typeface="+mj-lt"/>
                          <a:ea typeface="+mn-ea"/>
                          <a:cs typeface="+mn-cs"/>
                        </a:rPr>
                        <a:t>ipad</a:t>
                      </a:r>
                      <a:r>
                        <a:rPr lang="en-GB" sz="2800" b="0" kern="1200" dirty="0">
                          <a:solidFill>
                            <a:srgbClr val="000000"/>
                          </a:solidFill>
                          <a:effectLst/>
                          <a:latin typeface="+mj-lt"/>
                          <a:ea typeface="+mn-ea"/>
                          <a:cs typeface="+mn-cs"/>
                        </a:rPr>
                        <a:t> and won’t let other people have a go at filming. They say they are the only person who knows how to use it properly.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of the things you could try and do to resolve the situation?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things not to do?</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1180ECB5-3C6D-034B-8F0F-FFC1F057C662}"/>
              </a:ext>
            </a:extLst>
          </p:cNvPr>
          <p:cNvGraphicFramePr>
            <a:graphicFrameLocks noGrp="1"/>
          </p:cNvGraphicFramePr>
          <p:nvPr>
            <p:extLst>
              <p:ext uri="{D42A27DB-BD31-4B8C-83A1-F6EECF244321}">
                <p14:modId xmlns:p14="http://schemas.microsoft.com/office/powerpoint/2010/main" val="799137362"/>
              </p:ext>
            </p:extLst>
          </p:nvPr>
        </p:nvGraphicFramePr>
        <p:xfrm>
          <a:off x="3821224" y="6339840"/>
          <a:ext cx="4473690" cy="518160"/>
        </p:xfrm>
        <a:graphic>
          <a:graphicData uri="http://schemas.openxmlformats.org/drawingml/2006/table">
            <a:tbl>
              <a:tblPr/>
              <a:tblGrid>
                <a:gridCol w="447369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1" kern="1200" dirty="0">
                          <a:solidFill>
                            <a:srgbClr val="000000"/>
                          </a:solidFill>
                          <a:effectLst/>
                          <a:latin typeface="+mj-lt"/>
                          <a:ea typeface="+mn-ea"/>
                          <a:cs typeface="+mn-cs"/>
                        </a:rPr>
                        <a:t>Share some of your solutions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CA6303C8-B8CE-3B4F-AC86-300D0EF932D5}"/>
              </a:ext>
            </a:extLst>
          </p:cNvPr>
          <p:cNvPicPr>
            <a:picLocks noChangeAspect="1"/>
          </p:cNvPicPr>
          <p:nvPr/>
        </p:nvPicPr>
        <p:blipFill>
          <a:blip r:embed="rId2"/>
          <a:stretch>
            <a:fillRect/>
          </a:stretch>
        </p:blipFill>
        <p:spPr>
          <a:xfrm>
            <a:off x="8677159" y="1673134"/>
            <a:ext cx="2085618" cy="3529508"/>
          </a:xfrm>
          <a:prstGeom prst="rect">
            <a:avLst/>
          </a:prstGeom>
        </p:spPr>
      </p:pic>
    </p:spTree>
    <p:extLst>
      <p:ext uri="{BB962C8B-B14F-4D97-AF65-F5344CB8AC3E}">
        <p14:creationId xmlns:p14="http://schemas.microsoft.com/office/powerpoint/2010/main" val="42779439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579502164"/>
              </p:ext>
            </p:extLst>
          </p:nvPr>
        </p:nvGraphicFramePr>
        <p:xfrm>
          <a:off x="312293" y="965200"/>
          <a:ext cx="5772150" cy="393192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0" kern="1200" dirty="0">
                          <a:solidFill>
                            <a:srgbClr val="000000"/>
                          </a:solidFill>
                          <a:effectLst/>
                          <a:latin typeface="+mj-lt"/>
                          <a:ea typeface="+mn-ea"/>
                          <a:cs typeface="+mn-cs"/>
                        </a:rPr>
                        <a:t>You’re group has the task of building a </a:t>
                      </a:r>
                      <a:r>
                        <a:rPr lang="en-GB" sz="2800" b="0" kern="1200" dirty="0" err="1">
                          <a:solidFill>
                            <a:srgbClr val="000000"/>
                          </a:solidFill>
                          <a:effectLst/>
                          <a:latin typeface="+mj-lt"/>
                          <a:ea typeface="+mn-ea"/>
                          <a:cs typeface="+mn-cs"/>
                        </a:rPr>
                        <a:t>lego</a:t>
                      </a:r>
                      <a:r>
                        <a:rPr lang="en-GB" sz="2800" b="0" kern="1200" dirty="0">
                          <a:solidFill>
                            <a:srgbClr val="000000"/>
                          </a:solidFill>
                          <a:effectLst/>
                          <a:latin typeface="+mj-lt"/>
                          <a:ea typeface="+mn-ea"/>
                          <a:cs typeface="+mn-cs"/>
                        </a:rPr>
                        <a:t> model. However, one person is taking over and doing all the work.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of the things you could try and do to resolve the situation? </a:t>
                      </a:r>
                    </a:p>
                    <a:p>
                      <a:pPr marL="0" algn="l" defTabSz="914400" rtl="0" eaLnBrk="1" latinLnBrk="0" hangingPunct="1"/>
                      <a:endParaRPr lang="en-GB" sz="2800" b="1" kern="1200" dirty="0">
                        <a:solidFill>
                          <a:srgbClr val="000000"/>
                        </a:solidFill>
                        <a:effectLst/>
                        <a:latin typeface="+mj-lt"/>
                        <a:ea typeface="+mn-ea"/>
                        <a:cs typeface="+mn-cs"/>
                      </a:endParaRPr>
                    </a:p>
                    <a:p>
                      <a:pPr marL="0" algn="l" defTabSz="914400" rtl="0" eaLnBrk="1" latinLnBrk="0" hangingPunct="1"/>
                      <a:r>
                        <a:rPr lang="en-GB" sz="2800" b="1" kern="1200" dirty="0">
                          <a:solidFill>
                            <a:srgbClr val="000000"/>
                          </a:solidFill>
                          <a:effectLst/>
                          <a:latin typeface="+mj-lt"/>
                          <a:ea typeface="+mn-ea"/>
                          <a:cs typeface="+mn-cs"/>
                        </a:rPr>
                        <a:t>What are some things not to do?</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1180ECB5-3C6D-034B-8F0F-FFC1F057C662}"/>
              </a:ext>
            </a:extLst>
          </p:cNvPr>
          <p:cNvGraphicFramePr>
            <a:graphicFrameLocks noGrp="1"/>
          </p:cNvGraphicFramePr>
          <p:nvPr>
            <p:extLst/>
          </p:nvPr>
        </p:nvGraphicFramePr>
        <p:xfrm>
          <a:off x="3821224" y="6339840"/>
          <a:ext cx="5772150" cy="51816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800" b="1" kern="1200" dirty="0">
                          <a:solidFill>
                            <a:srgbClr val="000000"/>
                          </a:solidFill>
                          <a:effectLst/>
                          <a:latin typeface="+mj-lt"/>
                          <a:ea typeface="+mn-ea"/>
                          <a:cs typeface="+mn-cs"/>
                        </a:rPr>
                        <a:t>Share some of your solutions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5677C817-ED59-B347-B8C2-3E612596324D}"/>
              </a:ext>
            </a:extLst>
          </p:cNvPr>
          <p:cNvGraphicFramePr>
            <a:graphicFrameLocks noGrp="1"/>
          </p:cNvGraphicFramePr>
          <p:nvPr>
            <p:extLst>
              <p:ext uri="{D42A27DB-BD31-4B8C-83A1-F6EECF244321}">
                <p14:modId xmlns:p14="http://schemas.microsoft.com/office/powerpoint/2010/main" val="2770505482"/>
              </p:ext>
            </p:extLst>
          </p:nvPr>
        </p:nvGraphicFramePr>
        <p:xfrm>
          <a:off x="312293" y="0"/>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Disagreements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 name="Picture 9">
            <a:extLst>
              <a:ext uri="{FF2B5EF4-FFF2-40B4-BE49-F238E27FC236}">
                <a16:creationId xmlns:a16="http://schemas.microsoft.com/office/drawing/2014/main" id="{D090CC09-DE18-5440-AF34-BE3C2A33767B}"/>
              </a:ext>
            </a:extLst>
          </p:cNvPr>
          <p:cNvPicPr>
            <a:picLocks noChangeAspect="1"/>
          </p:cNvPicPr>
          <p:nvPr/>
        </p:nvPicPr>
        <p:blipFill>
          <a:blip r:embed="rId2"/>
          <a:stretch>
            <a:fillRect/>
          </a:stretch>
        </p:blipFill>
        <p:spPr>
          <a:xfrm>
            <a:off x="6923313" y="1296261"/>
            <a:ext cx="4359730" cy="3269797"/>
          </a:xfrm>
          <a:prstGeom prst="rect">
            <a:avLst/>
          </a:prstGeom>
        </p:spPr>
      </p:pic>
    </p:spTree>
    <p:extLst>
      <p:ext uri="{BB962C8B-B14F-4D97-AF65-F5344CB8AC3E}">
        <p14:creationId xmlns:p14="http://schemas.microsoft.com/office/powerpoint/2010/main" val="27372639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621522801"/>
              </p:ext>
            </p:extLst>
          </p:nvPr>
        </p:nvGraphicFramePr>
        <p:xfrm>
          <a:off x="250521" y="0"/>
          <a:ext cx="3182144" cy="914400"/>
        </p:xfrm>
        <a:graphic>
          <a:graphicData uri="http://schemas.openxmlformats.org/drawingml/2006/table">
            <a:tbl>
              <a:tblPr/>
              <a:tblGrid>
                <a:gridCol w="3182144">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endParaRPr lang="en-GB" sz="5400" u="none" dirty="0">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TextBox 5"/>
          <p:cNvSpPr txBox="1"/>
          <p:nvPr/>
        </p:nvSpPr>
        <p:spPr>
          <a:xfrm>
            <a:off x="250521" y="914400"/>
            <a:ext cx="5105250" cy="1862048"/>
          </a:xfrm>
          <a:prstGeom prst="rect">
            <a:avLst/>
          </a:prstGeom>
          <a:solidFill>
            <a:schemeClr val="accent1">
              <a:lumMod val="40000"/>
              <a:lumOff val="60000"/>
            </a:schemeClr>
          </a:solidFill>
          <a:ln w="38100">
            <a:solidFill>
              <a:srgbClr val="FFC000"/>
            </a:solidFill>
          </a:ln>
        </p:spPr>
        <p:txBody>
          <a:bodyPr wrap="square" rtlCol="0">
            <a:spAutoFit/>
          </a:bodyPr>
          <a:lstStyle/>
          <a:p>
            <a:r>
              <a:rPr lang="en-GB" sz="2300">
                <a:latin typeface="+mj-lt"/>
              </a:rPr>
              <a:t>Draw </a:t>
            </a:r>
            <a:r>
              <a:rPr lang="en-GB" sz="2300" dirty="0">
                <a:latin typeface="+mj-lt"/>
              </a:rPr>
              <a:t>a picture or a symbol that represents the strategies that we just discussed. </a:t>
            </a:r>
          </a:p>
          <a:p>
            <a:endParaRPr lang="en-GB" sz="2300" dirty="0">
              <a:latin typeface="+mj-lt"/>
            </a:endParaRPr>
          </a:p>
          <a:p>
            <a:r>
              <a:rPr lang="en-GB" sz="2300" dirty="0">
                <a:latin typeface="+mj-lt"/>
              </a:rPr>
              <a:t>See an example below: </a:t>
            </a:r>
          </a:p>
        </p:txBody>
      </p:sp>
      <p:pic>
        <p:nvPicPr>
          <p:cNvPr id="3" name="Picture 2">
            <a:extLst>
              <a:ext uri="{FF2B5EF4-FFF2-40B4-BE49-F238E27FC236}">
                <a16:creationId xmlns:a16="http://schemas.microsoft.com/office/drawing/2014/main" id="{8F406AB4-1012-FB4D-95EF-5D83E757B95C}"/>
              </a:ext>
            </a:extLst>
          </p:cNvPr>
          <p:cNvPicPr>
            <a:picLocks noChangeAspect="1"/>
          </p:cNvPicPr>
          <p:nvPr/>
        </p:nvPicPr>
        <p:blipFill>
          <a:blip r:embed="rId2"/>
          <a:stretch>
            <a:fillRect/>
          </a:stretch>
        </p:blipFill>
        <p:spPr>
          <a:xfrm>
            <a:off x="7264021" y="326572"/>
            <a:ext cx="4147692" cy="5943600"/>
          </a:xfrm>
          <a:prstGeom prst="rect">
            <a:avLst/>
          </a:prstGeom>
          <a:ln>
            <a:noFill/>
          </a:ln>
          <a:effectLst>
            <a:outerShdw blurRad="292100" dist="139700" dir="2700000" algn="tl" rotWithShape="0">
              <a:srgbClr val="333333">
                <a:alpha val="65000"/>
              </a:srgbClr>
            </a:outerShdw>
          </a:effectLst>
        </p:spPr>
      </p:pic>
      <p:sp>
        <p:nvSpPr>
          <p:cNvPr id="4" name="Rounded Rectangle 3">
            <a:extLst>
              <a:ext uri="{FF2B5EF4-FFF2-40B4-BE49-F238E27FC236}">
                <a16:creationId xmlns:a16="http://schemas.microsoft.com/office/drawing/2014/main" id="{17552895-B334-5546-AA38-E4E4D257A294}"/>
              </a:ext>
            </a:extLst>
          </p:cNvPr>
          <p:cNvSpPr/>
          <p:nvPr/>
        </p:nvSpPr>
        <p:spPr>
          <a:xfrm>
            <a:off x="1096810" y="3298372"/>
            <a:ext cx="3412671" cy="243295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7C49AE9-58D9-CA42-87C5-F7EBA936CCA8}"/>
              </a:ext>
            </a:extLst>
          </p:cNvPr>
          <p:cNvSpPr txBox="1"/>
          <p:nvPr/>
        </p:nvSpPr>
        <p:spPr>
          <a:xfrm>
            <a:off x="1978184" y="5361997"/>
            <a:ext cx="1649922" cy="369332"/>
          </a:xfrm>
          <a:prstGeom prst="rect">
            <a:avLst/>
          </a:prstGeom>
          <a:noFill/>
        </p:spPr>
        <p:txBody>
          <a:bodyPr wrap="square" rtlCol="0">
            <a:spAutoFit/>
          </a:bodyPr>
          <a:lstStyle/>
          <a:p>
            <a:r>
              <a:rPr lang="en-US" b="1" u="sng" dirty="0"/>
              <a:t>Take a Break</a:t>
            </a:r>
          </a:p>
        </p:txBody>
      </p:sp>
      <p:sp>
        <p:nvSpPr>
          <p:cNvPr id="8" name="Rectangle 7">
            <a:extLst>
              <a:ext uri="{FF2B5EF4-FFF2-40B4-BE49-F238E27FC236}">
                <a16:creationId xmlns:a16="http://schemas.microsoft.com/office/drawing/2014/main" id="{A2C13605-64CE-A74A-98DF-C844640F4193}"/>
              </a:ext>
            </a:extLst>
          </p:cNvPr>
          <p:cNvSpPr/>
          <p:nvPr/>
        </p:nvSpPr>
        <p:spPr>
          <a:xfrm>
            <a:off x="1841593" y="3510274"/>
            <a:ext cx="1649922" cy="35922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7FA983F-CA9A-B346-B90D-6671323B58B6}"/>
              </a:ext>
            </a:extLst>
          </p:cNvPr>
          <p:cNvSpPr/>
          <p:nvPr/>
        </p:nvSpPr>
        <p:spPr>
          <a:xfrm rot="5400000">
            <a:off x="1841592" y="4211813"/>
            <a:ext cx="1649922" cy="35922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0920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270365" cy="923330"/>
          </a:xfrm>
          <a:prstGeom prst="rect">
            <a:avLst/>
          </a:prstGeom>
          <a:noFill/>
        </p:spPr>
        <p:txBody>
          <a:bodyPr wrap="none" rtlCol="0">
            <a:spAutoFit/>
          </a:bodyPr>
          <a:lstStyle/>
          <a:p>
            <a:r>
              <a:rPr lang="en-GB" sz="5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767972" y="1963573"/>
            <a:ext cx="5203614"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2400" b="1" dirty="0">
                <a:solidFill>
                  <a:srgbClr val="000000"/>
                </a:solidFill>
                <a:latin typeface="+mj-lt"/>
              </a:rPr>
              <a:t>Let’s recap! </a:t>
            </a:r>
          </a:p>
          <a:p>
            <a:endParaRPr lang="en-GB" sz="2400" dirty="0">
              <a:solidFill>
                <a:srgbClr val="000000"/>
              </a:solidFill>
              <a:latin typeface="+mj-lt"/>
            </a:endParaRPr>
          </a:p>
          <a:p>
            <a:r>
              <a:rPr lang="en-GB" sz="2400" dirty="0">
                <a:solidFill>
                  <a:srgbClr val="000000"/>
                </a:solidFill>
                <a:latin typeface="+mj-lt"/>
              </a:rPr>
              <a:t>What are some of the ways we can resolve a disagreement in a group? </a:t>
            </a:r>
          </a:p>
          <a:p>
            <a:endParaRPr lang="en-GB" sz="2400" dirty="0">
              <a:solidFill>
                <a:srgbClr val="000000"/>
              </a:solidFill>
              <a:latin typeface="+mj-lt"/>
            </a:endParaRPr>
          </a:p>
          <a:p>
            <a:r>
              <a:rPr lang="en-GB" sz="2400" dirty="0">
                <a:solidFill>
                  <a:srgbClr val="000000"/>
                </a:solidFill>
                <a:latin typeface="+mj-lt"/>
              </a:rPr>
              <a:t>What should you do if you can’t resolve the issue by yourselves?</a:t>
            </a:r>
            <a:endParaRPr lang="en-GB" sz="2400" dirty="0">
              <a:latin typeface="+mj-lt"/>
            </a:endParaRP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74177" y="5681472"/>
            <a:ext cx="1180416" cy="1167003"/>
          </a:xfrm>
          <a:prstGeom prst="ellipse">
            <a:avLst/>
          </a:prstGeom>
        </p:spPr>
      </p:pic>
      <p:pic>
        <p:nvPicPr>
          <p:cNvPr id="7" name="Picture 6">
            <a:extLst>
              <a:ext uri="{FF2B5EF4-FFF2-40B4-BE49-F238E27FC236}">
                <a16:creationId xmlns:a16="http://schemas.microsoft.com/office/drawing/2014/main" id="{62B62A12-C46C-7148-98A5-0B1C710143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40696" y="2083097"/>
            <a:ext cx="1047215" cy="2316103"/>
          </a:xfrm>
          <a:prstGeom prst="rect">
            <a:avLst/>
          </a:prstGeom>
        </p:spPr>
      </p:pic>
      <p:pic>
        <p:nvPicPr>
          <p:cNvPr id="8" name="Picture 7">
            <a:extLst>
              <a:ext uri="{FF2B5EF4-FFF2-40B4-BE49-F238E27FC236}">
                <a16:creationId xmlns:a16="http://schemas.microsoft.com/office/drawing/2014/main" id="{C7B17C24-9A39-2E4A-A78A-727067B276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59166" y="1963573"/>
            <a:ext cx="1057516" cy="2272870"/>
          </a:xfrm>
          <a:prstGeom prst="rect">
            <a:avLst/>
          </a:prstGeom>
        </p:spPr>
      </p:pic>
      <p:pic>
        <p:nvPicPr>
          <p:cNvPr id="9" name="Picture 8">
            <a:extLst>
              <a:ext uri="{FF2B5EF4-FFF2-40B4-BE49-F238E27FC236}">
                <a16:creationId xmlns:a16="http://schemas.microsoft.com/office/drawing/2014/main" id="{C374240A-A2EB-9344-8D3A-02DEFC9658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57021" y="2013176"/>
            <a:ext cx="1198152" cy="2429740"/>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375438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4</a:t>
            </a:r>
          </a:p>
        </p:txBody>
      </p:sp>
      <p:sp>
        <p:nvSpPr>
          <p:cNvPr id="5" name="TextBox 4"/>
          <p:cNvSpPr txBox="1"/>
          <p:nvPr/>
        </p:nvSpPr>
        <p:spPr>
          <a:xfrm>
            <a:off x="604157" y="2099485"/>
            <a:ext cx="5519057" cy="2677656"/>
          </a:xfrm>
          <a:prstGeom prst="rect">
            <a:avLst/>
          </a:prstGeom>
          <a:noFill/>
        </p:spPr>
        <p:txBody>
          <a:bodyPr wrap="square" rtlCol="0">
            <a:spAutoFit/>
          </a:bodyPr>
          <a:lstStyle/>
          <a:p>
            <a:r>
              <a:rPr lang="en-AU" sz="2400" b="1" dirty="0"/>
              <a:t>Learning Objective: </a:t>
            </a:r>
            <a:r>
              <a:rPr lang="en-AU" sz="2400" b="1" i="1" dirty="0"/>
              <a:t>To look at ways to resolve disputes in a group or team</a:t>
            </a:r>
          </a:p>
          <a:p>
            <a:endParaRPr lang="en-AU" sz="2400" b="1" i="1" dirty="0"/>
          </a:p>
          <a:p>
            <a:pPr>
              <a:buFont typeface="Arial"/>
              <a:buChar char="•"/>
            </a:pPr>
            <a:r>
              <a:rPr lang="en-GB" sz="2400" dirty="0"/>
              <a:t>I know that I may have different opinions to team members </a:t>
            </a:r>
          </a:p>
          <a:p>
            <a:pPr>
              <a:buFont typeface="Arial"/>
              <a:buChar char="•"/>
            </a:pPr>
            <a:r>
              <a:rPr lang="en-GB" sz="2400" dirty="0"/>
              <a:t>I can use strategies to resolve arguments with my team members</a:t>
            </a:r>
          </a:p>
        </p:txBody>
      </p:sp>
      <p:pic>
        <p:nvPicPr>
          <p:cNvPr id="4" name="Picture 3">
            <a:extLst>
              <a:ext uri="{FF2B5EF4-FFF2-40B4-BE49-F238E27FC236}">
                <a16:creationId xmlns:a16="http://schemas.microsoft.com/office/drawing/2014/main" id="{E491EAAE-FADA-4C4F-9263-FE6B6EBC8B6E}"/>
              </a:ext>
            </a:extLst>
          </p:cNvPr>
          <p:cNvPicPr>
            <a:picLocks noChangeAspect="1"/>
          </p:cNvPicPr>
          <p:nvPr/>
        </p:nvPicPr>
        <p:blipFill>
          <a:blip r:embed="rId2"/>
          <a:stretch>
            <a:fillRect/>
          </a:stretch>
        </p:blipFill>
        <p:spPr>
          <a:xfrm>
            <a:off x="6733722" y="556443"/>
            <a:ext cx="3898812" cy="1458863"/>
          </a:xfrm>
          <a:prstGeom prst="rect">
            <a:avLst/>
          </a:prstGeom>
        </p:spPr>
      </p:pic>
      <p:sp>
        <p:nvSpPr>
          <p:cNvPr id="6" name="TextBox 5">
            <a:extLst>
              <a:ext uri="{FF2B5EF4-FFF2-40B4-BE49-F238E27FC236}">
                <a16:creationId xmlns:a16="http://schemas.microsoft.com/office/drawing/2014/main" id="{45C15B98-9CFD-5D42-8765-96DA706CC3EB}"/>
              </a:ext>
            </a:extLst>
          </p:cNvPr>
          <p:cNvSpPr txBox="1"/>
          <p:nvPr/>
        </p:nvSpPr>
        <p:spPr>
          <a:xfrm>
            <a:off x="6302016" y="2493547"/>
            <a:ext cx="4762224" cy="461665"/>
          </a:xfrm>
          <a:prstGeom prst="rect">
            <a:avLst/>
          </a:prstGeom>
          <a:noFill/>
        </p:spPr>
        <p:txBody>
          <a:bodyPr wrap="square" rtlCol="0">
            <a:spAutoFit/>
          </a:bodyPr>
          <a:lstStyle/>
          <a:p>
            <a:pPr algn="ctr"/>
            <a:r>
              <a:rPr lang="en-GB" sz="2400" b="1" u="sng" dirty="0">
                <a:solidFill>
                  <a:schemeClr val="accent2"/>
                </a:solidFill>
                <a:hlinkClick r:id="rId3">
                  <a:extLst>
                    <a:ext uri="{A12FA001-AC4F-418D-AE19-62706E023703}">
                      <ahyp:hlinkClr xmlns:ahyp="http://schemas.microsoft.com/office/drawing/2018/hyperlinkcolor" val="tx"/>
                    </a:ext>
                  </a:extLst>
                </a:hlinkClick>
              </a:rPr>
              <a:t>Recommended Books:</a:t>
            </a:r>
            <a:endParaRPr lang="en-GB" sz="2400" u="sng" dirty="0">
              <a:solidFill>
                <a:schemeClr val="accent2"/>
              </a:solidFill>
            </a:endParaRPr>
          </a:p>
        </p:txBody>
      </p:sp>
      <p:pic>
        <p:nvPicPr>
          <p:cNvPr id="7" name="Picture 6">
            <a:extLst>
              <a:ext uri="{FF2B5EF4-FFF2-40B4-BE49-F238E27FC236}">
                <a16:creationId xmlns:a16="http://schemas.microsoft.com/office/drawing/2014/main" id="{31E10890-CE69-F544-B478-3505FD42CC9C}"/>
              </a:ext>
            </a:extLst>
          </p:cNvPr>
          <p:cNvPicPr>
            <a:picLocks noChangeAspect="1"/>
          </p:cNvPicPr>
          <p:nvPr/>
        </p:nvPicPr>
        <p:blipFill>
          <a:blip r:embed="rId4"/>
          <a:stretch>
            <a:fillRect/>
          </a:stretch>
        </p:blipFill>
        <p:spPr>
          <a:xfrm rot="21041479">
            <a:off x="7386030" y="3324400"/>
            <a:ext cx="1301281" cy="1839416"/>
          </a:xfrm>
          <a:prstGeom prst="rect">
            <a:avLst/>
          </a:prstGeom>
        </p:spPr>
      </p:pic>
      <p:pic>
        <p:nvPicPr>
          <p:cNvPr id="8" name="Picture 7">
            <a:extLst>
              <a:ext uri="{FF2B5EF4-FFF2-40B4-BE49-F238E27FC236}">
                <a16:creationId xmlns:a16="http://schemas.microsoft.com/office/drawing/2014/main" id="{C2E43E9C-0062-8642-A735-C06C5813BC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38661">
            <a:off x="8760972" y="3321528"/>
            <a:ext cx="1301216" cy="1839197"/>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34110947"/>
              </p:ext>
            </p:extLst>
          </p:nvPr>
        </p:nvGraphicFramePr>
        <p:xfrm>
          <a:off x="318270" y="519581"/>
          <a:ext cx="6229487" cy="4968240"/>
        </p:xfrm>
        <a:graphic>
          <a:graphicData uri="http://schemas.openxmlformats.org/drawingml/2006/table">
            <a:tbl>
              <a:tblPr/>
              <a:tblGrid>
                <a:gridCol w="6229487">
                  <a:extLst>
                    <a:ext uri="{9D8B030D-6E8A-4147-A177-3AD203B41FA5}">
                      <a16:colId xmlns:a16="http://schemas.microsoft.com/office/drawing/2014/main" val="20000"/>
                    </a:ext>
                  </a:extLst>
                </a:gridCol>
              </a:tblGrid>
              <a:tr h="0">
                <a:tc>
                  <a:txBody>
                    <a:bodyPr/>
                    <a:lstStyle/>
                    <a:p>
                      <a:r>
                        <a:rPr lang="en-GB" sz="4000" kern="1200" dirty="0">
                          <a:solidFill>
                            <a:srgbClr val="000000"/>
                          </a:solidFill>
                          <a:effectLst/>
                          <a:latin typeface="+mj-lt"/>
                          <a:ea typeface="+mn-ea"/>
                          <a:cs typeface="+mn-cs"/>
                        </a:rPr>
                        <a:t>So far we have looked at what makes a good team member and that our words and actions can affect people’s wellbeing. </a:t>
                      </a:r>
                      <a:r>
                        <a:rPr lang="en-GB" sz="4000" b="1" kern="1200" dirty="0">
                          <a:solidFill>
                            <a:srgbClr val="000000"/>
                          </a:solidFill>
                          <a:effectLst/>
                          <a:latin typeface="+mj-lt"/>
                          <a:ea typeface="+mn-ea"/>
                          <a:cs typeface="+mn-cs"/>
                        </a:rPr>
                        <a:t>So what can we do for those times when we need to resolve an argument?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2A96E30B-D8F9-7D44-AD08-A9E74A02B55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31226" y="1804898"/>
            <a:ext cx="2981647" cy="2910395"/>
          </a:xfrm>
          <a:prstGeom prst="rect">
            <a:avLst/>
          </a:prstGeom>
        </p:spPr>
      </p:pic>
      <p:pic>
        <p:nvPicPr>
          <p:cNvPr id="9" name="Picture 8">
            <a:extLst>
              <a:ext uri="{FF2B5EF4-FFF2-40B4-BE49-F238E27FC236}">
                <a16:creationId xmlns:a16="http://schemas.microsoft.com/office/drawing/2014/main" id="{B95FB2A2-D9B5-E24D-8405-C79AD92FD21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453073">
            <a:off x="9194667" y="2942315"/>
            <a:ext cx="654765" cy="363190"/>
          </a:xfrm>
          <a:prstGeom prst="rect">
            <a:avLst/>
          </a:prstGeom>
        </p:spPr>
      </p:pic>
    </p:spTree>
    <p:extLst>
      <p:ext uri="{BB962C8B-B14F-4D97-AF65-F5344CB8AC3E}">
        <p14:creationId xmlns:p14="http://schemas.microsoft.com/office/powerpoint/2010/main" val="33804265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Arguments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185325866"/>
              </p:ext>
            </p:extLst>
          </p:nvPr>
        </p:nvGraphicFramePr>
        <p:xfrm>
          <a:off x="312293" y="1311028"/>
          <a:ext cx="5772150" cy="484632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0" kern="1200" dirty="0">
                          <a:solidFill>
                            <a:srgbClr val="000000"/>
                          </a:solidFill>
                          <a:effectLst/>
                          <a:latin typeface="+mj-lt"/>
                          <a:ea typeface="+mn-ea"/>
                          <a:cs typeface="+mn-cs"/>
                        </a:rPr>
                        <a:t>Naturally you may experience disagreements with your team members or things may not go according to plan but it is how we respond to these situations that will make all the difference.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0" kern="1200" dirty="0">
                          <a:solidFill>
                            <a:srgbClr val="000000"/>
                          </a:solidFill>
                          <a:effectLst/>
                          <a:latin typeface="+mj-lt"/>
                          <a:ea typeface="+mn-ea"/>
                          <a:cs typeface="+mn-cs"/>
                        </a:rPr>
                        <a:t>Different scenarios will require different reactions but it is important that we deal with the issue so we can move on and achieve our goal. </a:t>
                      </a:r>
                    </a:p>
                    <a:p>
                      <a:pPr marL="0" algn="l" defTabSz="914400" rtl="0" eaLnBrk="1" latinLnBrk="0" hangingPunct="1"/>
                      <a:endParaRPr lang="en-GB" sz="2400" b="1" kern="1200" dirty="0">
                        <a:solidFill>
                          <a:srgbClr val="000000"/>
                        </a:solidFill>
                        <a:effectLst/>
                        <a:latin typeface="+mj-lt"/>
                        <a:ea typeface="+mn-ea"/>
                        <a:cs typeface="+mn-cs"/>
                      </a:endParaRPr>
                    </a:p>
                    <a:p>
                      <a:pPr marL="0" algn="l" defTabSz="914400" rtl="0" eaLnBrk="1" latinLnBrk="0" hangingPunct="1"/>
                      <a:r>
                        <a:rPr lang="en-GB" sz="2400" b="1" kern="1200" dirty="0">
                          <a:solidFill>
                            <a:srgbClr val="000000"/>
                          </a:solidFill>
                          <a:effectLst/>
                          <a:latin typeface="+mj-lt"/>
                          <a:ea typeface="+mn-ea"/>
                          <a:cs typeface="+mn-cs"/>
                        </a:rPr>
                        <a:t>Let’s look at one strategy first.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EB57B609-56CA-ED41-8D86-0EED27B53986}"/>
              </a:ext>
            </a:extLst>
          </p:cNvPr>
          <p:cNvPicPr>
            <a:picLocks noChangeAspect="1"/>
          </p:cNvPicPr>
          <p:nvPr/>
        </p:nvPicPr>
        <p:blipFill>
          <a:blip r:embed="rId2"/>
          <a:stretch>
            <a:fillRect/>
          </a:stretch>
        </p:blipFill>
        <p:spPr>
          <a:xfrm>
            <a:off x="7114515" y="1447856"/>
            <a:ext cx="2133001" cy="3727139"/>
          </a:xfrm>
          <a:prstGeom prst="rect">
            <a:avLst/>
          </a:prstGeom>
        </p:spPr>
      </p:pic>
      <p:pic>
        <p:nvPicPr>
          <p:cNvPr id="9" name="Picture 8">
            <a:extLst>
              <a:ext uri="{FF2B5EF4-FFF2-40B4-BE49-F238E27FC236}">
                <a16:creationId xmlns:a16="http://schemas.microsoft.com/office/drawing/2014/main" id="{A186DEEE-0681-844F-B87D-62F9BDE28AC8}"/>
              </a:ext>
            </a:extLst>
          </p:cNvPr>
          <p:cNvPicPr>
            <a:picLocks noChangeAspect="1"/>
          </p:cNvPicPr>
          <p:nvPr/>
        </p:nvPicPr>
        <p:blipFill>
          <a:blip r:embed="rId3"/>
          <a:stretch>
            <a:fillRect/>
          </a:stretch>
        </p:blipFill>
        <p:spPr>
          <a:xfrm>
            <a:off x="9656884" y="1557349"/>
            <a:ext cx="2070340" cy="3617646"/>
          </a:xfrm>
          <a:prstGeom prst="rect">
            <a:avLst/>
          </a:prstGeom>
        </p:spPr>
      </p:pic>
      <p:pic>
        <p:nvPicPr>
          <p:cNvPr id="6" name="Picture 5">
            <a:extLst>
              <a:ext uri="{FF2B5EF4-FFF2-40B4-BE49-F238E27FC236}">
                <a16:creationId xmlns:a16="http://schemas.microsoft.com/office/drawing/2014/main" id="{2A38362D-1982-274F-8117-9FEA407FDA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453073">
            <a:off x="9124817" y="4993400"/>
            <a:ext cx="654765" cy="363190"/>
          </a:xfrm>
          <a:prstGeom prst="rect">
            <a:avLst/>
          </a:prstGeom>
        </p:spPr>
      </p:pic>
    </p:spTree>
    <p:extLst>
      <p:ext uri="{BB962C8B-B14F-4D97-AF65-F5344CB8AC3E}">
        <p14:creationId xmlns:p14="http://schemas.microsoft.com/office/powerpoint/2010/main" val="31096544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169579200"/>
              </p:ext>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Perspective</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80666790"/>
              </p:ext>
            </p:extLst>
          </p:nvPr>
        </p:nvGraphicFramePr>
        <p:xfrm>
          <a:off x="312293" y="1311028"/>
          <a:ext cx="5772150" cy="338328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1" u="sng" kern="1200" dirty="0">
                          <a:solidFill>
                            <a:srgbClr val="000000"/>
                          </a:solidFill>
                          <a:effectLst/>
                          <a:latin typeface="+mj-lt"/>
                          <a:ea typeface="+mn-ea"/>
                          <a:cs typeface="+mn-cs"/>
                        </a:rPr>
                        <a:t>Activity: </a:t>
                      </a:r>
                    </a:p>
                    <a:p>
                      <a:pPr marL="0" algn="l" defTabSz="914400" rtl="0" eaLnBrk="1" latinLnBrk="0" hangingPunct="1"/>
                      <a:r>
                        <a:rPr lang="en-GB" sz="2400" b="0" kern="1200" dirty="0">
                          <a:solidFill>
                            <a:srgbClr val="000000"/>
                          </a:solidFill>
                          <a:effectLst/>
                          <a:latin typeface="+mj-lt"/>
                          <a:ea typeface="+mn-ea"/>
                          <a:cs typeface="+mn-cs"/>
                        </a:rPr>
                        <a:t>On the next couple of slides you will see an image. I would like you to discuss what you see.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GB" sz="2400" b="1" u="sng" kern="1200" dirty="0">
                          <a:solidFill>
                            <a:srgbClr val="000000"/>
                          </a:solidFill>
                          <a:effectLst/>
                          <a:latin typeface="+mj-lt"/>
                          <a:ea typeface="+mn-ea"/>
                          <a:cs typeface="+mn-cs"/>
                        </a:rPr>
                        <a:t>Teacher Extension: </a:t>
                      </a:r>
                    </a:p>
                    <a:p>
                      <a:pPr marL="0" algn="l" defTabSz="914400" rtl="0" eaLnBrk="1" latinLnBrk="0" hangingPunct="1"/>
                      <a:r>
                        <a:rPr lang="en-GB" sz="2400" b="0" kern="1200" dirty="0">
                          <a:solidFill>
                            <a:srgbClr val="000000"/>
                          </a:solidFill>
                          <a:effectLst/>
                          <a:latin typeface="+mj-lt"/>
                          <a:ea typeface="+mn-ea"/>
                          <a:cs typeface="+mn-cs"/>
                        </a:rPr>
                        <a:t>To extend this activity further please follow the engaging task in the teacher notes below.  </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C4465F2D-C653-314A-A815-DE8677D1985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25800" y="1512958"/>
            <a:ext cx="5051850" cy="3181350"/>
          </a:xfrm>
          <a:prstGeom prst="rect">
            <a:avLst/>
          </a:prstGeom>
        </p:spPr>
      </p:pic>
    </p:spTree>
    <p:extLst>
      <p:ext uri="{BB962C8B-B14F-4D97-AF65-F5344CB8AC3E}">
        <p14:creationId xmlns:p14="http://schemas.microsoft.com/office/powerpoint/2010/main" val="37770120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654044" y="14326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do you see?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3100118336"/>
              </p:ext>
            </p:extLst>
          </p:nvPr>
        </p:nvGraphicFramePr>
        <p:xfrm>
          <a:off x="3664585" y="1018050"/>
          <a:ext cx="4850257" cy="518160"/>
        </p:xfrm>
        <a:graphic>
          <a:graphicData uri="http://schemas.openxmlformats.org/drawingml/2006/table">
            <a:tbl>
              <a:tblPr/>
              <a:tblGrid>
                <a:gridCol w="4850257">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800" b="1" u="none" kern="1200" dirty="0">
                          <a:solidFill>
                            <a:srgbClr val="000000"/>
                          </a:solidFill>
                          <a:effectLst/>
                          <a:latin typeface="+mj-lt"/>
                          <a:ea typeface="+mn-ea"/>
                          <a:cs typeface="+mn-cs"/>
                        </a:rPr>
                        <a:t>Do you see a rabbit or a duck?</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E765579D-85F2-984E-80F8-E569AC519C3C}"/>
              </a:ext>
            </a:extLst>
          </p:cNvPr>
          <p:cNvPicPr>
            <a:picLocks noChangeAspect="1"/>
          </p:cNvPicPr>
          <p:nvPr/>
        </p:nvPicPr>
        <p:blipFill>
          <a:blip r:embed="rId3"/>
          <a:stretch>
            <a:fillRect/>
          </a:stretch>
        </p:blipFill>
        <p:spPr>
          <a:xfrm>
            <a:off x="2926905" y="1962150"/>
            <a:ext cx="6315075" cy="4210050"/>
          </a:xfrm>
          <a:prstGeom prst="rect">
            <a:avLst/>
          </a:prstGeom>
        </p:spPr>
      </p:pic>
    </p:spTree>
    <p:extLst>
      <p:ext uri="{BB962C8B-B14F-4D97-AF65-F5344CB8AC3E}">
        <p14:creationId xmlns:p14="http://schemas.microsoft.com/office/powerpoint/2010/main" val="35146491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838954368"/>
              </p:ext>
            </p:extLst>
          </p:nvPr>
        </p:nvGraphicFramePr>
        <p:xfrm>
          <a:off x="3654044" y="14326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is correct? </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976046405"/>
              </p:ext>
            </p:extLst>
          </p:nvPr>
        </p:nvGraphicFramePr>
        <p:xfrm>
          <a:off x="4040314" y="1115766"/>
          <a:ext cx="4088257" cy="518160"/>
        </p:xfrm>
        <a:graphic>
          <a:graphicData uri="http://schemas.openxmlformats.org/drawingml/2006/table">
            <a:tbl>
              <a:tblPr/>
              <a:tblGrid>
                <a:gridCol w="4088257">
                  <a:extLst>
                    <a:ext uri="{9D8B030D-6E8A-4147-A177-3AD203B41FA5}">
                      <a16:colId xmlns:a16="http://schemas.microsoft.com/office/drawing/2014/main" val="20000"/>
                    </a:ext>
                  </a:extLst>
                </a:gridCol>
              </a:tblGrid>
              <a:tr h="0">
                <a:tc>
                  <a:txBody>
                    <a:bodyPr/>
                    <a:lstStyle/>
                    <a:p>
                      <a:pPr marL="0" algn="ctr" defTabSz="914400" rtl="0" eaLnBrk="1" latinLnBrk="0" hangingPunct="1"/>
                      <a:r>
                        <a:rPr lang="en-GB" sz="2800" b="1" u="none" kern="1200" dirty="0">
                          <a:solidFill>
                            <a:srgbClr val="000000"/>
                          </a:solidFill>
                          <a:effectLst/>
                          <a:latin typeface="+mj-lt"/>
                          <a:ea typeface="+mn-ea"/>
                          <a:cs typeface="+mn-cs"/>
                        </a:rPr>
                        <a:t>Is it 6 or 9?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0A6B96B0-9721-AB43-9950-03F7EEC304D7}"/>
              </a:ext>
            </a:extLst>
          </p:cNvPr>
          <p:cNvGraphicFramePr>
            <a:graphicFrameLocks noGrp="1"/>
          </p:cNvGraphicFramePr>
          <p:nvPr>
            <p:extLst>
              <p:ext uri="{D42A27DB-BD31-4B8C-83A1-F6EECF244321}">
                <p14:modId xmlns:p14="http://schemas.microsoft.com/office/powerpoint/2010/main" val="3735818186"/>
              </p:ext>
            </p:extLst>
          </p:nvPr>
        </p:nvGraphicFramePr>
        <p:xfrm>
          <a:off x="3792664" y="3448051"/>
          <a:ext cx="4088257" cy="2076450"/>
        </p:xfrm>
        <a:graphic>
          <a:graphicData uri="http://schemas.openxmlformats.org/drawingml/2006/table">
            <a:tbl>
              <a:tblPr/>
              <a:tblGrid>
                <a:gridCol w="4088257">
                  <a:extLst>
                    <a:ext uri="{9D8B030D-6E8A-4147-A177-3AD203B41FA5}">
                      <a16:colId xmlns:a16="http://schemas.microsoft.com/office/drawing/2014/main" val="20000"/>
                    </a:ext>
                  </a:extLst>
                </a:gridCol>
              </a:tblGrid>
              <a:tr h="2076450">
                <a:tc>
                  <a:txBody>
                    <a:bodyPr/>
                    <a:lstStyle/>
                    <a:p>
                      <a:pPr marL="0" algn="ctr" defTabSz="914400" rtl="0" eaLnBrk="1" latinLnBrk="0" hangingPunct="1"/>
                      <a:r>
                        <a:rPr lang="en-GB" sz="23900" b="1" u="none" kern="1200" dirty="0">
                          <a:solidFill>
                            <a:srgbClr val="000000"/>
                          </a:solidFill>
                          <a:effectLst/>
                          <a:latin typeface="+mj-lt"/>
                          <a:ea typeface="+mn-ea"/>
                          <a:cs typeface="+mn-cs"/>
                        </a:rPr>
                        <a:t>6</a:t>
                      </a:r>
                    </a:p>
                  </a:txBody>
                  <a:tcPr marL="121920" marR="121920" vert="vert">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9" name="Rounded Rectangular Callout 8">
            <a:extLst>
              <a:ext uri="{FF2B5EF4-FFF2-40B4-BE49-F238E27FC236}">
                <a16:creationId xmlns:a16="http://schemas.microsoft.com/office/drawing/2014/main" id="{0082BD7B-F65E-4B43-9323-AC2C342FD6E4}"/>
              </a:ext>
            </a:extLst>
          </p:cNvPr>
          <p:cNvSpPr/>
          <p:nvPr/>
        </p:nvSpPr>
        <p:spPr>
          <a:xfrm>
            <a:off x="9582150" y="340149"/>
            <a:ext cx="2133600" cy="1551234"/>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FEE447E-E86E-8A43-AA39-FDB738967E7F}"/>
              </a:ext>
            </a:extLst>
          </p:cNvPr>
          <p:cNvSpPr txBox="1"/>
          <p:nvPr/>
        </p:nvSpPr>
        <p:spPr>
          <a:xfrm>
            <a:off x="9748838" y="447128"/>
            <a:ext cx="1757362" cy="1446550"/>
          </a:xfrm>
          <a:prstGeom prst="rect">
            <a:avLst/>
          </a:prstGeom>
          <a:noFill/>
        </p:spPr>
        <p:txBody>
          <a:bodyPr wrap="square" rtlCol="0">
            <a:spAutoFit/>
          </a:bodyPr>
          <a:lstStyle/>
          <a:p>
            <a:pPr algn="ctr"/>
            <a:r>
              <a:rPr lang="en-US" sz="4400" b="1" dirty="0"/>
              <a:t>No it’s 9!</a:t>
            </a:r>
          </a:p>
        </p:txBody>
      </p:sp>
      <p:sp>
        <p:nvSpPr>
          <p:cNvPr id="12" name="Rounded Rectangular Callout 11">
            <a:extLst>
              <a:ext uri="{FF2B5EF4-FFF2-40B4-BE49-F238E27FC236}">
                <a16:creationId xmlns:a16="http://schemas.microsoft.com/office/drawing/2014/main" id="{8841107F-ED89-0E4B-9485-D509EF9B0899}"/>
              </a:ext>
            </a:extLst>
          </p:cNvPr>
          <p:cNvSpPr/>
          <p:nvPr/>
        </p:nvSpPr>
        <p:spPr>
          <a:xfrm flipH="1">
            <a:off x="174275" y="285044"/>
            <a:ext cx="2114550" cy="1551234"/>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8A0DF042-FCBB-F64F-8CA6-8A5C3BD77265}"/>
              </a:ext>
            </a:extLst>
          </p:cNvPr>
          <p:cNvSpPr txBox="1"/>
          <p:nvPr/>
        </p:nvSpPr>
        <p:spPr>
          <a:xfrm flipH="1">
            <a:off x="259353" y="572591"/>
            <a:ext cx="1944393" cy="923330"/>
          </a:xfrm>
          <a:prstGeom prst="rect">
            <a:avLst/>
          </a:prstGeom>
          <a:noFill/>
        </p:spPr>
        <p:txBody>
          <a:bodyPr wrap="square" rtlCol="0">
            <a:spAutoFit/>
          </a:bodyPr>
          <a:lstStyle/>
          <a:p>
            <a:pPr algn="ctr"/>
            <a:r>
              <a:rPr lang="en-US" sz="5400" b="1" dirty="0"/>
              <a:t>It’s 6!</a:t>
            </a:r>
          </a:p>
        </p:txBody>
      </p:sp>
      <p:pic>
        <p:nvPicPr>
          <p:cNvPr id="6" name="Picture 5">
            <a:extLst>
              <a:ext uri="{FF2B5EF4-FFF2-40B4-BE49-F238E27FC236}">
                <a16:creationId xmlns:a16="http://schemas.microsoft.com/office/drawing/2014/main" id="{759E3A3B-9440-3448-B5DE-C494FDC74707}"/>
              </a:ext>
            </a:extLst>
          </p:cNvPr>
          <p:cNvPicPr>
            <a:picLocks noChangeAspect="1"/>
          </p:cNvPicPr>
          <p:nvPr/>
        </p:nvPicPr>
        <p:blipFill>
          <a:blip r:embed="rId3"/>
          <a:stretch>
            <a:fillRect/>
          </a:stretch>
        </p:blipFill>
        <p:spPr>
          <a:xfrm>
            <a:off x="2455513" y="1783467"/>
            <a:ext cx="2044800" cy="4229018"/>
          </a:xfrm>
          <a:prstGeom prst="rect">
            <a:avLst/>
          </a:prstGeom>
        </p:spPr>
      </p:pic>
      <p:pic>
        <p:nvPicPr>
          <p:cNvPr id="14" name="Picture 13">
            <a:extLst>
              <a:ext uri="{FF2B5EF4-FFF2-40B4-BE49-F238E27FC236}">
                <a16:creationId xmlns:a16="http://schemas.microsoft.com/office/drawing/2014/main" id="{CB1404A2-DDD9-E34D-82DD-E70E92918A55}"/>
              </a:ext>
            </a:extLst>
          </p:cNvPr>
          <p:cNvPicPr>
            <a:picLocks noChangeAspect="1"/>
          </p:cNvPicPr>
          <p:nvPr/>
        </p:nvPicPr>
        <p:blipFill>
          <a:blip r:embed="rId3"/>
          <a:stretch>
            <a:fillRect/>
          </a:stretch>
        </p:blipFill>
        <p:spPr>
          <a:xfrm flipH="1">
            <a:off x="7661329" y="1783467"/>
            <a:ext cx="2004165" cy="4229018"/>
          </a:xfrm>
          <a:prstGeom prst="rect">
            <a:avLst/>
          </a:prstGeom>
        </p:spPr>
      </p:pic>
    </p:spTree>
    <p:extLst>
      <p:ext uri="{BB962C8B-B14F-4D97-AF65-F5344CB8AC3E}">
        <p14:creationId xmlns:p14="http://schemas.microsoft.com/office/powerpoint/2010/main" val="41460845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312293" y="162315"/>
          <a:ext cx="4860798" cy="822960"/>
        </p:xfrm>
        <a:graphic>
          <a:graphicData uri="http://schemas.openxmlformats.org/drawingml/2006/table">
            <a:tbl>
              <a:tblPr/>
              <a:tblGrid>
                <a:gridCol w="4860798">
                  <a:extLst>
                    <a:ext uri="{9D8B030D-6E8A-4147-A177-3AD203B41FA5}">
                      <a16:colId xmlns:a16="http://schemas.microsoft.com/office/drawing/2014/main" val="20000"/>
                    </a:ext>
                  </a:extLst>
                </a:gridCol>
              </a:tblGrid>
              <a:tr h="0">
                <a:tc>
                  <a:txBody>
                    <a:bodyPr/>
                    <a:lstStyle/>
                    <a:p>
                      <a:r>
                        <a:rPr lang="en-GB" sz="48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Perspective</a:t>
                      </a:r>
                      <a:endParaRPr lang="en-GB" sz="48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4067051700"/>
              </p:ext>
            </p:extLst>
          </p:nvPr>
        </p:nvGraphicFramePr>
        <p:xfrm>
          <a:off x="312293" y="1007890"/>
          <a:ext cx="5772150" cy="4846320"/>
        </p:xfrm>
        <a:graphic>
          <a:graphicData uri="http://schemas.openxmlformats.org/drawingml/2006/table">
            <a:tbl>
              <a:tblPr/>
              <a:tblGrid>
                <a:gridCol w="5772150">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2400" b="1" kern="1200" dirty="0">
                          <a:solidFill>
                            <a:srgbClr val="000000"/>
                          </a:solidFill>
                          <a:effectLst/>
                          <a:latin typeface="+mj-lt"/>
                          <a:ea typeface="+mn-ea"/>
                          <a:cs typeface="+mn-cs"/>
                        </a:rPr>
                        <a:t>Did you all have the same answers? </a:t>
                      </a:r>
                    </a:p>
                    <a:p>
                      <a:pPr marL="0" algn="l" defTabSz="914400" rtl="0" eaLnBrk="1" latinLnBrk="0" hangingPunct="1"/>
                      <a:endParaRPr lang="en-GB" sz="2400" b="0" kern="1200" dirty="0">
                        <a:solidFill>
                          <a:srgbClr val="000000"/>
                        </a:solidFill>
                        <a:effectLst/>
                        <a:latin typeface="+mj-lt"/>
                        <a:ea typeface="+mn-ea"/>
                        <a:cs typeface="+mn-cs"/>
                      </a:endParaRPr>
                    </a:p>
                    <a:p>
                      <a:pPr marL="0" algn="l" defTabSz="914400" rtl="0" eaLnBrk="1" latinLnBrk="0" hangingPunct="1"/>
                      <a:r>
                        <a:rPr lang="en-US" sz="2400" b="0" u="none" dirty="0">
                          <a:latin typeface="+mj-lt"/>
                        </a:rPr>
                        <a:t>Sometimes when we have disagreements it might be that we are just seeing things differently. </a:t>
                      </a:r>
                    </a:p>
                    <a:p>
                      <a:pPr marL="0" algn="l" defTabSz="914400" rtl="0" eaLnBrk="1" latinLnBrk="0" hangingPunct="1"/>
                      <a:endParaRPr lang="en-US" sz="2400" b="0" u="none" dirty="0">
                        <a:latin typeface="+mj-lt"/>
                      </a:endParaRPr>
                    </a:p>
                    <a:p>
                      <a:pPr marL="0" algn="l" defTabSz="914400" rtl="0" eaLnBrk="1" latinLnBrk="0" hangingPunct="1"/>
                      <a:r>
                        <a:rPr lang="en-US" sz="2400" b="0" u="none" dirty="0">
                          <a:latin typeface="+mj-lt"/>
                        </a:rPr>
                        <a:t>It is important to try and pause and see things from their perspective. This might help you understand why they are doing what they are doing. </a:t>
                      </a:r>
                    </a:p>
                    <a:p>
                      <a:pPr marL="0" algn="l" defTabSz="914400" rtl="0" eaLnBrk="1" latinLnBrk="0" hangingPunct="1"/>
                      <a:endParaRPr lang="en-US" sz="2400" b="0" u="none" dirty="0">
                        <a:latin typeface="+mj-lt"/>
                      </a:endParaRPr>
                    </a:p>
                    <a:p>
                      <a:pPr marL="0" algn="l" defTabSz="914400" rtl="0" eaLnBrk="1" latinLnBrk="0" hangingPunct="1"/>
                      <a:r>
                        <a:rPr lang="en-US" sz="2400" b="0" u="none" dirty="0">
                          <a:latin typeface="+mj-lt"/>
                        </a:rPr>
                        <a:t>It might be possible you have missed something or misunderstood.</a:t>
                      </a:r>
                      <a:endParaRPr lang="en-GB" sz="2400" b="1" kern="1200" dirty="0">
                        <a:solidFill>
                          <a:srgbClr val="000000"/>
                        </a:solidFill>
                        <a:effectLst/>
                        <a:latin typeface="+mj-lt"/>
                        <a:ea typeface="+mn-ea"/>
                        <a:cs typeface="+mn-cs"/>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7" name="Rounded Rectangular Callout 6">
            <a:extLst>
              <a:ext uri="{FF2B5EF4-FFF2-40B4-BE49-F238E27FC236}">
                <a16:creationId xmlns:a16="http://schemas.microsoft.com/office/drawing/2014/main" id="{013A3116-CB54-3140-9442-1C100FF3E112}"/>
              </a:ext>
            </a:extLst>
          </p:cNvPr>
          <p:cNvSpPr/>
          <p:nvPr/>
        </p:nvSpPr>
        <p:spPr>
          <a:xfrm>
            <a:off x="10332502" y="659053"/>
            <a:ext cx="1383248" cy="1232330"/>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E19120C-741B-9B48-8981-B3C14E1F24C7}"/>
              </a:ext>
            </a:extLst>
          </p:cNvPr>
          <p:cNvSpPr txBox="1"/>
          <p:nvPr/>
        </p:nvSpPr>
        <p:spPr>
          <a:xfrm>
            <a:off x="10332502" y="815132"/>
            <a:ext cx="1383248" cy="954107"/>
          </a:xfrm>
          <a:prstGeom prst="rect">
            <a:avLst/>
          </a:prstGeom>
          <a:noFill/>
        </p:spPr>
        <p:txBody>
          <a:bodyPr wrap="square" rtlCol="0">
            <a:spAutoFit/>
          </a:bodyPr>
          <a:lstStyle/>
          <a:p>
            <a:pPr algn="ctr"/>
            <a:r>
              <a:rPr lang="en-US" sz="2800" b="1" dirty="0"/>
              <a:t>No it’s W!</a:t>
            </a:r>
          </a:p>
        </p:txBody>
      </p:sp>
      <p:sp>
        <p:nvSpPr>
          <p:cNvPr id="9" name="Rounded Rectangular Callout 8">
            <a:extLst>
              <a:ext uri="{FF2B5EF4-FFF2-40B4-BE49-F238E27FC236}">
                <a16:creationId xmlns:a16="http://schemas.microsoft.com/office/drawing/2014/main" id="{720A83C0-8FF7-264D-9971-74D135F41A91}"/>
              </a:ext>
            </a:extLst>
          </p:cNvPr>
          <p:cNvSpPr/>
          <p:nvPr/>
        </p:nvSpPr>
        <p:spPr>
          <a:xfrm flipH="1">
            <a:off x="5969285" y="1413843"/>
            <a:ext cx="1333501" cy="955079"/>
          </a:xfrm>
          <a:prstGeom prst="wedgeRoundRectCallout">
            <a:avLst>
              <a:gd name="adj1" fmla="val -42262"/>
              <a:gd name="adj2" fmla="val 10793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502DDB6-13FD-434F-8DB0-4BB44B2D1E18}"/>
              </a:ext>
            </a:extLst>
          </p:cNvPr>
          <p:cNvSpPr txBox="1"/>
          <p:nvPr/>
        </p:nvSpPr>
        <p:spPr>
          <a:xfrm flipH="1">
            <a:off x="5743966" y="1642590"/>
            <a:ext cx="1762315" cy="523220"/>
          </a:xfrm>
          <a:prstGeom prst="rect">
            <a:avLst/>
          </a:prstGeom>
          <a:noFill/>
        </p:spPr>
        <p:txBody>
          <a:bodyPr wrap="square" rtlCol="0">
            <a:spAutoFit/>
          </a:bodyPr>
          <a:lstStyle/>
          <a:p>
            <a:pPr algn="ctr"/>
            <a:r>
              <a:rPr lang="en-US" sz="2800" b="1" dirty="0"/>
              <a:t>It’s M!</a:t>
            </a:r>
          </a:p>
        </p:txBody>
      </p:sp>
      <p:graphicFrame>
        <p:nvGraphicFramePr>
          <p:cNvPr id="12" name="Table 11">
            <a:extLst>
              <a:ext uri="{FF2B5EF4-FFF2-40B4-BE49-F238E27FC236}">
                <a16:creationId xmlns:a16="http://schemas.microsoft.com/office/drawing/2014/main" id="{2084EB87-5F84-AA47-9D71-A79DDC33B4BE}"/>
              </a:ext>
            </a:extLst>
          </p:cNvPr>
          <p:cNvGraphicFramePr>
            <a:graphicFrameLocks noGrp="1"/>
          </p:cNvGraphicFramePr>
          <p:nvPr>
            <p:extLst>
              <p:ext uri="{D42A27DB-BD31-4B8C-83A1-F6EECF244321}">
                <p14:modId xmlns:p14="http://schemas.microsoft.com/office/powerpoint/2010/main" val="171748304"/>
              </p:ext>
            </p:extLst>
          </p:nvPr>
        </p:nvGraphicFramePr>
        <p:xfrm>
          <a:off x="8492865" y="3714749"/>
          <a:ext cx="1087583" cy="1171966"/>
        </p:xfrm>
        <a:graphic>
          <a:graphicData uri="http://schemas.openxmlformats.org/drawingml/2006/table">
            <a:tbl>
              <a:tblPr/>
              <a:tblGrid>
                <a:gridCol w="1087583">
                  <a:extLst>
                    <a:ext uri="{9D8B030D-6E8A-4147-A177-3AD203B41FA5}">
                      <a16:colId xmlns:a16="http://schemas.microsoft.com/office/drawing/2014/main" val="20000"/>
                    </a:ext>
                  </a:extLst>
                </a:gridCol>
              </a:tblGrid>
              <a:tr h="1171966">
                <a:tc>
                  <a:txBody>
                    <a:bodyPr/>
                    <a:lstStyle/>
                    <a:p>
                      <a:pPr marL="0" algn="ctr" defTabSz="914400" rtl="0" eaLnBrk="1" latinLnBrk="0" hangingPunct="1"/>
                      <a:r>
                        <a:rPr lang="en-GB" sz="6400" b="1" u="none" kern="1200" dirty="0">
                          <a:solidFill>
                            <a:srgbClr val="000000"/>
                          </a:solidFill>
                          <a:effectLst/>
                          <a:latin typeface="+mj-lt"/>
                          <a:ea typeface="+mn-ea"/>
                          <a:cs typeface="+mn-cs"/>
                        </a:rPr>
                        <a:t>M</a:t>
                      </a:r>
                    </a:p>
                  </a:txBody>
                  <a:tcPr marL="121920" marR="121920" vert="vert">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3" name="Picture 12">
            <a:extLst>
              <a:ext uri="{FF2B5EF4-FFF2-40B4-BE49-F238E27FC236}">
                <a16:creationId xmlns:a16="http://schemas.microsoft.com/office/drawing/2014/main" id="{BEFFEFED-1C60-B345-AB48-B1F04BE1FEB3}"/>
              </a:ext>
            </a:extLst>
          </p:cNvPr>
          <p:cNvPicPr>
            <a:picLocks noChangeAspect="1"/>
          </p:cNvPicPr>
          <p:nvPr/>
        </p:nvPicPr>
        <p:blipFill>
          <a:blip r:embed="rId2"/>
          <a:stretch>
            <a:fillRect/>
          </a:stretch>
        </p:blipFill>
        <p:spPr>
          <a:xfrm>
            <a:off x="6439289" y="2597668"/>
            <a:ext cx="1703299" cy="3522731"/>
          </a:xfrm>
          <a:prstGeom prst="rect">
            <a:avLst/>
          </a:prstGeom>
        </p:spPr>
      </p:pic>
      <p:pic>
        <p:nvPicPr>
          <p:cNvPr id="14" name="Picture 13">
            <a:extLst>
              <a:ext uri="{FF2B5EF4-FFF2-40B4-BE49-F238E27FC236}">
                <a16:creationId xmlns:a16="http://schemas.microsoft.com/office/drawing/2014/main" id="{F4C9A7EC-EA72-9A45-9B60-AD74F2B63684}"/>
              </a:ext>
            </a:extLst>
          </p:cNvPr>
          <p:cNvPicPr>
            <a:picLocks noChangeAspect="1"/>
          </p:cNvPicPr>
          <p:nvPr/>
        </p:nvPicPr>
        <p:blipFill>
          <a:blip r:embed="rId2"/>
          <a:stretch>
            <a:fillRect/>
          </a:stretch>
        </p:blipFill>
        <p:spPr>
          <a:xfrm flipH="1">
            <a:off x="9631950" y="2597667"/>
            <a:ext cx="1651706" cy="3485289"/>
          </a:xfrm>
          <a:prstGeom prst="rect">
            <a:avLst/>
          </a:prstGeom>
        </p:spPr>
      </p:pic>
    </p:spTree>
    <p:extLst>
      <p:ext uri="{BB962C8B-B14F-4D97-AF65-F5344CB8AC3E}">
        <p14:creationId xmlns:p14="http://schemas.microsoft.com/office/powerpoint/2010/main" val="3172812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143000" y="950403"/>
          <a:ext cx="10283138" cy="822960"/>
        </p:xfrm>
        <a:graphic>
          <a:graphicData uri="http://schemas.openxmlformats.org/drawingml/2006/table">
            <a:tbl>
              <a:tblPr/>
              <a:tblGrid>
                <a:gridCol w="10283138">
                  <a:extLst>
                    <a:ext uri="{9D8B030D-6E8A-4147-A177-3AD203B41FA5}">
                      <a16:colId xmlns:a16="http://schemas.microsoft.com/office/drawing/2014/main" val="20000"/>
                    </a:ext>
                  </a:extLst>
                </a:gridCol>
              </a:tblGrid>
              <a:tr h="0">
                <a:tc>
                  <a:txBody>
                    <a:bodyPr/>
                    <a:lstStyle/>
                    <a:p>
                      <a:pPr algn="ctr"/>
                      <a:r>
                        <a:rPr lang="en-GB" sz="2400" kern="1200" dirty="0">
                          <a:solidFill>
                            <a:srgbClr val="000000"/>
                          </a:solidFill>
                          <a:effectLst/>
                          <a:latin typeface="+mj-lt"/>
                          <a:ea typeface="+mn-ea"/>
                          <a:cs typeface="+mn-cs"/>
                        </a:rPr>
                        <a:t>Different scenarios will require different ways to resolve an issue and they may not always work first time but here are some ideas that you can use. </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2710427316"/>
              </p:ext>
            </p:extLst>
          </p:nvPr>
        </p:nvGraphicFramePr>
        <p:xfrm>
          <a:off x="335360" y="1980648"/>
          <a:ext cx="4757937" cy="2103120"/>
        </p:xfrm>
        <a:graphic>
          <a:graphicData uri="http://schemas.openxmlformats.org/drawingml/2006/table">
            <a:tbl>
              <a:tblPr/>
              <a:tblGrid>
                <a:gridCol w="4757937">
                  <a:extLst>
                    <a:ext uri="{9D8B030D-6E8A-4147-A177-3AD203B41FA5}">
                      <a16:colId xmlns:a16="http://schemas.microsoft.com/office/drawing/2014/main" val="20000"/>
                    </a:ext>
                  </a:extLst>
                </a:gridCol>
              </a:tblGrid>
              <a:tr h="0">
                <a:tc>
                  <a:txBody>
                    <a:bodyPr/>
                    <a:lstStyle/>
                    <a:p>
                      <a:r>
                        <a:rPr lang="en-GB" sz="2200" b="1" dirty="0">
                          <a:solidFill>
                            <a:schemeClr val="tx1"/>
                          </a:solidFill>
                          <a:effectLst/>
                          <a:latin typeface="Calibri Light"/>
                        </a:rPr>
                        <a:t>Take a Break:</a:t>
                      </a:r>
                    </a:p>
                    <a:p>
                      <a:r>
                        <a:rPr lang="en-GB" sz="2200" b="0" dirty="0">
                          <a:solidFill>
                            <a:schemeClr val="tx1"/>
                          </a:solidFill>
                          <a:effectLst/>
                          <a:latin typeface="Calibri Light"/>
                        </a:rPr>
                        <a:t>Sometimes walking away can really help diffuse the situation and stop things getting worse. Having a little break and coming back with a cool head can help you to resolve the issue easier. </a:t>
                      </a:r>
                      <a:endParaRPr lang="en-GB" b="0" dirty="0">
                        <a:solidFill>
                          <a:schemeClr val="tx1"/>
                        </a:solidFill>
                        <a:effectLst/>
                      </a:endParaRPr>
                    </a:p>
                  </a:txBody>
                  <a:tcPr marL="121920" marR="121920" anchor="ctr">
                    <a:lnL>
                      <a:noFill/>
                    </a:lnL>
                    <a:lnR>
                      <a:noFill/>
                    </a:lnR>
                    <a:lnT>
                      <a:noFill/>
                    </a:lnT>
                    <a:lnB>
                      <a:noFill/>
                    </a:lnB>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a:tcPr>
                </a:tc>
                <a:extLst>
                  <a:ext uri="{0D108BD9-81ED-4DB2-BD59-A6C34878D82A}">
                    <a16:rowId xmlns:a16="http://schemas.microsoft.com/office/drawing/2014/main" val="10000"/>
                  </a:ext>
                </a:extLst>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3040428586"/>
              </p:ext>
            </p:extLst>
          </p:nvPr>
        </p:nvGraphicFramePr>
        <p:xfrm>
          <a:off x="6284569" y="2145398"/>
          <a:ext cx="5493940" cy="1767840"/>
        </p:xfrm>
        <a:graphic>
          <a:graphicData uri="http://schemas.openxmlformats.org/drawingml/2006/table">
            <a:tbl>
              <a:tblPr/>
              <a:tblGrid>
                <a:gridCol w="5493940">
                  <a:extLst>
                    <a:ext uri="{9D8B030D-6E8A-4147-A177-3AD203B41FA5}">
                      <a16:colId xmlns:a16="http://schemas.microsoft.com/office/drawing/2014/main" val="20000"/>
                    </a:ext>
                  </a:extLst>
                </a:gridCol>
              </a:tblGrid>
              <a:tr h="0">
                <a:tc>
                  <a:txBody>
                    <a:bodyPr/>
                    <a:lstStyle/>
                    <a:p>
                      <a:r>
                        <a:rPr lang="en-GB" sz="2200" b="1" dirty="0">
                          <a:solidFill>
                            <a:sysClr val="windowText" lastClr="000000"/>
                          </a:solidFill>
                          <a:effectLst/>
                          <a:latin typeface="Calibri Light"/>
                        </a:rPr>
                        <a:t>Listening:</a:t>
                      </a:r>
                    </a:p>
                    <a:p>
                      <a:r>
                        <a:rPr lang="en-GB" sz="2200" b="0" dirty="0">
                          <a:solidFill>
                            <a:sysClr val="windowText" lastClr="000000"/>
                          </a:solidFill>
                          <a:effectLst/>
                          <a:latin typeface="Calibri Light"/>
                        </a:rPr>
                        <a:t>It is important to let people have their say and for you to listen carefully. They will appreciate you taking the time to listen and you will gain a better understanding of their perspective. </a:t>
                      </a:r>
                      <a:endParaRPr lang="en-GB" b="0" dirty="0">
                        <a:solidFill>
                          <a:sysClr val="windowText" lastClr="000000"/>
                        </a:solidFill>
                        <a:effectLst/>
                      </a:endParaRPr>
                    </a:p>
                  </a:txBody>
                  <a:tcPr marL="121920" marR="121920" anchor="ctr">
                    <a:lnL>
                      <a:noFill/>
                    </a:lnL>
                    <a:lnR>
                      <a:noFill/>
                    </a:lnR>
                    <a:lnT>
                      <a:noFill/>
                    </a:lnT>
                    <a:lnB>
                      <a:noFill/>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extLst>
                  <a:ext uri="{0D108BD9-81ED-4DB2-BD59-A6C34878D82A}">
                    <a16:rowId xmlns:a16="http://schemas.microsoft.com/office/drawing/2014/main" val="10000"/>
                  </a:ext>
                </a:extLst>
              </a:tr>
            </a:tbl>
          </a:graphicData>
        </a:graphic>
      </p:graphicFrame>
      <p:graphicFrame>
        <p:nvGraphicFramePr>
          <p:cNvPr id="15" name="Table 14"/>
          <p:cNvGraphicFramePr>
            <a:graphicFrameLocks noGrp="1"/>
          </p:cNvGraphicFramePr>
          <p:nvPr>
            <p:extLst/>
          </p:nvPr>
        </p:nvGraphicFramePr>
        <p:xfrm>
          <a:off x="2114550" y="36003"/>
          <a:ext cx="7448550" cy="914400"/>
        </p:xfrm>
        <a:graphic>
          <a:graphicData uri="http://schemas.openxmlformats.org/drawingml/2006/table">
            <a:tbl>
              <a:tblPr/>
              <a:tblGrid>
                <a:gridCol w="7448550">
                  <a:extLst>
                    <a:ext uri="{9D8B030D-6E8A-4147-A177-3AD203B41FA5}">
                      <a16:colId xmlns:a16="http://schemas.microsoft.com/office/drawing/2014/main" val="20000"/>
                    </a:ext>
                  </a:extLst>
                </a:gridCol>
              </a:tblGrid>
              <a:tr h="0">
                <a:tc>
                  <a:txBody>
                    <a:bodyPr/>
                    <a:lstStyle/>
                    <a:p>
                      <a:r>
                        <a:rPr lang="en-GB" sz="5400" b="1" u="none"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Other Possible Solutions: </a:t>
                      </a:r>
                      <a:endParaRPr lang="en-GB" sz="5400" u="none" dirty="0">
                        <a:effectLs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7" name="Table 16">
            <a:extLst>
              <a:ext uri="{FF2B5EF4-FFF2-40B4-BE49-F238E27FC236}">
                <a16:creationId xmlns:a16="http://schemas.microsoft.com/office/drawing/2014/main" id="{AC579DF6-CBE7-0A44-BFE9-FEEB4F8AB1F6}"/>
              </a:ext>
            </a:extLst>
          </p:cNvPr>
          <p:cNvGraphicFramePr>
            <a:graphicFrameLocks noGrp="1"/>
          </p:cNvGraphicFramePr>
          <p:nvPr>
            <p:extLst>
              <p:ext uri="{D42A27DB-BD31-4B8C-83A1-F6EECF244321}">
                <p14:modId xmlns:p14="http://schemas.microsoft.com/office/powerpoint/2010/main" val="1249780698"/>
              </p:ext>
            </p:extLst>
          </p:nvPr>
        </p:nvGraphicFramePr>
        <p:xfrm>
          <a:off x="3464619" y="4455803"/>
          <a:ext cx="4748412" cy="1432560"/>
        </p:xfrm>
        <a:graphic>
          <a:graphicData uri="http://schemas.openxmlformats.org/drawingml/2006/table">
            <a:tbl>
              <a:tblPr/>
              <a:tblGrid>
                <a:gridCol w="4748412">
                  <a:extLst>
                    <a:ext uri="{9D8B030D-6E8A-4147-A177-3AD203B41FA5}">
                      <a16:colId xmlns:a16="http://schemas.microsoft.com/office/drawing/2014/main" val="20000"/>
                    </a:ext>
                  </a:extLst>
                </a:gridCol>
              </a:tblGrid>
              <a:tr h="0">
                <a:tc>
                  <a:txBody>
                    <a:bodyPr/>
                    <a:lstStyle/>
                    <a:p>
                      <a:r>
                        <a:rPr lang="en-GB" sz="2200" b="1" dirty="0">
                          <a:solidFill>
                            <a:sysClr val="windowText" lastClr="000000"/>
                          </a:solidFill>
                          <a:effectLst/>
                          <a:latin typeface="Calibri Light"/>
                        </a:rPr>
                        <a:t>Calm voice:</a:t>
                      </a:r>
                    </a:p>
                    <a:p>
                      <a:r>
                        <a:rPr lang="en-GB" sz="2200" b="0" dirty="0">
                          <a:solidFill>
                            <a:sysClr val="windowText" lastClr="000000"/>
                          </a:solidFill>
                          <a:effectLst/>
                          <a:latin typeface="Calibri Light"/>
                        </a:rPr>
                        <a:t>When having a dispute it can be easy to raise our voice but try and keep a calm tone. </a:t>
                      </a:r>
                      <a:endParaRPr lang="en-GB" b="0" dirty="0">
                        <a:solidFill>
                          <a:sysClr val="windowText" lastClr="000000"/>
                        </a:solidFill>
                        <a:effectLst/>
                      </a:endParaRPr>
                    </a:p>
                  </a:txBody>
                  <a:tcPr marL="121920" marR="121920" anchor="ctr">
                    <a:lnL>
                      <a:noFill/>
                    </a:lnL>
                    <a:lnR>
                      <a:noFill/>
                    </a:lnR>
                    <a:lnT>
                      <a:noFill/>
                    </a:lnT>
                    <a:lnB>
                      <a:noFill/>
                    </a:lnB>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6443610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35641</TotalTime>
  <Words>1166</Words>
  <Application>Microsoft Macintosh PowerPoint</Application>
  <PresentationFormat>Widescreen</PresentationFormat>
  <Paragraphs>114</Paragraphs>
  <Slides>16</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Retrospect</vt:lpstr>
      <vt:lpstr>PowerPoint Presentation</vt:lpstr>
      <vt:lpstr>Lesson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124</cp:revision>
  <dcterms:created xsi:type="dcterms:W3CDTF">2015-12-16T03:40:36Z</dcterms:created>
  <dcterms:modified xsi:type="dcterms:W3CDTF">2025-11-10T02:37:56Z</dcterms:modified>
</cp:coreProperties>
</file>