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356" r:id="rId4"/>
    <p:sldId id="360" r:id="rId5"/>
    <p:sldId id="357" r:id="rId6"/>
    <p:sldId id="359" r:id="rId7"/>
    <p:sldId id="358" r:id="rId8"/>
    <p:sldId id="362" r:id="rId9"/>
    <p:sldId id="363" r:id="rId10"/>
    <p:sldId id="347" r:id="rId11"/>
    <p:sldId id="265" r:id="rId12"/>
    <p:sldId id="34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73" autoAdjust="0"/>
    <p:restoredTop sz="94660"/>
  </p:normalViewPr>
  <p:slideViewPr>
    <p:cSldViewPr snapToGrid="0">
      <p:cViewPr varScale="1">
        <p:scale>
          <a:sx n="84" d="100"/>
          <a:sy n="84" d="100"/>
        </p:scale>
        <p:origin x="96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18/11/2025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AB549DC-3DD8-AC42-A9B6-D5F00DE15F7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18/11/2025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18/11/2025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18/11/2025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18/11/2025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3A04FB7C-DB17-F74B-8357-63217CB891F0}"/>
              </a:ext>
            </a:extLst>
          </p:cNvPr>
          <p:cNvPicPr>
            <a:picLocks noChangeAspect="1"/>
          </p:cNvPicPr>
          <p:nvPr userDrawn="1"/>
        </p:nvPicPr>
        <p:blipFill rotWithShape="1">
          <a:blip r:embed="rId2"/>
          <a:srcRect l="18198" t="28642" r="15234" b="8118"/>
          <a:stretch/>
        </p:blipFill>
        <p:spPr>
          <a:xfrm>
            <a:off x="11243733" y="6271528"/>
            <a:ext cx="728134" cy="553381"/>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18/11/2025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18/11/2025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18/11/2025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beehealthystories.com.au/stories/my-mind-is-like-a-snow-globe/" TargetMode="External"/><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v=i8AN9tu9Y84"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049854431"/>
              </p:ext>
            </p:extLst>
          </p:nvPr>
        </p:nvGraphicFramePr>
        <p:xfrm>
          <a:off x="266700" y="541020"/>
          <a:ext cx="2022231" cy="701040"/>
        </p:xfrm>
        <a:graphic>
          <a:graphicData uri="http://schemas.openxmlformats.org/drawingml/2006/table">
            <a:tbl>
              <a:tblPr/>
              <a:tblGrid>
                <a:gridCol w="2022231">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1802436092"/>
              </p:ext>
            </p:extLst>
          </p:nvPr>
        </p:nvGraphicFramePr>
        <p:xfrm>
          <a:off x="266701" y="1242060"/>
          <a:ext cx="4737100" cy="4541520"/>
        </p:xfrm>
        <a:graphic>
          <a:graphicData uri="http://schemas.openxmlformats.org/drawingml/2006/table">
            <a:tbl>
              <a:tblPr/>
              <a:tblGrid>
                <a:gridCol w="4737100">
                  <a:extLst>
                    <a:ext uri="{9D8B030D-6E8A-4147-A177-3AD203B41FA5}">
                      <a16:colId xmlns:a16="http://schemas.microsoft.com/office/drawing/2014/main" val="20000"/>
                    </a:ext>
                  </a:extLst>
                </a:gridCol>
              </a:tblGrid>
              <a:tr h="0">
                <a:tc>
                  <a:txBody>
                    <a:bodyPr/>
                    <a:lstStyle/>
                    <a:p>
                      <a:r>
                        <a:rPr lang="en-GB" sz="2400" b="0" kern="1200" dirty="0">
                          <a:solidFill>
                            <a:srgbClr val="000000"/>
                          </a:solidFill>
                          <a:latin typeface="+mn-lt"/>
                          <a:ea typeface="+mn-ea"/>
                          <a:cs typeface="+mn-cs"/>
                        </a:rPr>
                        <a:t>Complete the activity sheet to the right and then take on the extension activity. </a:t>
                      </a:r>
                    </a:p>
                    <a:p>
                      <a:endParaRPr lang="en-GB" sz="28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endParaRPr>
                    </a:p>
                    <a:p>
                      <a:pPr marL="0" algn="l" defTabSz="914400" rtl="0" eaLnBrk="1" latinLnBrk="0" hangingPunct="1"/>
                      <a:r>
                        <a:rPr lang="en-GB" sz="2400" b="1" u="sng" kern="1200" dirty="0">
                          <a:solidFill>
                            <a:srgbClr val="000000"/>
                          </a:solidFill>
                          <a:latin typeface="+mn-lt"/>
                          <a:ea typeface="+mn-ea"/>
                          <a:cs typeface="+mn-cs"/>
                        </a:rPr>
                        <a:t>Extension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latin typeface="+mn-lt"/>
                          <a:ea typeface="+mn-ea"/>
                          <a:cs typeface="+mn-cs"/>
                        </a:rPr>
                        <a:t>What could you say to yourself at each stage of the ladder to get yourself out of the challenge pit?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dirty="0">
                        <a:solidFill>
                          <a:srgbClr val="00000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latin typeface="+mn-lt"/>
                          <a:ea typeface="+mn-ea"/>
                          <a:cs typeface="+mn-cs"/>
                        </a:rPr>
                        <a:t>It can help to think of a time when you have been in the challenge pit.  </a:t>
                      </a:r>
                    </a:p>
                    <a:p>
                      <a:pPr marL="0" algn="l" defTabSz="914400" rtl="0" eaLnBrk="1" latinLnBrk="0" hangingPunct="1"/>
                      <a:endParaRPr lang="en-GB" sz="2400" b="1" u="sng" kern="1200" dirty="0">
                        <a:solidFill>
                          <a:srgbClr val="000000"/>
                        </a:solidFill>
                        <a:latin typeface="+mn-lt"/>
                        <a:ea typeface="+mn-ea"/>
                        <a:cs typeface="+mn-cs"/>
                      </a:endParaRP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07626976-6D98-624B-A713-16D4E06F87C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889685" y="1389185"/>
            <a:ext cx="3065741" cy="4347222"/>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68D3A54D-B926-674F-A1F5-9B02CBAADD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3985" y="1389185"/>
            <a:ext cx="3119358" cy="43609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624731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5314" y="0"/>
            <a:ext cx="10435706" cy="1015663"/>
          </a:xfrm>
          <a:prstGeom prst="rect">
            <a:avLst/>
          </a:prstGeom>
          <a:noFill/>
        </p:spPr>
        <p:txBody>
          <a:bodyPr wrap="square" rtlCol="0">
            <a:spAutoFit/>
          </a:bodyPr>
          <a:lstStyle/>
          <a:p>
            <a:r>
              <a:rPr lang="en-GB" sz="6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Let’s recap what we </a:t>
            </a:r>
            <a:r>
              <a:rPr lang="en-GB" sz="60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have learnt </a:t>
            </a:r>
            <a:endParaRPr lang="en-GB" sz="6000" b="1" dirty="0">
              <a:solidFill>
                <a:srgbClr val="FF0000"/>
              </a:solidFill>
            </a:endParaRPr>
          </a:p>
        </p:txBody>
      </p:sp>
      <p:sp>
        <p:nvSpPr>
          <p:cNvPr id="3" name="TextBox 2"/>
          <p:cNvSpPr txBox="1"/>
          <p:nvPr/>
        </p:nvSpPr>
        <p:spPr>
          <a:xfrm>
            <a:off x="1627397" y="1788336"/>
            <a:ext cx="9484170" cy="3108543"/>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800" b="1" dirty="0"/>
              <a:t>Discuss with a partner or as a class: </a:t>
            </a:r>
          </a:p>
          <a:p>
            <a:pPr algn="ctr"/>
            <a:r>
              <a:rPr lang="en-GB" sz="2800" dirty="0"/>
              <a:t>What kind of mindset will help you get out of the challenge pit? </a:t>
            </a:r>
          </a:p>
          <a:p>
            <a:pPr algn="ctr"/>
            <a:endParaRPr lang="en-GB" sz="2800" dirty="0"/>
          </a:p>
          <a:p>
            <a:pPr algn="ctr"/>
            <a:r>
              <a:rPr lang="en-GB" sz="2800" dirty="0"/>
              <a:t>What might happen if you consistently have a negative mindset? </a:t>
            </a:r>
          </a:p>
          <a:p>
            <a:pPr algn="ctr"/>
            <a:endParaRPr lang="en-GB" sz="2800" dirty="0"/>
          </a:p>
          <a:p>
            <a:pPr algn="ctr"/>
            <a:r>
              <a:rPr lang="en-GB" sz="2800" dirty="0"/>
              <a:t>How long might it take you to get out of the challenge pit?  </a:t>
            </a:r>
          </a:p>
          <a:p>
            <a:endParaRPr lang="en-GB" sz="2800" dirty="0"/>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852093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sp>
        <p:nvSpPr>
          <p:cNvPr id="5" name="TextBox 4"/>
          <p:cNvSpPr txBox="1"/>
          <p:nvPr/>
        </p:nvSpPr>
        <p:spPr>
          <a:xfrm>
            <a:off x="279731" y="1816531"/>
            <a:ext cx="4837941" cy="1938992"/>
          </a:xfrm>
          <a:prstGeom prst="rect">
            <a:avLst/>
          </a:prstGeom>
          <a:noFill/>
        </p:spPr>
        <p:txBody>
          <a:bodyPr wrap="square" rtlCol="0">
            <a:spAutoFit/>
          </a:bodyPr>
          <a:lstStyle/>
          <a:p>
            <a:r>
              <a:rPr lang="en-AU" sz="2400" b="1" dirty="0"/>
              <a:t>Learning Objective: </a:t>
            </a:r>
            <a:r>
              <a:rPr lang="en-AU" sz="2400" b="1" i="1" dirty="0"/>
              <a:t>To develop a positive mindset</a:t>
            </a:r>
          </a:p>
          <a:p>
            <a:pPr marL="342900" lvl="0" indent="-342900">
              <a:buFont typeface="Arial" panose="020B0604020202020204" pitchFamily="34" charset="0"/>
              <a:buChar char="•"/>
            </a:pPr>
            <a:r>
              <a:rPr lang="en-AU" sz="2400" dirty="0"/>
              <a:t>I can acknowledge my feelings</a:t>
            </a:r>
          </a:p>
          <a:p>
            <a:pPr marL="342900" lvl="0" indent="-342900">
              <a:buFont typeface="Arial" panose="020B0604020202020204" pitchFamily="34" charset="0"/>
              <a:buChar char="•"/>
            </a:pPr>
            <a:r>
              <a:rPr lang="en-AU" sz="2400" dirty="0"/>
              <a:t>I can challenge negative thoughts</a:t>
            </a:r>
          </a:p>
          <a:p>
            <a:pPr marL="342900" lvl="0" indent="-342900">
              <a:buFont typeface="Arial" panose="020B0604020202020204" pitchFamily="34" charset="0"/>
              <a:buChar char="•"/>
            </a:pPr>
            <a:r>
              <a:rPr lang="en-AU" sz="2400" dirty="0"/>
              <a:t>I can create positive thoughts</a:t>
            </a:r>
          </a:p>
        </p:txBody>
      </p:sp>
      <p:pic>
        <p:nvPicPr>
          <p:cNvPr id="6" name="Picture 5">
            <a:extLst>
              <a:ext uri="{FF2B5EF4-FFF2-40B4-BE49-F238E27FC236}">
                <a16:creationId xmlns:a16="http://schemas.microsoft.com/office/drawing/2014/main" id="{6901B4EF-5F1D-FE47-B8A9-6E1CB4438A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4772" y="1003300"/>
            <a:ext cx="3338501" cy="4724400"/>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8498F508-420E-924C-B528-6915A5F57124}"/>
              </a:ext>
            </a:extLst>
          </p:cNvPr>
          <p:cNvSpPr txBox="1"/>
          <p:nvPr/>
        </p:nvSpPr>
        <p:spPr>
          <a:xfrm>
            <a:off x="6400930" y="421838"/>
            <a:ext cx="5286183" cy="461665"/>
          </a:xfrm>
          <a:prstGeom prst="rect">
            <a:avLst/>
          </a:prstGeom>
          <a:noFill/>
        </p:spPr>
        <p:txBody>
          <a:bodyPr wrap="square" rtlCol="0">
            <a:spAutoFit/>
          </a:bodyPr>
          <a:lstStyle/>
          <a:p>
            <a:pPr algn="ctr"/>
            <a:r>
              <a:rPr lang="en-AU" sz="2400" b="1" dirty="0">
                <a:latin typeface="+mj-lt"/>
                <a:hlinkClick r:id="rId3"/>
              </a:rPr>
              <a:t>Recommended Book</a:t>
            </a:r>
            <a:endParaRPr lang="en-AU" sz="2400" dirty="0">
              <a:latin typeface="+mj-lt"/>
            </a:endParaRPr>
          </a:p>
        </p:txBody>
      </p:sp>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F63F4CE-B92A-2148-B756-77F91A970E1C}"/>
              </a:ext>
            </a:extLst>
          </p:cNvPr>
          <p:cNvSpPr/>
          <p:nvPr/>
        </p:nvSpPr>
        <p:spPr>
          <a:xfrm>
            <a:off x="343131" y="2123935"/>
            <a:ext cx="5998034" cy="2893100"/>
          </a:xfrm>
          <a:prstGeom prst="rect">
            <a:avLst/>
          </a:prstGeom>
        </p:spPr>
        <p:txBody>
          <a:bodyPr wrap="square">
            <a:spAutoFit/>
          </a:bodyPr>
          <a:lstStyle/>
          <a:p>
            <a:r>
              <a:rPr lang="en-GB" sz="2600" b="1" dirty="0">
                <a:solidFill>
                  <a:srgbClr val="000000"/>
                </a:solidFill>
              </a:rPr>
              <a:t>In the previous lesson we spoke about the ‘voice’ in our minds which we call our stream of consciousness. Which helps us to make good decisions. It can be positive or negative. Let’s talk about what happens when we have a negative thought. </a:t>
            </a:r>
          </a:p>
        </p:txBody>
      </p:sp>
      <p:sp>
        <p:nvSpPr>
          <p:cNvPr id="6" name="Rectangle 5">
            <a:extLst>
              <a:ext uri="{FF2B5EF4-FFF2-40B4-BE49-F238E27FC236}">
                <a16:creationId xmlns:a16="http://schemas.microsoft.com/office/drawing/2014/main" id="{FD42F5BD-434E-434F-9B60-91B5AF90BE0F}"/>
              </a:ext>
            </a:extLst>
          </p:cNvPr>
          <p:cNvSpPr/>
          <p:nvPr/>
        </p:nvSpPr>
        <p:spPr>
          <a:xfrm>
            <a:off x="-1" y="0"/>
            <a:ext cx="7454349" cy="1569660"/>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Dealing with negative thoughts.</a:t>
            </a:r>
          </a:p>
        </p:txBody>
      </p:sp>
      <p:pic>
        <p:nvPicPr>
          <p:cNvPr id="7" name="Picture 6">
            <a:extLst>
              <a:ext uri="{FF2B5EF4-FFF2-40B4-BE49-F238E27FC236}">
                <a16:creationId xmlns:a16="http://schemas.microsoft.com/office/drawing/2014/main" id="{FCAE1671-F627-8F44-AC5E-D1F4B9A872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29759" y="386496"/>
            <a:ext cx="3901841" cy="5567761"/>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CC74886B-C59C-E841-98CB-76820DFFFC61}"/>
              </a:ext>
            </a:extLst>
          </p:cNvPr>
          <p:cNvSpPr txBox="1"/>
          <p:nvPr/>
        </p:nvSpPr>
        <p:spPr>
          <a:xfrm>
            <a:off x="0" y="6396335"/>
            <a:ext cx="12192000" cy="461665"/>
          </a:xfrm>
          <a:prstGeom prst="rect">
            <a:avLst/>
          </a:prstGeom>
          <a:noFill/>
        </p:spPr>
        <p:txBody>
          <a:bodyPr wrap="square" rtlCol="0">
            <a:spAutoFit/>
          </a:bodyPr>
          <a:lstStyle/>
          <a:p>
            <a:r>
              <a:rPr lang="en-GB"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may happen if we constantly focus on the negatives rather than the positives?</a:t>
            </a:r>
            <a:endParaRPr lang="en-GB" sz="1600" b="1" dirty="0"/>
          </a:p>
        </p:txBody>
      </p:sp>
    </p:spTree>
    <p:extLst>
      <p:ext uri="{BB962C8B-B14F-4D97-AF65-F5344CB8AC3E}">
        <p14:creationId xmlns:p14="http://schemas.microsoft.com/office/powerpoint/2010/main" val="33849458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F63F4CE-B92A-2148-B756-77F91A970E1C}"/>
              </a:ext>
            </a:extLst>
          </p:cNvPr>
          <p:cNvSpPr/>
          <p:nvPr/>
        </p:nvSpPr>
        <p:spPr>
          <a:xfrm>
            <a:off x="481334" y="830997"/>
            <a:ext cx="6491677" cy="4893647"/>
          </a:xfrm>
          <a:prstGeom prst="rect">
            <a:avLst/>
          </a:prstGeom>
        </p:spPr>
        <p:txBody>
          <a:bodyPr wrap="square">
            <a:spAutoFit/>
          </a:bodyPr>
          <a:lstStyle/>
          <a:p>
            <a:r>
              <a:rPr lang="en-GB" sz="2600" b="1" dirty="0">
                <a:solidFill>
                  <a:srgbClr val="000000"/>
                </a:solidFill>
              </a:rPr>
              <a:t>Of course there will be times we have negative thoughts, it’s completely normal. </a:t>
            </a:r>
          </a:p>
          <a:p>
            <a:endParaRPr lang="en-GB" sz="2600" b="1" dirty="0">
              <a:solidFill>
                <a:srgbClr val="000000"/>
              </a:solidFill>
            </a:endParaRPr>
          </a:p>
          <a:p>
            <a:r>
              <a:rPr lang="en-GB" sz="2600" b="1" dirty="0">
                <a:solidFill>
                  <a:srgbClr val="000000"/>
                </a:solidFill>
              </a:rPr>
              <a:t>However, if we start having negative thoughts about lots of things overtime, particularly small things, you would call this is a negative mindset. The opposite of this would be someone who has more positive thoughts and that’s called a positive mindset. </a:t>
            </a:r>
          </a:p>
          <a:p>
            <a:endParaRPr lang="en-GB" sz="2600" b="1" dirty="0">
              <a:solidFill>
                <a:srgbClr val="000000"/>
              </a:solidFill>
            </a:endParaRPr>
          </a:p>
          <a:p>
            <a:r>
              <a:rPr lang="en-GB" sz="2600" b="1" dirty="0">
                <a:solidFill>
                  <a:srgbClr val="000000"/>
                </a:solidFill>
              </a:rPr>
              <a:t>We may experience negative thoughts when we face a challenge. </a:t>
            </a:r>
          </a:p>
        </p:txBody>
      </p:sp>
      <p:sp>
        <p:nvSpPr>
          <p:cNvPr id="6" name="Rectangle 5">
            <a:extLst>
              <a:ext uri="{FF2B5EF4-FFF2-40B4-BE49-F238E27FC236}">
                <a16:creationId xmlns:a16="http://schemas.microsoft.com/office/drawing/2014/main" id="{FD42F5BD-434E-434F-9B60-91B5AF90BE0F}"/>
              </a:ext>
            </a:extLst>
          </p:cNvPr>
          <p:cNvSpPr/>
          <p:nvPr/>
        </p:nvSpPr>
        <p:spPr>
          <a:xfrm>
            <a:off x="-1" y="0"/>
            <a:ext cx="7454349"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Mindset</a:t>
            </a:r>
          </a:p>
        </p:txBody>
      </p:sp>
      <p:pic>
        <p:nvPicPr>
          <p:cNvPr id="7" name="Picture 6">
            <a:extLst>
              <a:ext uri="{FF2B5EF4-FFF2-40B4-BE49-F238E27FC236}">
                <a16:creationId xmlns:a16="http://schemas.microsoft.com/office/drawing/2014/main" id="{FCAE1671-F627-8F44-AC5E-D1F4B9A872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29759" y="386496"/>
            <a:ext cx="3901841" cy="5567761"/>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CC74886B-C59C-E841-98CB-76820DFFFC61}"/>
              </a:ext>
            </a:extLst>
          </p:cNvPr>
          <p:cNvSpPr txBox="1"/>
          <p:nvPr/>
        </p:nvSpPr>
        <p:spPr>
          <a:xfrm>
            <a:off x="0" y="6396335"/>
            <a:ext cx="12192000" cy="461665"/>
          </a:xfrm>
          <a:prstGeom prst="rect">
            <a:avLst/>
          </a:prstGeom>
          <a:noFill/>
        </p:spPr>
        <p:txBody>
          <a:bodyPr wrap="square" rtlCol="0">
            <a:spAutoFit/>
          </a:bodyPr>
          <a:lstStyle/>
          <a:p>
            <a:pPr algn="ctr"/>
            <a:r>
              <a:rPr lang="en-GB" sz="2400" b="1" dirty="0">
                <a:solidFill>
                  <a:srgbClr val="000000"/>
                </a:solidFill>
              </a:rPr>
              <a:t>What kind of challenges might you face at school?</a:t>
            </a:r>
          </a:p>
        </p:txBody>
      </p:sp>
    </p:spTree>
    <p:extLst>
      <p:ext uri="{BB962C8B-B14F-4D97-AF65-F5344CB8AC3E}">
        <p14:creationId xmlns:p14="http://schemas.microsoft.com/office/powerpoint/2010/main" val="1711561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42F5BD-434E-434F-9B60-91B5AF90BE0F}"/>
              </a:ext>
            </a:extLst>
          </p:cNvPr>
          <p:cNvSpPr/>
          <p:nvPr/>
        </p:nvSpPr>
        <p:spPr>
          <a:xfrm>
            <a:off x="-1" y="0"/>
            <a:ext cx="6530010"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Dealing with challenges</a:t>
            </a:r>
          </a:p>
        </p:txBody>
      </p:sp>
      <p:sp>
        <p:nvSpPr>
          <p:cNvPr id="8" name="TextBox 7">
            <a:extLst>
              <a:ext uri="{FF2B5EF4-FFF2-40B4-BE49-F238E27FC236}">
                <a16:creationId xmlns:a16="http://schemas.microsoft.com/office/drawing/2014/main" id="{CC74886B-C59C-E841-98CB-76820DFFFC61}"/>
              </a:ext>
            </a:extLst>
          </p:cNvPr>
          <p:cNvSpPr txBox="1"/>
          <p:nvPr/>
        </p:nvSpPr>
        <p:spPr>
          <a:xfrm>
            <a:off x="0" y="6396335"/>
            <a:ext cx="12192000" cy="461665"/>
          </a:xfrm>
          <a:prstGeom prst="rect">
            <a:avLst/>
          </a:prstGeom>
          <a:noFill/>
        </p:spPr>
        <p:txBody>
          <a:bodyPr wrap="square" rtlCol="0">
            <a:spAutoFit/>
          </a:bodyPr>
          <a:lstStyle/>
          <a:p>
            <a:r>
              <a:rPr lang="en-GB"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Today we are going to focus on when learning can be a challenge. </a:t>
            </a:r>
            <a:endParaRPr lang="en-GB" sz="1600" b="1" dirty="0"/>
          </a:p>
        </p:txBody>
      </p:sp>
      <p:sp>
        <p:nvSpPr>
          <p:cNvPr id="11" name="Rectangle 10">
            <a:extLst>
              <a:ext uri="{FF2B5EF4-FFF2-40B4-BE49-F238E27FC236}">
                <a16:creationId xmlns:a16="http://schemas.microsoft.com/office/drawing/2014/main" id="{07AD70E9-8C18-6D48-8C52-C92036AD882E}"/>
              </a:ext>
            </a:extLst>
          </p:cNvPr>
          <p:cNvSpPr/>
          <p:nvPr/>
        </p:nvSpPr>
        <p:spPr>
          <a:xfrm>
            <a:off x="2992564" y="2560563"/>
            <a:ext cx="6206872" cy="1631216"/>
          </a:xfrm>
          <a:prstGeom prst="rect">
            <a:avLst/>
          </a:prstGeom>
          <a:solidFill>
            <a:schemeClr val="tx2">
              <a:lumMod val="40000"/>
              <a:lumOff val="60000"/>
            </a:schemeClr>
          </a:solidFill>
        </p:spPr>
        <p:txBody>
          <a:bodyPr wrap="square">
            <a:spAutoFit/>
          </a:bodyPr>
          <a:lstStyle/>
          <a:p>
            <a:pPr algn="ctr"/>
            <a:r>
              <a:rPr lang="en-GB" sz="2000" b="1" dirty="0">
                <a:solidFill>
                  <a:srgbClr val="000000"/>
                </a:solidFill>
              </a:rPr>
              <a:t>We will constantly face challenges in our lives, some we can control and some we can’t. However, we can always decide how we respond to these challenges. It’s important that we develop resilience and a positive mindset to help us overcome these challenges we face.   </a:t>
            </a:r>
          </a:p>
        </p:txBody>
      </p:sp>
      <p:sp>
        <p:nvSpPr>
          <p:cNvPr id="12" name="Rectangle 11">
            <a:extLst>
              <a:ext uri="{FF2B5EF4-FFF2-40B4-BE49-F238E27FC236}">
                <a16:creationId xmlns:a16="http://schemas.microsoft.com/office/drawing/2014/main" id="{7ED01B85-3C80-2D43-AFAE-EBEFFE653587}"/>
              </a:ext>
            </a:extLst>
          </p:cNvPr>
          <p:cNvSpPr/>
          <p:nvPr/>
        </p:nvSpPr>
        <p:spPr>
          <a:xfrm>
            <a:off x="401109" y="1244771"/>
            <a:ext cx="2520995"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Having arguments with friends. </a:t>
            </a:r>
          </a:p>
        </p:txBody>
      </p:sp>
      <p:sp>
        <p:nvSpPr>
          <p:cNvPr id="13" name="Rectangle 12">
            <a:extLst>
              <a:ext uri="{FF2B5EF4-FFF2-40B4-BE49-F238E27FC236}">
                <a16:creationId xmlns:a16="http://schemas.microsoft.com/office/drawing/2014/main" id="{D2CCF2C0-41F7-EE48-80BD-D0CCB8C31216}"/>
              </a:ext>
            </a:extLst>
          </p:cNvPr>
          <p:cNvSpPr/>
          <p:nvPr/>
        </p:nvSpPr>
        <p:spPr>
          <a:xfrm>
            <a:off x="8766314" y="1232554"/>
            <a:ext cx="3041374"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Learning a new dance routine.</a:t>
            </a:r>
          </a:p>
        </p:txBody>
      </p:sp>
      <p:sp>
        <p:nvSpPr>
          <p:cNvPr id="14" name="Rectangle 13">
            <a:extLst>
              <a:ext uri="{FF2B5EF4-FFF2-40B4-BE49-F238E27FC236}">
                <a16:creationId xmlns:a16="http://schemas.microsoft.com/office/drawing/2014/main" id="{AA96629B-E191-944E-8EC1-F6184A65D692}"/>
              </a:ext>
            </a:extLst>
          </p:cNvPr>
          <p:cNvSpPr/>
          <p:nvPr/>
        </p:nvSpPr>
        <p:spPr>
          <a:xfrm>
            <a:off x="8630479" y="4843048"/>
            <a:ext cx="3041374"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Understanding the maths question.</a:t>
            </a:r>
          </a:p>
        </p:txBody>
      </p:sp>
      <p:sp>
        <p:nvSpPr>
          <p:cNvPr id="15" name="Rectangle 14">
            <a:extLst>
              <a:ext uri="{FF2B5EF4-FFF2-40B4-BE49-F238E27FC236}">
                <a16:creationId xmlns:a16="http://schemas.microsoft.com/office/drawing/2014/main" id="{A3F0FC47-F3BE-2B47-A86A-9BD59B40D940}"/>
              </a:ext>
            </a:extLst>
          </p:cNvPr>
          <p:cNvSpPr/>
          <p:nvPr/>
        </p:nvSpPr>
        <p:spPr>
          <a:xfrm>
            <a:off x="447260" y="4843048"/>
            <a:ext cx="2474844"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Not being picked for the team. </a:t>
            </a:r>
          </a:p>
        </p:txBody>
      </p:sp>
      <p:sp>
        <p:nvSpPr>
          <p:cNvPr id="16" name="Rectangle 15">
            <a:extLst>
              <a:ext uri="{FF2B5EF4-FFF2-40B4-BE49-F238E27FC236}">
                <a16:creationId xmlns:a16="http://schemas.microsoft.com/office/drawing/2014/main" id="{E92482C4-CD0F-624E-9043-A71083C1D033}"/>
              </a:ext>
            </a:extLst>
          </p:cNvPr>
          <p:cNvSpPr/>
          <p:nvPr/>
        </p:nvSpPr>
        <p:spPr>
          <a:xfrm>
            <a:off x="4446990" y="1232554"/>
            <a:ext cx="2670314"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Being left out of games. </a:t>
            </a:r>
          </a:p>
        </p:txBody>
      </p:sp>
      <p:sp>
        <p:nvSpPr>
          <p:cNvPr id="17" name="Rectangle 16">
            <a:extLst>
              <a:ext uri="{FF2B5EF4-FFF2-40B4-BE49-F238E27FC236}">
                <a16:creationId xmlns:a16="http://schemas.microsoft.com/office/drawing/2014/main" id="{42EACB67-A0F2-974A-AECA-04181DD4A57D}"/>
              </a:ext>
            </a:extLst>
          </p:cNvPr>
          <p:cNvSpPr/>
          <p:nvPr/>
        </p:nvSpPr>
        <p:spPr>
          <a:xfrm>
            <a:off x="4255604" y="4997306"/>
            <a:ext cx="3041374"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Learning to ride a bike. </a:t>
            </a:r>
          </a:p>
        </p:txBody>
      </p:sp>
    </p:spTree>
    <p:extLst>
      <p:ext uri="{BB962C8B-B14F-4D97-AF65-F5344CB8AC3E}">
        <p14:creationId xmlns:p14="http://schemas.microsoft.com/office/powerpoint/2010/main" val="30506298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42F5BD-434E-434F-9B60-91B5AF90BE0F}"/>
              </a:ext>
            </a:extLst>
          </p:cNvPr>
          <p:cNvSpPr/>
          <p:nvPr/>
        </p:nvSpPr>
        <p:spPr>
          <a:xfrm>
            <a:off x="-1" y="0"/>
            <a:ext cx="7454349"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Dealing with challenges</a:t>
            </a:r>
          </a:p>
        </p:txBody>
      </p:sp>
      <p:sp>
        <p:nvSpPr>
          <p:cNvPr id="8" name="TextBox 7">
            <a:extLst>
              <a:ext uri="{FF2B5EF4-FFF2-40B4-BE49-F238E27FC236}">
                <a16:creationId xmlns:a16="http://schemas.microsoft.com/office/drawing/2014/main" id="{CC74886B-C59C-E841-98CB-76820DFFFC61}"/>
              </a:ext>
            </a:extLst>
          </p:cNvPr>
          <p:cNvSpPr txBox="1"/>
          <p:nvPr/>
        </p:nvSpPr>
        <p:spPr>
          <a:xfrm>
            <a:off x="0" y="6396335"/>
            <a:ext cx="12192000" cy="461665"/>
          </a:xfrm>
          <a:prstGeom prst="rect">
            <a:avLst/>
          </a:prstGeom>
          <a:noFill/>
        </p:spPr>
        <p:txBody>
          <a:bodyPr wrap="square" rtlCol="0">
            <a:spAutoFit/>
          </a:bodyPr>
          <a:lstStyle/>
          <a:p>
            <a:pPr algn="ctr"/>
            <a:r>
              <a:rPr lang="en-GB" sz="2400" b="1" dirty="0">
                <a:solidFill>
                  <a:srgbClr val="000000"/>
                </a:solidFill>
              </a:rPr>
              <a:t>Think of at least five things you have learnt to do since being a baby. </a:t>
            </a:r>
          </a:p>
        </p:txBody>
      </p:sp>
      <p:sp>
        <p:nvSpPr>
          <p:cNvPr id="9" name="Rectangle 8">
            <a:extLst>
              <a:ext uri="{FF2B5EF4-FFF2-40B4-BE49-F238E27FC236}">
                <a16:creationId xmlns:a16="http://schemas.microsoft.com/office/drawing/2014/main" id="{CE1989F5-96F3-6C48-9F83-2745B9D11B0F}"/>
              </a:ext>
            </a:extLst>
          </p:cNvPr>
          <p:cNvSpPr/>
          <p:nvPr/>
        </p:nvSpPr>
        <p:spPr>
          <a:xfrm>
            <a:off x="500500" y="1416066"/>
            <a:ext cx="5077340" cy="3785652"/>
          </a:xfrm>
          <a:prstGeom prst="rect">
            <a:avLst/>
          </a:prstGeom>
        </p:spPr>
        <p:txBody>
          <a:bodyPr wrap="square">
            <a:spAutoFit/>
          </a:bodyPr>
          <a:lstStyle/>
          <a:p>
            <a:r>
              <a:rPr lang="en-GB" sz="2400" b="1" dirty="0">
                <a:solidFill>
                  <a:srgbClr val="000000"/>
                </a:solidFill>
              </a:rPr>
              <a:t>One easy way to think of this is to remember at one point you were a baby who couldn’t speak or walk. But did you give up? No. Without thinking you were resilient and kept on trying until you are what you are today. Pretty amazing huh!</a:t>
            </a:r>
          </a:p>
          <a:p>
            <a:r>
              <a:rPr lang="en-GB" sz="2400" b="1" dirty="0">
                <a:solidFill>
                  <a:srgbClr val="000000"/>
                </a:solidFill>
              </a:rPr>
              <a:t>  </a:t>
            </a:r>
          </a:p>
          <a:p>
            <a:r>
              <a:rPr lang="en-GB" sz="2400" b="1" dirty="0">
                <a:solidFill>
                  <a:srgbClr val="000000"/>
                </a:solidFill>
              </a:rPr>
              <a:t>If you continue with that attitude imagine what you can achieve? </a:t>
            </a:r>
          </a:p>
        </p:txBody>
      </p:sp>
      <p:pic>
        <p:nvPicPr>
          <p:cNvPr id="10" name="Picture 9">
            <a:extLst>
              <a:ext uri="{FF2B5EF4-FFF2-40B4-BE49-F238E27FC236}">
                <a16:creationId xmlns:a16="http://schemas.microsoft.com/office/drawing/2014/main" id="{832EA5C3-9311-444C-8B21-DFBE3D41EA8B}"/>
              </a:ext>
            </a:extLst>
          </p:cNvPr>
          <p:cNvPicPr>
            <a:picLocks noChangeAspect="1"/>
          </p:cNvPicPr>
          <p:nvPr/>
        </p:nvPicPr>
        <p:blipFill>
          <a:blip r:embed="rId2"/>
          <a:stretch>
            <a:fillRect/>
          </a:stretch>
        </p:blipFill>
        <p:spPr>
          <a:xfrm>
            <a:off x="6186714" y="1322455"/>
            <a:ext cx="5331634" cy="3953542"/>
          </a:xfrm>
          <a:prstGeom prst="rect">
            <a:avLst/>
          </a:prstGeom>
        </p:spPr>
      </p:pic>
    </p:spTree>
    <p:extLst>
      <p:ext uri="{BB962C8B-B14F-4D97-AF65-F5344CB8AC3E}">
        <p14:creationId xmlns:p14="http://schemas.microsoft.com/office/powerpoint/2010/main" val="2384314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42F5BD-434E-434F-9B60-91B5AF90BE0F}"/>
              </a:ext>
            </a:extLst>
          </p:cNvPr>
          <p:cNvSpPr/>
          <p:nvPr/>
        </p:nvSpPr>
        <p:spPr>
          <a:xfrm>
            <a:off x="238538" y="536712"/>
            <a:ext cx="3150705" cy="1323439"/>
          </a:xfrm>
          <a:prstGeom prst="rect">
            <a:avLst/>
          </a:prstGeom>
        </p:spPr>
        <p:txBody>
          <a:bodyPr wrap="square">
            <a:spAutoFit/>
          </a:body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Dealing with challenges</a:t>
            </a:r>
          </a:p>
        </p:txBody>
      </p:sp>
      <p:sp>
        <p:nvSpPr>
          <p:cNvPr id="9" name="Rectangle 8">
            <a:extLst>
              <a:ext uri="{FF2B5EF4-FFF2-40B4-BE49-F238E27FC236}">
                <a16:creationId xmlns:a16="http://schemas.microsoft.com/office/drawing/2014/main" id="{CE1989F5-96F3-6C48-9F83-2745B9D11B0F}"/>
              </a:ext>
            </a:extLst>
          </p:cNvPr>
          <p:cNvSpPr/>
          <p:nvPr/>
        </p:nvSpPr>
        <p:spPr>
          <a:xfrm>
            <a:off x="129209" y="1997838"/>
            <a:ext cx="3369365" cy="3170099"/>
          </a:xfrm>
          <a:prstGeom prst="rect">
            <a:avLst/>
          </a:prstGeom>
          <a:solidFill>
            <a:schemeClr val="accent1">
              <a:lumMod val="40000"/>
              <a:lumOff val="60000"/>
            </a:schemeClr>
          </a:solidFill>
        </p:spPr>
        <p:txBody>
          <a:bodyPr wrap="square">
            <a:spAutoFit/>
          </a:bodyPr>
          <a:lstStyle/>
          <a:p>
            <a:r>
              <a:rPr lang="en-GB" sz="2000" dirty="0">
                <a:solidFill>
                  <a:srgbClr val="000000"/>
                </a:solidFill>
              </a:rPr>
              <a:t>A way to think of this is to see yourself in a </a:t>
            </a:r>
            <a:r>
              <a:rPr lang="en-GB" sz="2000" b="1" dirty="0">
                <a:solidFill>
                  <a:srgbClr val="000000"/>
                </a:solidFill>
              </a:rPr>
              <a:t>‘Challenge Pit’ </a:t>
            </a:r>
            <a:r>
              <a:rPr lang="en-GB" sz="2000" dirty="0">
                <a:solidFill>
                  <a:srgbClr val="000000"/>
                </a:solidFill>
              </a:rPr>
              <a:t>and you need to climb out using the positive mindset ladder’. When we face a challenge we can fall into the pit as it’s a new thing to learn. </a:t>
            </a:r>
          </a:p>
          <a:p>
            <a:endParaRPr lang="en-GB" sz="2000" dirty="0">
              <a:solidFill>
                <a:srgbClr val="000000"/>
              </a:solidFill>
            </a:endParaRPr>
          </a:p>
          <a:p>
            <a:r>
              <a:rPr lang="en-GB" sz="2000" dirty="0">
                <a:solidFill>
                  <a:srgbClr val="000000"/>
                </a:solidFill>
              </a:rPr>
              <a:t>If we do not use the right mindset we can stay in the pit. </a:t>
            </a:r>
          </a:p>
        </p:txBody>
      </p:sp>
      <p:sp>
        <p:nvSpPr>
          <p:cNvPr id="2" name="Rectangle 1">
            <a:extLst>
              <a:ext uri="{FF2B5EF4-FFF2-40B4-BE49-F238E27FC236}">
                <a16:creationId xmlns:a16="http://schemas.microsoft.com/office/drawing/2014/main" id="{3D2DDD93-F271-294D-A9FF-FC67AF8900B0}"/>
              </a:ext>
            </a:extLst>
          </p:cNvPr>
          <p:cNvSpPr/>
          <p:nvPr/>
        </p:nvSpPr>
        <p:spPr>
          <a:xfrm>
            <a:off x="3889513" y="5762824"/>
            <a:ext cx="7656444" cy="1015663"/>
          </a:xfrm>
          <a:prstGeom prst="rect">
            <a:avLst/>
          </a:prstGeom>
          <a:solidFill>
            <a:schemeClr val="accent1">
              <a:lumMod val="40000"/>
              <a:lumOff val="60000"/>
            </a:schemeClr>
          </a:solidFill>
        </p:spPr>
        <p:txBody>
          <a:bodyPr wrap="square">
            <a:spAutoFit/>
          </a:bodyPr>
          <a:lstStyle/>
          <a:p>
            <a:pPr algn="ctr"/>
            <a:r>
              <a:rPr lang="en-GB" sz="2000" dirty="0">
                <a:solidFill>
                  <a:srgbClr val="000000"/>
                </a:solidFill>
              </a:rPr>
              <a:t>When we change our mindset to a more positive one we can help ourselves escape and overcome the challenge. Depending on the challenge, you may be in the challenge pit for different lengths of time. </a:t>
            </a:r>
          </a:p>
        </p:txBody>
      </p:sp>
      <p:pic>
        <p:nvPicPr>
          <p:cNvPr id="3" name="Picture 2">
            <a:extLst>
              <a:ext uri="{FF2B5EF4-FFF2-40B4-BE49-F238E27FC236}">
                <a16:creationId xmlns:a16="http://schemas.microsoft.com/office/drawing/2014/main" id="{3BFF3743-B21B-3942-96CA-53B7B2117F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96748" y="131416"/>
            <a:ext cx="7841974" cy="5456190"/>
          </a:xfrm>
          <a:prstGeom prst="rect">
            <a:avLst/>
          </a:prstGeom>
        </p:spPr>
      </p:pic>
    </p:spTree>
    <p:extLst>
      <p:ext uri="{BB962C8B-B14F-4D97-AF65-F5344CB8AC3E}">
        <p14:creationId xmlns:p14="http://schemas.microsoft.com/office/powerpoint/2010/main" val="27638878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42F5BD-434E-434F-9B60-91B5AF90BE0F}"/>
              </a:ext>
            </a:extLst>
          </p:cNvPr>
          <p:cNvSpPr/>
          <p:nvPr/>
        </p:nvSpPr>
        <p:spPr>
          <a:xfrm>
            <a:off x="3649954" y="167435"/>
            <a:ext cx="5441292" cy="923330"/>
          </a:xfrm>
          <a:prstGeom prst="rect">
            <a:avLst/>
          </a:prstGeom>
        </p:spPr>
        <p:txBody>
          <a:bodyPr wrap="square">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The Power of Yet!</a:t>
            </a:r>
          </a:p>
        </p:txBody>
      </p:sp>
      <p:sp>
        <p:nvSpPr>
          <p:cNvPr id="9" name="Rectangle 8">
            <a:extLst>
              <a:ext uri="{FF2B5EF4-FFF2-40B4-BE49-F238E27FC236}">
                <a16:creationId xmlns:a16="http://schemas.microsoft.com/office/drawing/2014/main" id="{CE1989F5-96F3-6C48-9F83-2745B9D11B0F}"/>
              </a:ext>
            </a:extLst>
          </p:cNvPr>
          <p:cNvSpPr/>
          <p:nvPr/>
        </p:nvSpPr>
        <p:spPr>
          <a:xfrm>
            <a:off x="252302" y="1681315"/>
            <a:ext cx="4724145" cy="4093428"/>
          </a:xfrm>
          <a:prstGeom prst="rect">
            <a:avLst/>
          </a:prstGeom>
          <a:solidFill>
            <a:schemeClr val="accent1">
              <a:lumMod val="40000"/>
              <a:lumOff val="60000"/>
            </a:schemeClr>
          </a:solidFill>
        </p:spPr>
        <p:txBody>
          <a:bodyPr wrap="square">
            <a:spAutoFit/>
          </a:bodyPr>
          <a:lstStyle/>
          <a:p>
            <a:r>
              <a:rPr lang="en-GB" sz="2000" dirty="0">
                <a:solidFill>
                  <a:srgbClr val="000000"/>
                </a:solidFill>
              </a:rPr>
              <a:t>Check out this great video that shows a character called Katie who is finding something challenging. Click on the image to get taken to the video. </a:t>
            </a:r>
          </a:p>
          <a:p>
            <a:endParaRPr lang="en-GB" sz="2000" dirty="0">
              <a:solidFill>
                <a:srgbClr val="000000"/>
              </a:solidFill>
            </a:endParaRPr>
          </a:p>
          <a:p>
            <a:r>
              <a:rPr lang="en-GB" sz="2000" dirty="0">
                <a:solidFill>
                  <a:srgbClr val="000000"/>
                </a:solidFill>
              </a:rPr>
              <a:t>As you watch think about the following questions: </a:t>
            </a:r>
          </a:p>
          <a:p>
            <a:endParaRPr lang="en-GB" sz="2000" dirty="0">
              <a:solidFill>
                <a:srgbClr val="000000"/>
              </a:solidFill>
            </a:endParaRPr>
          </a:p>
          <a:p>
            <a:pPr marL="457200" indent="-457200">
              <a:buFont typeface="+mj-lt"/>
              <a:buAutoNum type="arabicPeriod"/>
            </a:pPr>
            <a:r>
              <a:rPr lang="en-GB" sz="2000" i="1" dirty="0">
                <a:solidFill>
                  <a:srgbClr val="000000"/>
                </a:solidFill>
              </a:rPr>
              <a:t>What mindset did Katie have initially? </a:t>
            </a:r>
          </a:p>
          <a:p>
            <a:pPr marL="457200" indent="-457200">
              <a:buFont typeface="+mj-lt"/>
              <a:buAutoNum type="arabicPeriod"/>
            </a:pPr>
            <a:endParaRPr lang="en-GB" sz="2000" i="1" dirty="0">
              <a:solidFill>
                <a:srgbClr val="000000"/>
              </a:solidFill>
            </a:endParaRPr>
          </a:p>
          <a:p>
            <a:pPr marL="457200" indent="-457200">
              <a:buFont typeface="+mj-lt"/>
              <a:buAutoNum type="arabicPeriod"/>
            </a:pPr>
            <a:r>
              <a:rPr lang="en-GB" sz="2000" i="1" dirty="0">
                <a:solidFill>
                  <a:srgbClr val="000000"/>
                </a:solidFill>
              </a:rPr>
              <a:t>How did she get help? </a:t>
            </a:r>
          </a:p>
          <a:p>
            <a:pPr marL="457200" indent="-457200">
              <a:buFont typeface="+mj-lt"/>
              <a:buAutoNum type="arabicPeriod"/>
            </a:pPr>
            <a:endParaRPr lang="en-GB" sz="2000" i="1" dirty="0">
              <a:solidFill>
                <a:srgbClr val="000000"/>
              </a:solidFill>
            </a:endParaRPr>
          </a:p>
          <a:p>
            <a:pPr marL="457200" indent="-457200">
              <a:buFont typeface="+mj-lt"/>
              <a:buAutoNum type="arabicPeriod"/>
            </a:pPr>
            <a:r>
              <a:rPr lang="en-GB" sz="2000" i="1" dirty="0">
                <a:solidFill>
                  <a:srgbClr val="000000"/>
                </a:solidFill>
              </a:rPr>
              <a:t>What does the </a:t>
            </a:r>
            <a:r>
              <a:rPr lang="en-GB" sz="2000" b="1" i="1" dirty="0">
                <a:solidFill>
                  <a:srgbClr val="000000"/>
                </a:solidFill>
              </a:rPr>
              <a:t>Power of Yet </a:t>
            </a:r>
            <a:r>
              <a:rPr lang="en-GB" sz="2000" i="1" dirty="0">
                <a:solidFill>
                  <a:srgbClr val="000000"/>
                </a:solidFill>
              </a:rPr>
              <a:t>mean?</a:t>
            </a:r>
          </a:p>
        </p:txBody>
      </p:sp>
      <p:pic>
        <p:nvPicPr>
          <p:cNvPr id="5" name="Picture 4">
            <a:hlinkClick r:id="rId2"/>
            <a:extLst>
              <a:ext uri="{FF2B5EF4-FFF2-40B4-BE49-F238E27FC236}">
                <a16:creationId xmlns:a16="http://schemas.microsoft.com/office/drawing/2014/main" id="{E30ACE38-F856-C94A-A9CB-D0B88DC12B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9106" y="1681315"/>
            <a:ext cx="5363309" cy="3790372"/>
          </a:xfrm>
          <a:prstGeom prst="rect">
            <a:avLst/>
          </a:prstGeom>
        </p:spPr>
      </p:pic>
    </p:spTree>
    <p:extLst>
      <p:ext uri="{BB962C8B-B14F-4D97-AF65-F5344CB8AC3E}">
        <p14:creationId xmlns:p14="http://schemas.microsoft.com/office/powerpoint/2010/main" val="33088640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42F5BD-434E-434F-9B60-91B5AF90BE0F}"/>
              </a:ext>
            </a:extLst>
          </p:cNvPr>
          <p:cNvSpPr/>
          <p:nvPr/>
        </p:nvSpPr>
        <p:spPr>
          <a:xfrm>
            <a:off x="-106272" y="360348"/>
            <a:ext cx="5441292" cy="923330"/>
          </a:xfrm>
          <a:prstGeom prst="rect">
            <a:avLst/>
          </a:prstGeom>
        </p:spPr>
        <p:txBody>
          <a:bodyPr wrap="square">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can help?</a:t>
            </a:r>
          </a:p>
        </p:txBody>
      </p:sp>
      <p:sp>
        <p:nvSpPr>
          <p:cNvPr id="9" name="Rectangle 8">
            <a:extLst>
              <a:ext uri="{FF2B5EF4-FFF2-40B4-BE49-F238E27FC236}">
                <a16:creationId xmlns:a16="http://schemas.microsoft.com/office/drawing/2014/main" id="{CE1989F5-96F3-6C48-9F83-2745B9D11B0F}"/>
              </a:ext>
            </a:extLst>
          </p:cNvPr>
          <p:cNvSpPr/>
          <p:nvPr/>
        </p:nvSpPr>
        <p:spPr>
          <a:xfrm>
            <a:off x="252302" y="1681315"/>
            <a:ext cx="4724145" cy="3416320"/>
          </a:xfrm>
          <a:prstGeom prst="rect">
            <a:avLst/>
          </a:prstGeom>
          <a:solidFill>
            <a:schemeClr val="accent1">
              <a:lumMod val="40000"/>
              <a:lumOff val="60000"/>
            </a:schemeClr>
          </a:solidFill>
        </p:spPr>
        <p:txBody>
          <a:bodyPr wrap="square">
            <a:spAutoFit/>
          </a:bodyPr>
          <a:lstStyle/>
          <a:p>
            <a:r>
              <a:rPr lang="en-GB" sz="2400" dirty="0">
                <a:solidFill>
                  <a:srgbClr val="000000"/>
                </a:solidFill>
              </a:rPr>
              <a:t>Firstly, you need to do your best to help </a:t>
            </a:r>
            <a:r>
              <a:rPr lang="en-GB" sz="2400" b="1" dirty="0">
                <a:solidFill>
                  <a:srgbClr val="000000"/>
                </a:solidFill>
              </a:rPr>
              <a:t>yourself</a:t>
            </a:r>
            <a:r>
              <a:rPr lang="en-GB" sz="2400" dirty="0">
                <a:solidFill>
                  <a:srgbClr val="000000"/>
                </a:solidFill>
              </a:rPr>
              <a:t> to get yourself out of the challenge pit but there maybe times when you need to ask someone. This could be a </a:t>
            </a:r>
            <a:r>
              <a:rPr lang="en-GB" sz="2400" b="1" dirty="0">
                <a:solidFill>
                  <a:srgbClr val="000000"/>
                </a:solidFill>
              </a:rPr>
              <a:t>friend, teacher, parent, sibling or a coach. </a:t>
            </a:r>
          </a:p>
          <a:p>
            <a:endParaRPr lang="en-GB" sz="2400" i="1" dirty="0">
              <a:solidFill>
                <a:srgbClr val="000000"/>
              </a:solidFill>
            </a:endParaRPr>
          </a:p>
          <a:p>
            <a:r>
              <a:rPr lang="en-GB" sz="2400" i="1" dirty="0">
                <a:solidFill>
                  <a:srgbClr val="000000"/>
                </a:solidFill>
              </a:rPr>
              <a:t>Who have you gone to sometimes to get help with a challenge? </a:t>
            </a:r>
          </a:p>
        </p:txBody>
      </p:sp>
      <p:pic>
        <p:nvPicPr>
          <p:cNvPr id="2" name="Picture 1">
            <a:extLst>
              <a:ext uri="{FF2B5EF4-FFF2-40B4-BE49-F238E27FC236}">
                <a16:creationId xmlns:a16="http://schemas.microsoft.com/office/drawing/2014/main" id="{97E507F4-10B8-A34D-9C02-5602AA4DD6AA}"/>
              </a:ext>
            </a:extLst>
          </p:cNvPr>
          <p:cNvPicPr>
            <a:picLocks noChangeAspect="1"/>
          </p:cNvPicPr>
          <p:nvPr/>
        </p:nvPicPr>
        <p:blipFill rotWithShape="1">
          <a:blip r:embed="rId2"/>
          <a:srcRect l="6734" t="5128" r="52115" b="52820"/>
          <a:stretch/>
        </p:blipFill>
        <p:spPr>
          <a:xfrm>
            <a:off x="5335020" y="980383"/>
            <a:ext cx="3334536" cy="2409092"/>
          </a:xfrm>
          <a:prstGeom prst="rect">
            <a:avLst/>
          </a:prstGeom>
        </p:spPr>
      </p:pic>
      <p:pic>
        <p:nvPicPr>
          <p:cNvPr id="3" name="Picture 2">
            <a:extLst>
              <a:ext uri="{FF2B5EF4-FFF2-40B4-BE49-F238E27FC236}">
                <a16:creationId xmlns:a16="http://schemas.microsoft.com/office/drawing/2014/main" id="{0AFBDC2C-AACB-7F4C-A036-804EC8DC0D5D}"/>
              </a:ext>
            </a:extLst>
          </p:cNvPr>
          <p:cNvPicPr>
            <a:picLocks noChangeAspect="1"/>
          </p:cNvPicPr>
          <p:nvPr/>
        </p:nvPicPr>
        <p:blipFill rotWithShape="1">
          <a:blip r:embed="rId2"/>
          <a:srcRect l="50604" t="50000" r="4438" b="6154"/>
          <a:stretch/>
        </p:blipFill>
        <p:spPr>
          <a:xfrm>
            <a:off x="8001000" y="3692770"/>
            <a:ext cx="3692769" cy="2546223"/>
          </a:xfrm>
          <a:prstGeom prst="rect">
            <a:avLst/>
          </a:prstGeom>
        </p:spPr>
      </p:pic>
    </p:spTree>
    <p:extLst>
      <p:ext uri="{BB962C8B-B14F-4D97-AF65-F5344CB8AC3E}">
        <p14:creationId xmlns:p14="http://schemas.microsoft.com/office/powerpoint/2010/main" val="6795648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11457</TotalTime>
  <Words>775</Words>
  <Application>Microsoft Macintosh PowerPoint</Application>
  <PresentationFormat>Widescreen</PresentationFormat>
  <Paragraphs>69</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92</cp:revision>
  <dcterms:created xsi:type="dcterms:W3CDTF">2015-12-16T03:40:36Z</dcterms:created>
  <dcterms:modified xsi:type="dcterms:W3CDTF">2025-11-18T12:01:32Z</dcterms:modified>
</cp:coreProperties>
</file>