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378" r:id="rId4"/>
    <p:sldId id="386" r:id="rId5"/>
    <p:sldId id="379" r:id="rId6"/>
    <p:sldId id="387" r:id="rId7"/>
    <p:sldId id="389" r:id="rId8"/>
    <p:sldId id="390" r:id="rId9"/>
    <p:sldId id="391" r:id="rId10"/>
    <p:sldId id="392" r:id="rId11"/>
    <p:sldId id="393" r:id="rId12"/>
    <p:sldId id="376" r:id="rId13"/>
    <p:sldId id="369" r:id="rId14"/>
    <p:sldId id="34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01" autoAdjust="0"/>
    <p:restoredTop sz="94660"/>
  </p:normalViewPr>
  <p:slideViewPr>
    <p:cSldViewPr snapToGrid="0">
      <p:cViewPr varScale="1">
        <p:scale>
          <a:sx n="84" d="100"/>
          <a:sy n="84" d="100"/>
        </p:scale>
        <p:origin x="912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0562E04-2E4D-2F4B-B814-64BBBF80B61B}"/>
              </a:ext>
            </a:extLst>
          </p:cNvPr>
          <p:cNvPicPr/>
          <p:nvPr userDrawn="1"/>
        </p:nvPicPr>
        <p:blipFill rotWithShape="1">
          <a:blip r:embed="rId2"/>
          <a:srcRect l="18198" t="28642" r="15234" b="8118"/>
          <a:stretch/>
        </p:blipFill>
        <p:spPr>
          <a:xfrm>
            <a:off x="11338386" y="6271825"/>
            <a:ext cx="727710" cy="55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tiff"/><Relationship Id="rId4" Type="http://schemas.openxmlformats.org/officeDocument/2006/relationships/image" Target="../media/image10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tiff"/><Relationship Id="rId4" Type="http://schemas.openxmlformats.org/officeDocument/2006/relationships/image" Target="../media/image1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9AC86F-7F43-3846-9FC4-F8D899E80049}"/>
              </a:ext>
            </a:extLst>
          </p:cNvPr>
          <p:cNvSpPr txBox="1"/>
          <p:nvPr/>
        </p:nvSpPr>
        <p:spPr>
          <a:xfrm>
            <a:off x="9976111" y="6488458"/>
            <a:ext cx="2472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©BeeHealthyStories 2016</a:t>
            </a:r>
          </a:p>
        </p:txBody>
      </p:sp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861761" y="71718"/>
            <a:ext cx="31195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Safer Places</a:t>
            </a:r>
            <a:endParaRPr lang="en-GB" sz="4800" dirty="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7E1285-CFC9-1B4C-B928-F653B628D90B}"/>
              </a:ext>
            </a:extLst>
          </p:cNvPr>
          <p:cNvSpPr txBox="1"/>
          <p:nvPr/>
        </p:nvSpPr>
        <p:spPr>
          <a:xfrm>
            <a:off x="171123" y="1287985"/>
            <a:ext cx="5961813" cy="495520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A safer building may be a familiar building to you that can have a safer stranger inside who you could ask for help.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Safer buildings could include: a café, library or supermarket.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3200" b="1" dirty="0">
                <a:latin typeface="+mj-lt"/>
              </a:rPr>
              <a:t>Can you think of some more safer places?  </a:t>
            </a:r>
          </a:p>
          <a:p>
            <a:endParaRPr lang="en-GB" sz="2800" dirty="0"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986EB96-7079-2442-846B-CE7D108D7B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09484" y="1129553"/>
            <a:ext cx="6232582" cy="233187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36D36DD-EB2B-D548-8313-29D9CF7CE87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9287" y="3614331"/>
            <a:ext cx="2724266" cy="2628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47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677994" y="71718"/>
            <a:ext cx="348710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What to say</a:t>
            </a:r>
            <a:endParaRPr lang="en-GB" sz="5400" dirty="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7E1285-CFC9-1B4C-B928-F653B628D90B}"/>
              </a:ext>
            </a:extLst>
          </p:cNvPr>
          <p:cNvSpPr txBox="1"/>
          <p:nvPr/>
        </p:nvSpPr>
        <p:spPr>
          <a:xfrm>
            <a:off x="171123" y="1287985"/>
            <a:ext cx="5961813" cy="440120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Once you have found a Safer Stranger you will need to tell them your name and a phone number to call your parents or carer. 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b="1" i="1" dirty="0">
                <a:latin typeface="+mj-lt"/>
              </a:rPr>
              <a:t>Do you know what number to call if you lose your trusted adult?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If you are not sure, do your best to learn these numbers at home.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D682A6-5C44-2245-AE07-0CBE1709FD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46260" y="2294964"/>
            <a:ext cx="2707342" cy="40161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2D969D3-7C8F-7B4E-AF7B-524F09813D2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05365" y="71719"/>
            <a:ext cx="2569028" cy="2583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48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6C57E20-D18C-F74F-8A32-CB32777B9691}"/>
              </a:ext>
            </a:extLst>
          </p:cNvPr>
          <p:cNvSpPr txBox="1"/>
          <p:nvPr/>
        </p:nvSpPr>
        <p:spPr>
          <a:xfrm>
            <a:off x="331470" y="1203648"/>
            <a:ext cx="52087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Complete the activity sheet to the right.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Remember a </a:t>
            </a:r>
            <a:r>
              <a:rPr lang="en-GB" sz="2800" b="1" dirty="0">
                <a:latin typeface="+mj-lt"/>
              </a:rPr>
              <a:t>‘stranger’ </a:t>
            </a:r>
            <a:r>
              <a:rPr lang="en-GB" sz="2800" dirty="0">
                <a:latin typeface="+mj-lt"/>
              </a:rPr>
              <a:t>is someone you do not know properly.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A41DAA-F2AE-6D43-BF55-924B1799998A}"/>
              </a:ext>
            </a:extLst>
          </p:cNvPr>
          <p:cNvSpPr txBox="1">
            <a:spLocks/>
          </p:cNvSpPr>
          <p:nvPr/>
        </p:nvSpPr>
        <p:spPr>
          <a:xfrm>
            <a:off x="331470" y="238588"/>
            <a:ext cx="1984347" cy="7200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+mn-ea"/>
                <a:cs typeface="+mn-cs"/>
              </a:rPr>
              <a:t>Activity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C636FA-4260-4E40-80B1-34716F42DB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3224" y="141667"/>
            <a:ext cx="4284085" cy="60466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095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2784" y="1416947"/>
            <a:ext cx="7432675" cy="1815882"/>
          </a:xfrm>
          <a:prstGeom prst="rect">
            <a:avLst/>
          </a:prstGeom>
          <a:solidFill>
            <a:srgbClr val="FFCC99"/>
          </a:solidFill>
          <a:ln>
            <a:solidFill>
              <a:schemeClr val="accent5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sz="2800" dirty="0">
                <a:latin typeface="+mj-lt"/>
              </a:rPr>
              <a:t>What is a </a:t>
            </a:r>
            <a:r>
              <a:rPr lang="en-AU" sz="2800" b="1" dirty="0">
                <a:latin typeface="+mj-lt"/>
              </a:rPr>
              <a:t>stranger</a:t>
            </a:r>
            <a:r>
              <a:rPr lang="en-AU" sz="2800" dirty="0">
                <a:latin typeface="+mj-lt"/>
              </a:rPr>
              <a:t>?</a:t>
            </a:r>
          </a:p>
          <a:p>
            <a:endParaRPr lang="en-AU" sz="2800" dirty="0">
              <a:latin typeface="+mj-lt"/>
            </a:endParaRPr>
          </a:p>
          <a:p>
            <a:r>
              <a:rPr lang="en-AU" sz="2800" dirty="0">
                <a:latin typeface="+mj-lt"/>
              </a:rPr>
              <a:t>What should you do if you are lost and cannot find your ‘Trusted Adult?’</a:t>
            </a:r>
            <a:endParaRPr lang="en-GB" sz="2800" dirty="0">
              <a:latin typeface="+mj-lt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793304" y="0"/>
            <a:ext cx="26053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Plenary</a:t>
            </a:r>
            <a:endParaRPr lang="en-GB" sz="6000" b="1" u="sng" dirty="0">
              <a:solidFill>
                <a:srgbClr val="FF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39AF20-A77D-3B42-8EB3-32DBD39AFD30}"/>
              </a:ext>
            </a:extLst>
          </p:cNvPr>
          <p:cNvSpPr txBox="1"/>
          <p:nvPr/>
        </p:nvSpPr>
        <p:spPr>
          <a:xfrm>
            <a:off x="304800" y="4065000"/>
            <a:ext cx="1188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#</a:t>
            </a:r>
            <a:r>
              <a:rPr lang="en-US" sz="2400" dirty="0" err="1">
                <a:latin typeface="+mj-lt"/>
              </a:rPr>
              <a:t>HomeAction</a:t>
            </a:r>
            <a:r>
              <a:rPr lang="en-US" sz="2400" dirty="0">
                <a:latin typeface="+mj-lt"/>
              </a:rPr>
              <a:t> </a:t>
            </a:r>
          </a:p>
          <a:p>
            <a:pPr algn="ctr"/>
            <a:r>
              <a:rPr lang="en-US" sz="2400" dirty="0">
                <a:latin typeface="+mj-lt"/>
              </a:rPr>
              <a:t>Discuss with your family who your trusted adults are. Discuss what you should do if you ever get lost in a busy public space. Can you try and remember your parents mobile phone numbers.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972B01-47AB-FE47-845E-BCEF19BED7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84806" y="531321"/>
            <a:ext cx="1790770" cy="3533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65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9E9BA5-0214-4C42-90CF-B6C4A71BA9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1" t="8937" r="14084" b="6705"/>
          <a:stretch/>
        </p:blipFill>
        <p:spPr>
          <a:xfrm>
            <a:off x="1358606" y="1351542"/>
            <a:ext cx="4127995" cy="37527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B1C80F-8AD6-2D4C-8D28-674300587919}"/>
              </a:ext>
            </a:extLst>
          </p:cNvPr>
          <p:cNvSpPr/>
          <p:nvPr/>
        </p:nvSpPr>
        <p:spPr>
          <a:xfrm>
            <a:off x="6094428" y="1519744"/>
            <a:ext cx="53983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All rights reserved.</a:t>
            </a:r>
          </a:p>
          <a:p>
            <a:endParaRPr lang="en-AU" b="1" dirty="0"/>
          </a:p>
          <a:p>
            <a:r>
              <a:rPr lang="en-AU" dirty="0"/>
              <a:t>These resources are for the use of </a:t>
            </a:r>
            <a:r>
              <a:rPr lang="en-AU" b="1" i="1" dirty="0"/>
              <a:t>current subscribers only</a:t>
            </a:r>
            <a:r>
              <a:rPr lang="en-AU" b="1" dirty="0"/>
              <a:t> </a:t>
            </a:r>
            <a:r>
              <a:rPr lang="en-AU" dirty="0"/>
              <a:t>and may be used within your own classroom or learning setting. </a:t>
            </a:r>
          </a:p>
          <a:p>
            <a:endParaRPr lang="en-AU" dirty="0"/>
          </a:p>
          <a:p>
            <a:r>
              <a:rPr lang="en-AU" dirty="0"/>
              <a:t>Please </a:t>
            </a:r>
            <a:r>
              <a:rPr lang="en-AU" b="1" dirty="0"/>
              <a:t>do not share, upload, copy, or redistribute</a:t>
            </a:r>
            <a:r>
              <a:rPr lang="en-AU" dirty="0"/>
              <a:t> them in any form. If others would like access, please direct them to our website to subscribe.</a:t>
            </a:r>
          </a:p>
          <a:p>
            <a:br>
              <a:rPr lang="en-AU" dirty="0"/>
            </a:br>
            <a:r>
              <a:rPr lang="en-AU" dirty="0"/>
              <a:t>Thank you for supporting our work and helping us continue creating new resources! 🐝💛🌱</a:t>
            </a:r>
          </a:p>
        </p:txBody>
      </p:sp>
    </p:spTree>
    <p:extLst>
      <p:ext uri="{BB962C8B-B14F-4D97-AF65-F5344CB8AC3E}">
        <p14:creationId xmlns:p14="http://schemas.microsoft.com/office/powerpoint/2010/main" val="330482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F8ACEC-1CD0-EC46-8D9F-AC0802DC8F50}"/>
              </a:ext>
            </a:extLst>
          </p:cNvPr>
          <p:cNvSpPr txBox="1"/>
          <p:nvPr/>
        </p:nvSpPr>
        <p:spPr>
          <a:xfrm>
            <a:off x="179997" y="2045047"/>
            <a:ext cx="63605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Learning Intentions: </a:t>
            </a:r>
          </a:p>
          <a:p>
            <a:endParaRPr lang="en-GB" sz="2400" b="1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have a better understanding of what a stranger is</a:t>
            </a:r>
            <a:endParaRPr lang="en-GB" sz="2200" b="1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are aware who the “Safer Strangers” might be if they need help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are aware of the “Safer Places” they can go to if they need help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43F545-19E8-3D4A-967D-BD876640D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2540" y="1801296"/>
            <a:ext cx="2603499" cy="260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413747"/>
              </p:ext>
            </p:extLst>
          </p:nvPr>
        </p:nvGraphicFramePr>
        <p:xfrm>
          <a:off x="324649" y="2287123"/>
          <a:ext cx="5913120" cy="1554480"/>
        </p:xfrm>
        <a:graphic>
          <a:graphicData uri="http://schemas.openxmlformats.org/drawingml/2006/table">
            <a:tbl>
              <a:tblPr/>
              <a:tblGrid>
                <a:gridCol w="5913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65762">
                <a:tc>
                  <a:txBody>
                    <a:bodyPr/>
                    <a:lstStyle/>
                    <a:p>
                      <a:pPr algn="l"/>
                      <a:r>
                        <a:rPr lang="en-GB" sz="24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Discuss with the person next to you what you think a stranger is?</a:t>
                      </a:r>
                    </a:p>
                    <a:p>
                      <a:pPr algn="l"/>
                      <a:endParaRPr lang="en-GB" sz="2400" b="1" i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Share your ideas as a class.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3085136" y="65713"/>
            <a:ext cx="63052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What is a “</a:t>
            </a:r>
            <a:r>
              <a:rPr lang="en-GB" sz="48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stranger</a:t>
            </a:r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?”</a:t>
            </a:r>
            <a:endParaRPr lang="en-GB" sz="4800" dirty="0">
              <a:latin typeface="+mj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88558ED-76CB-7641-B3FC-D3F6ECE224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99293" y="1492850"/>
            <a:ext cx="3631373" cy="4697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81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857638"/>
              </p:ext>
            </p:extLst>
          </p:nvPr>
        </p:nvGraphicFramePr>
        <p:xfrm>
          <a:off x="351942" y="1083163"/>
          <a:ext cx="6867724" cy="5516880"/>
        </p:xfrm>
        <a:graphic>
          <a:graphicData uri="http://schemas.openxmlformats.org/drawingml/2006/table">
            <a:tbl>
              <a:tblPr/>
              <a:tblGrid>
                <a:gridCol w="6867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65762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24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 </a:t>
                      </a:r>
                      <a:r>
                        <a:rPr lang="en-GB" sz="28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stranger </a:t>
                      </a:r>
                      <a:r>
                        <a:rPr lang="en-GB" sz="24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is a person who you do not know. 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endParaRPr lang="en-GB" sz="2400" b="1" i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24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 </a:t>
                      </a:r>
                      <a:r>
                        <a:rPr lang="en-GB" sz="28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stranger</a:t>
                      </a:r>
                      <a:r>
                        <a:rPr lang="en-GB" sz="24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is likely to be a person your family does not know also. 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endParaRPr lang="en-GB" sz="2400" b="1" i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28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Strangers</a:t>
                      </a:r>
                      <a:r>
                        <a:rPr lang="en-GB" sz="24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can be nice and friendly but also not very nice and friendly. 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endParaRPr lang="en-GB" sz="2400" b="1" i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28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Strangers</a:t>
                      </a:r>
                      <a:r>
                        <a:rPr lang="en-GB" sz="24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do not always look scary, they can also appear nice. 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endParaRPr lang="en-GB" sz="2400" b="1" i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2400" b="1" i="1" u="sng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Anyone can be a </a:t>
                      </a:r>
                      <a:r>
                        <a:rPr lang="en-GB" sz="2800" b="1" i="1" u="sng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stranger</a:t>
                      </a:r>
                      <a:r>
                        <a:rPr lang="en-GB" sz="2400" b="1" i="1" u="sng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until you get to know them. </a:t>
                      </a:r>
                    </a:p>
                    <a:p>
                      <a:pPr algn="l"/>
                      <a:endParaRPr lang="en-GB" sz="2400" b="1" i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3085136" y="65713"/>
            <a:ext cx="63052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What is a “</a:t>
            </a:r>
            <a:r>
              <a:rPr lang="en-GB" sz="48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stranger</a:t>
            </a:r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?”</a:t>
            </a:r>
            <a:endParaRPr lang="en-GB" sz="4800" dirty="0"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1E37D5-A600-054A-AD45-BF2987EFA5D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99293" y="1492850"/>
            <a:ext cx="3631373" cy="4697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47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449324"/>
              </p:ext>
            </p:extLst>
          </p:nvPr>
        </p:nvGraphicFramePr>
        <p:xfrm>
          <a:off x="324649" y="1937981"/>
          <a:ext cx="4806909" cy="2027545"/>
        </p:xfrm>
        <a:graphic>
          <a:graphicData uri="http://schemas.openxmlformats.org/drawingml/2006/table">
            <a:tbl>
              <a:tblPr/>
              <a:tblGrid>
                <a:gridCol w="48069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027545">
                <a:tc>
                  <a:txBody>
                    <a:bodyPr/>
                    <a:lstStyle/>
                    <a:p>
                      <a:pPr algn="l"/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It is likely you will come across many strangers. Where will you bump into many people that you do not know?</a:t>
                      </a:r>
                    </a:p>
                    <a:p>
                      <a:pPr algn="l"/>
                      <a:endParaRPr lang="en-GB" sz="2400" b="0" i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1241947" y="0"/>
            <a:ext cx="100856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When might you see a lot of strangers?</a:t>
            </a:r>
            <a:endParaRPr lang="en-GB" sz="4800" dirty="0">
              <a:latin typeface="+mj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5252675-4D6C-D440-8AAC-64105C6934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3993" y="6225028"/>
          <a:ext cx="8033487" cy="785372"/>
        </p:xfrm>
        <a:graphic>
          <a:graphicData uri="http://schemas.openxmlformats.org/drawingml/2006/table">
            <a:tbl>
              <a:tblPr/>
              <a:tblGrid>
                <a:gridCol w="80334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85372">
                <a:tc>
                  <a:txBody>
                    <a:bodyPr/>
                    <a:lstStyle/>
                    <a:p>
                      <a:pPr algn="l"/>
                      <a:r>
                        <a:rPr lang="en-GB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Do any of your answers match ours on the next page?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FF39E05D-E32B-5140-B7B1-9D4E0F1EE1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5035" y="2584961"/>
            <a:ext cx="3460378" cy="27611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823472E-7E68-BA4D-8DC8-873AA704E6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35212" y="1937981"/>
            <a:ext cx="2787124" cy="3605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07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1018551" y="74027"/>
            <a:ext cx="104898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Places you might bump into strangers</a:t>
            </a:r>
            <a:endParaRPr lang="en-GB" sz="4800" dirty="0">
              <a:latin typeface="+mj-lt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621565B-7EF1-8946-A772-A39D0B56D84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030665" y="1646349"/>
          <a:ext cx="2639538" cy="685814"/>
        </p:xfrm>
        <a:graphic>
          <a:graphicData uri="http://schemas.openxmlformats.org/drawingml/2006/table">
            <a:tbl>
              <a:tblPr/>
              <a:tblGrid>
                <a:gridCol w="2639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5814">
                <a:tc>
                  <a:txBody>
                    <a:bodyPr/>
                    <a:lstStyle/>
                    <a:p>
                      <a:pPr algn="ctr"/>
                      <a:r>
                        <a:rPr lang="en-AU" sz="24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Shopping centres</a:t>
                      </a:r>
                      <a:endParaRPr lang="en-AU" sz="2400" b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6B89727-6714-EB42-A7E5-0FD6B173F97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174468" y="4502548"/>
          <a:ext cx="2690163" cy="739325"/>
        </p:xfrm>
        <a:graphic>
          <a:graphicData uri="http://schemas.openxmlformats.org/drawingml/2006/table">
            <a:tbl>
              <a:tblPr/>
              <a:tblGrid>
                <a:gridCol w="2690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39325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Fairgrounds</a:t>
                      </a:r>
                      <a:endParaRPr lang="en-AU" sz="20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45061E99-EF5A-D542-9B44-ADF9DA0B562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39475" y="4243859"/>
          <a:ext cx="2946843" cy="590919"/>
        </p:xfrm>
        <a:graphic>
          <a:graphicData uri="http://schemas.openxmlformats.org/drawingml/2006/table">
            <a:tbl>
              <a:tblPr/>
              <a:tblGrid>
                <a:gridCol w="29468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90919">
                <a:tc>
                  <a:txBody>
                    <a:bodyPr/>
                    <a:lstStyle/>
                    <a:p>
                      <a:pPr algn="ctr"/>
                      <a:r>
                        <a:rPr lang="en-AU" sz="24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Sporting events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3637E033-17E2-394E-884C-DF840FCFB80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96155" y="1265349"/>
          <a:ext cx="2690163" cy="664581"/>
        </p:xfrm>
        <a:graphic>
          <a:graphicData uri="http://schemas.openxmlformats.org/drawingml/2006/table">
            <a:tbl>
              <a:tblPr/>
              <a:tblGrid>
                <a:gridCol w="2690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64581">
                <a:tc>
                  <a:txBody>
                    <a:bodyPr/>
                    <a:lstStyle/>
                    <a:p>
                      <a:pPr algn="ctr"/>
                      <a:r>
                        <a:rPr lang="en-AU" sz="24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Public park</a:t>
                      </a:r>
                      <a:endParaRPr lang="en-AU" sz="18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004CF3CD-C920-1545-9896-0A360432FE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82447" y="2332163"/>
            <a:ext cx="2535975" cy="169973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ABBFF8A-28B5-8540-BB3A-35CF8A7F4E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551" y="4834778"/>
            <a:ext cx="1588690" cy="145981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3EA13FD-9FCE-DA41-99BD-DB3A75E5D2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8297" y="1984306"/>
            <a:ext cx="1779786" cy="178668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C52CB00-938C-0A43-8426-FF2E983BE32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82325" y="3814734"/>
            <a:ext cx="2892143" cy="2307719"/>
          </a:xfrm>
          <a:prstGeom prst="rect">
            <a:avLst/>
          </a:prstGeom>
        </p:spPr>
      </p:pic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E3AD0AC3-D1BA-3B42-B112-62FFA375A44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860041" y="1131356"/>
          <a:ext cx="4806909" cy="2286000"/>
        </p:xfrm>
        <a:graphic>
          <a:graphicData uri="http://schemas.openxmlformats.org/drawingml/2006/table">
            <a:tbl>
              <a:tblPr/>
              <a:tblGrid>
                <a:gridCol w="48069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09698">
                <a:tc>
                  <a:txBody>
                    <a:bodyPr/>
                    <a:lstStyle/>
                    <a:p>
                      <a:pPr algn="l"/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When you go to any public place, it is very likely you will bump into </a:t>
                      </a:r>
                      <a:r>
                        <a:rPr lang="en-GB" sz="24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strangers</a:t>
                      </a:r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. As long as you are with your trusted grown up you should be fine but there are things we can do to </a:t>
                      </a:r>
                      <a:r>
                        <a:rPr lang="en-GB" sz="24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keep ourselves safe around strangers</a:t>
                      </a:r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2D06AC37-2FDA-0245-BFD3-A20B10B15D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74162"/>
              </p:ext>
            </p:extLst>
          </p:nvPr>
        </p:nvGraphicFramePr>
        <p:xfrm>
          <a:off x="0" y="6294595"/>
          <a:ext cx="12070080" cy="590919"/>
        </p:xfrm>
        <a:graphic>
          <a:graphicData uri="http://schemas.openxmlformats.org/drawingml/2006/table">
            <a:tbl>
              <a:tblPr/>
              <a:tblGrid>
                <a:gridCol w="1207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90919">
                <a:tc>
                  <a:txBody>
                    <a:bodyPr/>
                    <a:lstStyle/>
                    <a:p>
                      <a:pPr algn="ctr"/>
                      <a:r>
                        <a:rPr lang="en-GB" sz="24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What might be some of the ways we keep ourselves safe around strangers.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1272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283F2D4-700F-D64E-9CEF-3C34AE49B633}"/>
              </a:ext>
            </a:extLst>
          </p:cNvPr>
          <p:cNvSpPr txBox="1"/>
          <p:nvPr/>
        </p:nvSpPr>
        <p:spPr>
          <a:xfrm>
            <a:off x="298859" y="1107460"/>
            <a:ext cx="7504021" cy="34163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en-GB" sz="3600" b="1" dirty="0">
                <a:latin typeface="+mj-lt"/>
              </a:rPr>
              <a:t>Never go anywhere with a stranger by yourself! </a:t>
            </a:r>
          </a:p>
          <a:p>
            <a:pPr marL="742950" indent="-742950">
              <a:buAutoNum type="arabicPeriod"/>
            </a:pPr>
            <a:r>
              <a:rPr lang="en-GB" sz="3600" b="1" dirty="0">
                <a:latin typeface="+mj-lt"/>
              </a:rPr>
              <a:t>Never get in a car with a stranger!</a:t>
            </a:r>
          </a:p>
          <a:p>
            <a:pPr marL="742950" indent="-742950">
              <a:buAutoNum type="arabicPeriod" startAt="3"/>
            </a:pPr>
            <a:r>
              <a:rPr lang="en-GB" sz="3600" b="1" dirty="0">
                <a:latin typeface="+mj-lt"/>
              </a:rPr>
              <a:t>Never keep a secret for a stranger. </a:t>
            </a:r>
          </a:p>
          <a:p>
            <a:pPr marL="742950" indent="-742950">
              <a:buAutoNum type="arabicPeriod" startAt="3"/>
            </a:pPr>
            <a:r>
              <a:rPr lang="en-GB" sz="3600" b="1" dirty="0">
                <a:latin typeface="+mj-lt"/>
              </a:rPr>
              <a:t>Never accept a gift or treat from a stranger.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149329" y="117168"/>
            <a:ext cx="77609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Keeping safe around strangers </a:t>
            </a:r>
            <a:endParaRPr lang="en-GB" sz="4800" dirty="0"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75F592E-5BE8-7C48-9A3A-AC00716A70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20898" y="1994512"/>
            <a:ext cx="4671102" cy="434981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7E1285-CFC9-1B4C-B928-F653B628D90B}"/>
              </a:ext>
            </a:extLst>
          </p:cNvPr>
          <p:cNvSpPr txBox="1"/>
          <p:nvPr/>
        </p:nvSpPr>
        <p:spPr>
          <a:xfrm>
            <a:off x="277803" y="5235145"/>
            <a:ext cx="8104197" cy="95410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If you ever feel scared or worried about a stranger you should tell a </a:t>
            </a:r>
            <a:r>
              <a:rPr lang="en-GB" sz="2800" b="1" dirty="0">
                <a:latin typeface="+mj-lt"/>
              </a:rPr>
              <a:t>trusted adult </a:t>
            </a:r>
            <a:r>
              <a:rPr lang="en-GB" sz="2800" dirty="0">
                <a:latin typeface="+mj-lt"/>
              </a:rPr>
              <a:t>immediately! </a:t>
            </a:r>
          </a:p>
        </p:txBody>
      </p:sp>
    </p:spTree>
    <p:extLst>
      <p:ext uri="{BB962C8B-B14F-4D97-AF65-F5344CB8AC3E}">
        <p14:creationId xmlns:p14="http://schemas.microsoft.com/office/powerpoint/2010/main" val="201145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2042779" y="0"/>
            <a:ext cx="818031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Safer Strangers and Safer Places </a:t>
            </a:r>
            <a:endParaRPr lang="en-GB" sz="4800" dirty="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7E1285-CFC9-1B4C-B928-F653B628D90B}"/>
              </a:ext>
            </a:extLst>
          </p:cNvPr>
          <p:cNvSpPr txBox="1"/>
          <p:nvPr/>
        </p:nvSpPr>
        <p:spPr>
          <a:xfrm>
            <a:off x="171123" y="1287985"/>
            <a:ext cx="6534477" cy="310854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If your </a:t>
            </a:r>
            <a:r>
              <a:rPr lang="en-GB" sz="2800" b="1" dirty="0">
                <a:latin typeface="+mj-lt"/>
              </a:rPr>
              <a:t>Trusted Grown </a:t>
            </a:r>
            <a:r>
              <a:rPr lang="en-GB" sz="2800" dirty="0">
                <a:latin typeface="+mj-lt"/>
              </a:rPr>
              <a:t>Up isn’t near you and you find yourself lost or you feel unsafe, look for a </a:t>
            </a:r>
            <a:r>
              <a:rPr lang="en-GB" sz="2800" b="1" dirty="0">
                <a:latin typeface="+mj-lt"/>
              </a:rPr>
              <a:t>Safer Stranger </a:t>
            </a:r>
            <a:r>
              <a:rPr lang="en-GB" sz="2800" dirty="0">
                <a:latin typeface="+mj-lt"/>
              </a:rPr>
              <a:t>or </a:t>
            </a:r>
            <a:r>
              <a:rPr lang="en-GB" sz="2800" b="1" dirty="0">
                <a:latin typeface="+mj-lt"/>
              </a:rPr>
              <a:t>Safer Place </a:t>
            </a:r>
            <a:r>
              <a:rPr lang="en-GB" sz="2800" dirty="0">
                <a:latin typeface="+mj-lt"/>
              </a:rPr>
              <a:t>for help.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But what is a </a:t>
            </a:r>
            <a:r>
              <a:rPr lang="en-GB" sz="2800" b="1" dirty="0">
                <a:latin typeface="+mj-lt"/>
              </a:rPr>
              <a:t>Safer Stranger </a:t>
            </a:r>
            <a:r>
              <a:rPr lang="en-GB" sz="2800" dirty="0">
                <a:latin typeface="+mj-lt"/>
              </a:rPr>
              <a:t>and a </a:t>
            </a:r>
            <a:r>
              <a:rPr lang="en-GB" sz="2800" b="1" dirty="0">
                <a:latin typeface="+mj-lt"/>
              </a:rPr>
              <a:t>Safer Place</a:t>
            </a:r>
            <a:r>
              <a:rPr lang="en-GB" sz="2800" dirty="0">
                <a:latin typeface="+mj-lt"/>
              </a:rPr>
              <a:t>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9F102F-CD2F-184E-A3F6-157F8318B5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01318" y="2095599"/>
            <a:ext cx="3083858" cy="4240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24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1244673" y="143436"/>
            <a:ext cx="389568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Safer Strangers</a:t>
            </a:r>
            <a:endParaRPr lang="en-GB" sz="4800" dirty="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7E1285-CFC9-1B4C-B928-F653B628D90B}"/>
              </a:ext>
            </a:extLst>
          </p:cNvPr>
          <p:cNvSpPr txBox="1"/>
          <p:nvPr/>
        </p:nvSpPr>
        <p:spPr>
          <a:xfrm>
            <a:off x="350417" y="974433"/>
            <a:ext cx="6229677" cy="353943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A safer stranger is a safer person who you can talk to or ask for help if your trusted adult isn’t around.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A safer stranger is usually in a uniform and can be a helper in the community. Think back to the previous lesson. What safer strangers can you see?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ED4726-909A-D047-A8FC-E7D8C57C8C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45540" y="3209364"/>
            <a:ext cx="2992994" cy="30095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CEFC33C-85AB-C04F-AB98-64AB700385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68372" y="415498"/>
            <a:ext cx="2571182" cy="24352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B980B24-41F6-0141-B179-ED55D537843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2918" y="4406705"/>
            <a:ext cx="2098107" cy="19296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714E821-F915-7E4C-AC4C-42275A1C3EB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7617" y="4458561"/>
            <a:ext cx="1509550" cy="183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93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44976</TotalTime>
  <Words>686</Words>
  <Application>Microsoft Macintosh PowerPoint</Application>
  <PresentationFormat>Widescreen</PresentationFormat>
  <Paragraphs>73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Retrospect</vt:lpstr>
      <vt:lpstr>PowerPoint Presentation</vt:lpstr>
      <vt:lpstr>Lesson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165</cp:revision>
  <dcterms:created xsi:type="dcterms:W3CDTF">2015-12-16T03:40:36Z</dcterms:created>
  <dcterms:modified xsi:type="dcterms:W3CDTF">2025-11-18T12:38:54Z</dcterms:modified>
</cp:coreProperties>
</file>