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422" r:id="rId4"/>
    <p:sldId id="434" r:id="rId5"/>
    <p:sldId id="435" r:id="rId6"/>
    <p:sldId id="436" r:id="rId7"/>
    <p:sldId id="437" r:id="rId8"/>
    <p:sldId id="438" r:id="rId9"/>
    <p:sldId id="314" r:id="rId10"/>
    <p:sldId id="439" r:id="rId11"/>
    <p:sldId id="315" r:id="rId12"/>
    <p:sldId id="440" r:id="rId13"/>
    <p:sldId id="441" r:id="rId14"/>
    <p:sldId id="442" r:id="rId15"/>
    <p:sldId id="312" r:id="rId16"/>
    <p:sldId id="325" r:id="rId17"/>
    <p:sldId id="369" r:id="rId18"/>
    <p:sldId id="34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47" autoAdjust="0"/>
    <p:restoredTop sz="94545"/>
  </p:normalViewPr>
  <p:slideViewPr>
    <p:cSldViewPr snapToGrid="0">
      <p:cViewPr varScale="1">
        <p:scale>
          <a:sx n="79" d="100"/>
          <a:sy n="79" d="100"/>
        </p:scale>
        <p:origin x="128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Class discussion: </a:t>
            </a:r>
          </a:p>
          <a:p>
            <a:r>
              <a:rPr lang="en-US" dirty="0"/>
              <a:t>In this discussion there is not just a straight forward answer. </a:t>
            </a:r>
          </a:p>
          <a:p>
            <a:r>
              <a:rPr lang="en-US" dirty="0"/>
              <a:t>Depending on the friend you may have ‘friendly banter’ and know they won’t get offended if you made a point your team was better however, it may be best to reply in a calm and polite way and say something like, “</a:t>
            </a:r>
            <a:r>
              <a:rPr lang="en-US" i="1" dirty="0"/>
              <a:t>You’re team had a great game but in my opinion we deserved to win.”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676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555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160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948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202716"/>
              </p:ext>
            </p:extLst>
          </p:nvPr>
        </p:nvGraphicFramePr>
        <p:xfrm>
          <a:off x="109092" y="176948"/>
          <a:ext cx="10931441" cy="640080"/>
        </p:xfrm>
        <a:graphic>
          <a:graphicData uri="http://schemas.openxmlformats.org/drawingml/2006/table">
            <a:tbl>
              <a:tblPr/>
              <a:tblGrid>
                <a:gridCol w="10931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How might people feel if they are being cyber bullied?</a:t>
                      </a:r>
                      <a:endParaRPr lang="en-GB" sz="36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EE60EB-4D53-5844-8ED5-CE2AF7A9B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375939"/>
              </p:ext>
            </p:extLst>
          </p:nvPr>
        </p:nvGraphicFramePr>
        <p:xfrm>
          <a:off x="456227" y="3654429"/>
          <a:ext cx="3006640" cy="579120"/>
        </p:xfrm>
        <a:graphic>
          <a:graphicData uri="http://schemas.openxmlformats.org/drawingml/2006/table">
            <a:tbl>
              <a:tblPr/>
              <a:tblGrid>
                <a:gridCol w="3006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200" dirty="0"/>
                        <a:t>Lonely 😔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75738D-CB6E-4E4D-96FF-553B908782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965982"/>
              </p:ext>
            </p:extLst>
          </p:nvPr>
        </p:nvGraphicFramePr>
        <p:xfrm>
          <a:off x="763489" y="1595648"/>
          <a:ext cx="3091308" cy="640080"/>
        </p:xfrm>
        <a:graphic>
          <a:graphicData uri="http://schemas.openxmlformats.org/drawingml/2006/table">
            <a:tbl>
              <a:tblPr/>
              <a:tblGrid>
                <a:gridCol w="3091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Sad ☹️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976B15A-6A8C-084E-9EE3-BF7CEEE98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69275"/>
              </p:ext>
            </p:extLst>
          </p:nvPr>
        </p:nvGraphicFramePr>
        <p:xfrm>
          <a:off x="4057997" y="5208262"/>
          <a:ext cx="4225842" cy="640080"/>
        </p:xfrm>
        <a:graphic>
          <a:graphicData uri="http://schemas.openxmlformats.org/drawingml/2006/table">
            <a:tbl>
              <a:tblPr/>
              <a:tblGrid>
                <a:gridCol w="422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Scared 😧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556BD3-8DE6-5E47-AAE2-A2ECE664F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2357"/>
              </p:ext>
            </p:extLst>
          </p:nvPr>
        </p:nvGraphicFramePr>
        <p:xfrm>
          <a:off x="8283839" y="1588562"/>
          <a:ext cx="3352799" cy="64008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Hurt 😕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AC54B82-7DA9-9D4B-8241-5579A976A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753567"/>
              </p:ext>
            </p:extLst>
          </p:nvPr>
        </p:nvGraphicFramePr>
        <p:xfrm>
          <a:off x="8434128" y="3654429"/>
          <a:ext cx="3537737" cy="640080"/>
        </p:xfrm>
        <a:graphic>
          <a:graphicData uri="http://schemas.openxmlformats.org/drawingml/2006/table">
            <a:tbl>
              <a:tblPr/>
              <a:tblGrid>
                <a:gridCol w="3537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3600" dirty="0"/>
                        <a:t>Embarrassed 😳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B952CD90-6FD2-3D4A-A787-5941BFFEC1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9" t="2580" r="71531" b="46713"/>
          <a:stretch/>
        </p:blipFill>
        <p:spPr>
          <a:xfrm>
            <a:off x="4780097" y="1273904"/>
            <a:ext cx="2336800" cy="34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463706" y="50322"/>
          <a:ext cx="5288408" cy="822960"/>
        </p:xfrm>
        <a:graphic>
          <a:graphicData uri="http://schemas.openxmlformats.org/drawingml/2006/table">
            <a:tbl>
              <a:tblPr/>
              <a:tblGrid>
                <a:gridCol w="528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Trolling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482480"/>
              </p:ext>
            </p:extLst>
          </p:nvPr>
        </p:nvGraphicFramePr>
        <p:xfrm>
          <a:off x="464339" y="1142741"/>
          <a:ext cx="6008179" cy="4480560"/>
        </p:xfrm>
        <a:graphic>
          <a:graphicData uri="http://schemas.openxmlformats.org/drawingml/2006/table">
            <a:tbl>
              <a:tblPr/>
              <a:tblGrid>
                <a:gridCol w="6008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Trolling is very similar to cyber bullying. When you are trolling someone you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constantly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harass them by commenting or posting something with the intention to upset that person.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Some people do this anonymously which means you can’t tell who it is, so it makes it difficult to find the person responsible.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How do you think you would feel if someone was trolling you online and saying mean things about you?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F2CB608-B221-7947-9CC8-2B3D979F5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471" y="1375151"/>
            <a:ext cx="5118100" cy="43815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BDF5CF-D2E5-2143-96A4-AE17F7595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13699" y="1828541"/>
          <a:ext cx="2037822" cy="1737360"/>
        </p:xfrm>
        <a:graphic>
          <a:graphicData uri="http://schemas.openxmlformats.org/drawingml/2006/table">
            <a:tbl>
              <a:tblPr/>
              <a:tblGrid>
                <a:gridCol w="2037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Trolling is NOT okay!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1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621104"/>
              </p:ext>
            </p:extLst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to do if you are being cyberbullied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10279"/>
              </p:ext>
            </p:extLst>
          </p:nvPr>
        </p:nvGraphicFramePr>
        <p:xfrm>
          <a:off x="598713" y="1080205"/>
          <a:ext cx="9476016" cy="822960"/>
        </p:xfrm>
        <a:graphic>
          <a:graphicData uri="http://schemas.openxmlformats.org/drawingml/2006/table">
            <a:tbl>
              <a:tblPr/>
              <a:tblGrid>
                <a:gridCol w="947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Like Bullying, Cyber bullying, is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NEVER 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acceptable and just like if we were being bullied in the real world we need to be brave and take some action: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C18CEEB-F32D-2C42-A6D2-95E130EC4A1A}"/>
              </a:ext>
            </a:extLst>
          </p:cNvPr>
          <p:cNvSpPr/>
          <p:nvPr/>
        </p:nvSpPr>
        <p:spPr>
          <a:xfrm>
            <a:off x="729342" y="2172429"/>
            <a:ext cx="75982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Tell a ‘trusted adult’</a:t>
            </a:r>
            <a:r>
              <a:rPr lang="en-AU" sz="2800" dirty="0"/>
              <a:t> – like a parent or teacher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Don’t respond</a:t>
            </a:r>
            <a:r>
              <a:rPr lang="en-AU" sz="2800" dirty="0"/>
              <a:t> to the bully or try to fight back online.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Save the mean messages or pictures</a:t>
            </a:r>
            <a:r>
              <a:rPr lang="en-AU" sz="2800" dirty="0"/>
              <a:t> so that your trusted adult can see them.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2800" b="1" dirty="0"/>
              <a:t>Block</a:t>
            </a:r>
            <a:r>
              <a:rPr lang="en-AU" sz="2800" dirty="0"/>
              <a:t> the person who is being mean.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2318B3-F0BB-0147-A314-477E95D1D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614127"/>
              </p:ext>
            </p:extLst>
          </p:nvPr>
        </p:nvGraphicFramePr>
        <p:xfrm>
          <a:off x="1340255" y="5224448"/>
          <a:ext cx="9476016" cy="822960"/>
        </p:xfrm>
        <a:graphic>
          <a:graphicData uri="http://schemas.openxmlformats.org/drawingml/2006/table">
            <a:tbl>
              <a:tblPr/>
              <a:tblGrid>
                <a:gridCol w="947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Important Note: 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If you witness someone being cyber bullied be an upstander and tell a trusted adult and support the victim. 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F22B7F5-EB32-2E41-A96A-64B014405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06" t="6172" r="36568" b="62470"/>
          <a:stretch/>
        </p:blipFill>
        <p:spPr>
          <a:xfrm>
            <a:off x="8327572" y="2277528"/>
            <a:ext cx="2488699" cy="28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5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887674"/>
              </p:ext>
            </p:extLst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Being a good online citizen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096000"/>
              </p:ext>
            </p:extLst>
          </p:nvPr>
        </p:nvGraphicFramePr>
        <p:xfrm>
          <a:off x="489900" y="2214738"/>
          <a:ext cx="6943834" cy="2286000"/>
        </p:xfrm>
        <a:graphic>
          <a:graphicData uri="http://schemas.openxmlformats.org/drawingml/2006/table">
            <a:tbl>
              <a:tblPr/>
              <a:tblGrid>
                <a:gridCol w="6943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Just like in class or outside of school it is important to be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kind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polite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courteous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to people. It is just the same online. </a:t>
                      </a:r>
                    </a:p>
                    <a:p>
                      <a:pPr algn="l"/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How do you think we should treat people and behave online?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0332A28-87CF-9C47-B4D6-CAFBCC467A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975" t="53657" r="6346" b="-1"/>
          <a:stretch/>
        </p:blipFill>
        <p:spPr>
          <a:xfrm>
            <a:off x="7941733" y="1777999"/>
            <a:ext cx="2914869" cy="420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10244" y="93086"/>
          <a:ext cx="10874828" cy="822960"/>
        </p:xfrm>
        <a:graphic>
          <a:graphicData uri="http://schemas.openxmlformats.org/drawingml/2006/table">
            <a:tbl>
              <a:tblPr/>
              <a:tblGrid>
                <a:gridCol w="10874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0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Being a good online citizen</a:t>
                      </a:r>
                      <a:endParaRPr lang="en-GB" sz="4800" b="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078452"/>
              </p:ext>
            </p:extLst>
          </p:nvPr>
        </p:nvGraphicFramePr>
        <p:xfrm>
          <a:off x="310244" y="1011372"/>
          <a:ext cx="11052023" cy="822960"/>
        </p:xfrm>
        <a:graphic>
          <a:graphicData uri="http://schemas.openxmlformats.org/drawingml/2006/table">
            <a:tbl>
              <a:tblPr/>
              <a:tblGrid>
                <a:gridCol w="1105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Just like in class or outside of school, it is important to be respectful and kind to others. Here are a few ideas about how to behave respectfully online: </a:t>
                      </a:r>
                      <a:endParaRPr lang="en-GB" sz="2400" b="1" i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F1C9D8C-DA06-344F-836C-DE0E6AA17F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026" r="66395" b="1905"/>
          <a:stretch/>
        </p:blipFill>
        <p:spPr>
          <a:xfrm>
            <a:off x="4385734" y="2910243"/>
            <a:ext cx="3588217" cy="3422821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951B64-FEAC-954B-AEC2-7184025663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07971"/>
              </p:ext>
            </p:extLst>
          </p:nvPr>
        </p:nvGraphicFramePr>
        <p:xfrm>
          <a:off x="1231834" y="2350145"/>
          <a:ext cx="3581705" cy="822960"/>
        </p:xfrm>
        <a:graphic>
          <a:graphicData uri="http://schemas.openxmlformats.org/drawingml/2006/table">
            <a:tbl>
              <a:tblPr/>
              <a:tblGrid>
                <a:gridCol w="358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Always choose to be kind, positive and respectful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3C1B15-352C-1344-B4FB-3885DA198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473837"/>
              </p:ext>
            </p:extLst>
          </p:nvPr>
        </p:nvGraphicFramePr>
        <p:xfrm>
          <a:off x="310244" y="3958391"/>
          <a:ext cx="3391809" cy="822960"/>
        </p:xfrm>
        <a:graphic>
          <a:graphicData uri="http://schemas.openxmlformats.org/drawingml/2006/table">
            <a:tbl>
              <a:tblPr/>
              <a:tblGrid>
                <a:gridCol w="3391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Be inclusive especially if you start a Group Chat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9AA0465-066F-FF48-B894-A608ACAFD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786570"/>
              </p:ext>
            </p:extLst>
          </p:nvPr>
        </p:nvGraphicFramePr>
        <p:xfrm>
          <a:off x="7687733" y="2350145"/>
          <a:ext cx="3352799" cy="82296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Think before you send something!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BFB5BC0-56EA-B140-931F-C958DFA69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83432"/>
              </p:ext>
            </p:extLst>
          </p:nvPr>
        </p:nvGraphicFramePr>
        <p:xfrm>
          <a:off x="8556092" y="3934582"/>
          <a:ext cx="3352799" cy="118872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Never post something about someone without permission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3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757778"/>
              </p:ext>
            </p:extLst>
          </p:nvPr>
        </p:nvGraphicFramePr>
        <p:xfrm>
          <a:off x="775159" y="161937"/>
          <a:ext cx="10671774" cy="914400"/>
        </p:xfrm>
        <a:graphic>
          <a:graphicData uri="http://schemas.openxmlformats.org/drawingml/2006/table">
            <a:tbl>
              <a:tblPr/>
              <a:tblGrid>
                <a:gridCol w="10671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Why would someone cyber bully?</a:t>
                      </a:r>
                      <a:endParaRPr lang="en-GB" sz="54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5159" y="2610068"/>
          <a:ext cx="3058437" cy="457200"/>
        </p:xfrm>
        <a:graphic>
          <a:graphicData uri="http://schemas.openxmlformats.org/drawingml/2006/table">
            <a:tbl>
              <a:tblPr/>
              <a:tblGrid>
                <a:gridCol w="3058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look cool or tough.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942FAA-AD02-8A4A-9C56-0E7E930D23C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177" y="2633818"/>
          <a:ext cx="4782221" cy="45720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get attention from others.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D12F658-8FE7-B446-B682-AF9FBD866C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0575" y="3778183"/>
          <a:ext cx="4782221" cy="82296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 try and make people laugh because they think it is funny. 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660FEF-4138-7F48-8A02-3B905367B39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177" y="3676297"/>
          <a:ext cx="5051164" cy="1188720"/>
        </p:xfrm>
        <a:graphic>
          <a:graphicData uri="http://schemas.openxmlformats.org/drawingml/2006/table">
            <a:tbl>
              <a:tblPr/>
              <a:tblGrid>
                <a:gridCol w="5051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Because they actually feel insecure about themselves so they put others down to make themselves feel better.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FB56FBC-58C7-B844-97B5-28C65CE4FA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83537" y="1238755"/>
          <a:ext cx="8848745" cy="822960"/>
        </p:xfrm>
        <a:graphic>
          <a:graphicData uri="http://schemas.openxmlformats.org/drawingml/2006/table">
            <a:tbl>
              <a:tblPr/>
              <a:tblGrid>
                <a:gridCol w="8848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List as many reasons why you think someone may decide to bully somebody else? Then check out some of our answers.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E545D33-E850-6D47-A869-8AA2F51E1A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40975" y="5164452"/>
          <a:ext cx="4782221" cy="822960"/>
        </p:xfrm>
        <a:graphic>
          <a:graphicData uri="http://schemas.openxmlformats.org/drawingml/2006/table">
            <a:tbl>
              <a:tblPr/>
              <a:tblGrid>
                <a:gridCol w="478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They struggle to make friends themselves and lack social skills</a:t>
                      </a:r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3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8162"/>
            <a:ext cx="4378410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communicating safely online.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Design a poster that makes people aware of Cyber Bullying or a poster showing how we should behave respectfully online.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5AFBDD-FC52-064D-89AA-5E9E3F5A0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100" y="189170"/>
            <a:ext cx="4256877" cy="6011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039603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Remember it is </a:t>
            </a:r>
            <a:r>
              <a:rPr lang="en-AU" sz="2800" b="1" dirty="0">
                <a:latin typeface="+mj-lt"/>
              </a:rPr>
              <a:t>NEVER</a:t>
            </a:r>
            <a:r>
              <a:rPr lang="en-AU" sz="2800" dirty="0">
                <a:latin typeface="+mj-lt"/>
              </a:rPr>
              <a:t> okay to Cyber Bully! 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you witness cyber bullying or are being cyber bullied?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how it is important to be respectful online. Discuss what you should do if you witness or are being cyber bullied.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63F3C7-9E61-1047-B004-A8B0BFC0CC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049" t="5926" r="5556" b="60988"/>
          <a:stretch/>
        </p:blipFill>
        <p:spPr>
          <a:xfrm>
            <a:off x="10413999" y="5099157"/>
            <a:ext cx="1422401" cy="116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91036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46702"/>
            <a:ext cx="96959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the appropriate way to communicate online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it is tricky to understand the real emotion behind a message at times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how to use emoticons to help show an emotion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I should talk to people respectfully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what to do if I witness </a:t>
            </a:r>
            <a:r>
              <a:rPr lang="en-AU" sz="2800" b="1" dirty="0"/>
              <a:t>Cyber Bullying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085122"/>
            <a:ext cx="6636547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Even though the internet takes place in the online world, how we talk to one another and respect one another remains the same. </a:t>
            </a:r>
          </a:p>
          <a:p>
            <a:endParaRPr lang="en-AU" sz="2400" dirty="0"/>
          </a:p>
          <a:p>
            <a:r>
              <a:rPr lang="en-AU" sz="2400" dirty="0"/>
              <a:t>There will be many opportunities where you’ll talk to other people especially when you are old enough to use social media. </a:t>
            </a:r>
          </a:p>
          <a:p>
            <a:endParaRPr lang="en-AU" sz="2400" dirty="0"/>
          </a:p>
          <a:p>
            <a:r>
              <a:rPr lang="en-AU" sz="2400" dirty="0"/>
              <a:t>What you say can impact someone’s </a:t>
            </a:r>
            <a:r>
              <a:rPr lang="en-AU" sz="2400" b="1" dirty="0"/>
              <a:t>feelings</a:t>
            </a:r>
            <a:r>
              <a:rPr lang="en-AU" sz="2400" dirty="0"/>
              <a:t> so it is important to talk nicely and respectfully to friends and strangers.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AC6B3B-F2CA-9B47-9511-E6BE0DC4F1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531" t="3457" r="3185" b="43951"/>
          <a:stretch/>
        </p:blipFill>
        <p:spPr>
          <a:xfrm>
            <a:off x="7941732" y="237065"/>
            <a:ext cx="33478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42900" y="1346379"/>
            <a:ext cx="6472430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Maybe you might be talking about last nights soccer match and you’re debating who was the better team. </a:t>
            </a:r>
          </a:p>
          <a:p>
            <a:endParaRPr lang="en-AU" sz="2400" dirty="0"/>
          </a:p>
          <a:p>
            <a:r>
              <a:rPr lang="en-AU" sz="2400" dirty="0"/>
              <a:t>Your friend is adamant his team was better. </a:t>
            </a:r>
          </a:p>
          <a:p>
            <a:endParaRPr lang="en-AU" sz="2400" dirty="0"/>
          </a:p>
          <a:p>
            <a:r>
              <a:rPr lang="en-AU" sz="2400" dirty="0"/>
              <a:t>As a class read the comment and decide what you could say as a reply that is respectful.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1082A6-87A5-8148-9D2A-30C961ED6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5443" y="103239"/>
            <a:ext cx="3543300" cy="60017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5F5795-AE38-BE4E-8C28-41C816E9E2AC}"/>
              </a:ext>
            </a:extLst>
          </p:cNvPr>
          <p:cNvSpPr txBox="1"/>
          <p:nvPr/>
        </p:nvSpPr>
        <p:spPr>
          <a:xfrm>
            <a:off x="5641521" y="2996293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2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Add an Emoji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34163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Sometimes it is difficult to work out how someone is actually feeling when they are talking online and you can easily misinterpret what they are saying. </a:t>
            </a:r>
          </a:p>
          <a:p>
            <a:endParaRPr lang="en-AU" sz="2400" dirty="0"/>
          </a:p>
          <a:p>
            <a:r>
              <a:rPr lang="en-AU" sz="2400" dirty="0"/>
              <a:t>Using emojis can help with this. </a:t>
            </a:r>
          </a:p>
          <a:p>
            <a:endParaRPr lang="en-AU" sz="2400" dirty="0"/>
          </a:p>
          <a:p>
            <a:r>
              <a:rPr lang="en-AU" sz="2400" b="1" i="1" dirty="0"/>
              <a:t>What do you think each emoji to the right means?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7429500" y="1714500"/>
            <a:ext cx="4049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👍 👎 👏 🙏</a:t>
            </a:r>
          </a:p>
          <a:p>
            <a:r>
              <a:rPr lang="en-US" sz="6000" dirty="0"/>
              <a:t>🤣 😀 🤪 😡</a:t>
            </a:r>
          </a:p>
          <a:p>
            <a:r>
              <a:rPr lang="en-US" sz="6000" dirty="0"/>
              <a:t>😮 😘 😋 💛</a:t>
            </a:r>
          </a:p>
        </p:txBody>
      </p:sp>
    </p:spTree>
    <p:extLst>
      <p:ext uri="{BB962C8B-B14F-4D97-AF65-F5344CB8AC3E}">
        <p14:creationId xmlns:p14="http://schemas.microsoft.com/office/powerpoint/2010/main" val="397331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9" y="168553"/>
            <a:ext cx="4555672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Add an Emoji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Check out this example here. When Jess replies with ‘sure’ Sam might not quite know if Jess really likes the idea. </a:t>
            </a:r>
          </a:p>
          <a:p>
            <a:endParaRPr lang="en-AU" sz="2400" dirty="0"/>
          </a:p>
          <a:p>
            <a:r>
              <a:rPr lang="en-AU" sz="2400" b="1" i="1" dirty="0"/>
              <a:t>How can Jess make it more obvious that she loves the idea of dressing up as witches for Halloween? </a:t>
            </a:r>
          </a:p>
          <a:p>
            <a:r>
              <a:rPr lang="en-AU" sz="2400" b="1" i="1" dirty="0"/>
              <a:t>What emoji would you use?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D0A5C9-A63A-D945-B952-89CA80B0C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584" y="487959"/>
            <a:ext cx="3243402" cy="54937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4800601" y="191794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</p:spTree>
    <p:extLst>
      <p:ext uri="{BB962C8B-B14F-4D97-AF65-F5344CB8AC3E}">
        <p14:creationId xmlns:p14="http://schemas.microsoft.com/office/powerpoint/2010/main" val="966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9" y="168553"/>
            <a:ext cx="1155818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Did your ideas match some of ours?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D0A5C9-A63A-D945-B952-89CA80B0C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207" y="1518557"/>
            <a:ext cx="2577115" cy="43651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2446284" y="3586636"/>
            <a:ext cx="44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😀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0203CC-F5A7-BC4D-B568-FA4E3956E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871" y="1518557"/>
            <a:ext cx="2577115" cy="4365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367494-0F06-4641-8A71-F441B9D7C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536" y="1518557"/>
            <a:ext cx="2577115" cy="43651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0DCB19-1736-F448-B99C-2F2334675331}"/>
              </a:ext>
            </a:extLst>
          </p:cNvPr>
          <p:cNvSpPr txBox="1"/>
          <p:nvPr/>
        </p:nvSpPr>
        <p:spPr>
          <a:xfrm>
            <a:off x="6014545" y="3586636"/>
            <a:ext cx="775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😀 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C25444-46CB-9C45-A17C-C3BA38190829}"/>
              </a:ext>
            </a:extLst>
          </p:cNvPr>
          <p:cNvSpPr txBox="1"/>
          <p:nvPr/>
        </p:nvSpPr>
        <p:spPr>
          <a:xfrm>
            <a:off x="9672146" y="3586636"/>
            <a:ext cx="44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💛</a:t>
            </a:r>
          </a:p>
        </p:txBody>
      </p:sp>
    </p:spTree>
    <p:extLst>
      <p:ext uri="{BB962C8B-B14F-4D97-AF65-F5344CB8AC3E}">
        <p14:creationId xmlns:p14="http://schemas.microsoft.com/office/powerpoint/2010/main" val="376466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172881"/>
              </p:ext>
            </p:extLst>
          </p:nvPr>
        </p:nvGraphicFramePr>
        <p:xfrm>
          <a:off x="315460" y="115636"/>
          <a:ext cx="5288408" cy="822960"/>
        </p:xfrm>
        <a:graphic>
          <a:graphicData uri="http://schemas.openxmlformats.org/drawingml/2006/table">
            <a:tbl>
              <a:tblPr/>
              <a:tblGrid>
                <a:gridCol w="528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Cyber Bullying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45EA69A-8016-BA46-947E-7FDCF921B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697806"/>
              </p:ext>
            </p:extLst>
          </p:nvPr>
        </p:nvGraphicFramePr>
        <p:xfrm>
          <a:off x="315460" y="1298983"/>
          <a:ext cx="5840411" cy="822960"/>
        </p:xfrm>
        <a:graphic>
          <a:graphicData uri="http://schemas.openxmlformats.org/drawingml/2006/table">
            <a:tbl>
              <a:tblPr/>
              <a:tblGrid>
                <a:gridCol w="5840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Unfortunately, bullying can also take place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online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and is known as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Cyber Bullying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ED36C4-8B34-894F-BEC9-E869D7D5A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997029"/>
              </p:ext>
            </p:extLst>
          </p:nvPr>
        </p:nvGraphicFramePr>
        <p:xfrm>
          <a:off x="315460" y="2668597"/>
          <a:ext cx="6097827" cy="2286000"/>
        </p:xfrm>
        <a:graphic>
          <a:graphicData uri="http://schemas.openxmlformats.org/drawingml/2006/table">
            <a:tbl>
              <a:tblPr/>
              <a:tblGrid>
                <a:gridCol w="609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AU" sz="2400" b="1" dirty="0">
                          <a:latin typeface="+mj-lt"/>
                        </a:rPr>
                        <a:t>Cyberbullying</a:t>
                      </a:r>
                      <a:r>
                        <a:rPr lang="en-AU" sz="2400" dirty="0">
                          <a:latin typeface="+mj-lt"/>
                        </a:rPr>
                        <a:t> is when someone </a:t>
                      </a:r>
                      <a:r>
                        <a:rPr lang="en-AU" sz="2400" b="1" dirty="0">
                          <a:latin typeface="+mj-lt"/>
                        </a:rPr>
                        <a:t>repeatedly</a:t>
                      </a:r>
                      <a:r>
                        <a:rPr lang="en-AU" sz="2400" dirty="0">
                          <a:latin typeface="+mj-lt"/>
                        </a:rPr>
                        <a:t> uses the internet, phone, or other technology to be mean, hurtful, or unkind to others. </a:t>
                      </a:r>
                    </a:p>
                    <a:p>
                      <a:pPr algn="l"/>
                      <a:endParaRPr lang="en-AU" sz="2400" dirty="0">
                        <a:latin typeface="+mj-lt"/>
                      </a:endParaRPr>
                    </a:p>
                    <a:p>
                      <a:pPr algn="l"/>
                      <a:r>
                        <a:rPr lang="en-AU" sz="2400" dirty="0">
                          <a:latin typeface="+mj-lt"/>
                        </a:rPr>
                        <a:t>It can happen on social media, in games, through text messages, or on websites. </a:t>
                      </a:r>
                      <a:endParaRPr lang="en-GB" sz="24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F1FA02-76BA-4C48-A87A-27E0049B4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5" t="3703" r="63234" b="57284"/>
          <a:stretch/>
        </p:blipFill>
        <p:spPr>
          <a:xfrm>
            <a:off x="6942665" y="1033326"/>
            <a:ext cx="4656667" cy="41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4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977131"/>
              </p:ext>
            </p:extLst>
          </p:nvPr>
        </p:nvGraphicFramePr>
        <p:xfrm>
          <a:off x="109092" y="176948"/>
          <a:ext cx="7897811" cy="640080"/>
        </p:xfrm>
        <a:graphic>
          <a:graphicData uri="http://schemas.openxmlformats.org/drawingml/2006/table">
            <a:tbl>
              <a:tblPr/>
              <a:tblGrid>
                <a:gridCol w="789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36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Examples of Cyber Bullying can include:</a:t>
                      </a:r>
                      <a:endParaRPr lang="en-GB" sz="36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EE60EB-4D53-5844-8ED5-CE2AF7A9B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700917"/>
              </p:ext>
            </p:extLst>
          </p:nvPr>
        </p:nvGraphicFramePr>
        <p:xfrm>
          <a:off x="456227" y="3654429"/>
          <a:ext cx="3006640" cy="1188720"/>
        </p:xfrm>
        <a:graphic>
          <a:graphicData uri="http://schemas.openxmlformats.org/drawingml/2006/table">
            <a:tbl>
              <a:tblPr/>
              <a:tblGrid>
                <a:gridCol w="3006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Sharing embarrassing pictures or videos of someone.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75738D-CB6E-4E4D-96FF-553B908782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910326"/>
              </p:ext>
            </p:extLst>
          </p:nvPr>
        </p:nvGraphicFramePr>
        <p:xfrm>
          <a:off x="413893" y="1376739"/>
          <a:ext cx="3091308" cy="822960"/>
        </p:xfrm>
        <a:graphic>
          <a:graphicData uri="http://schemas.openxmlformats.org/drawingml/2006/table">
            <a:tbl>
              <a:tblPr/>
              <a:tblGrid>
                <a:gridCol w="3091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Sending mean or scary messages.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976B15A-6A8C-084E-9EE3-BF7CEEE98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597584"/>
              </p:ext>
            </p:extLst>
          </p:nvPr>
        </p:nvGraphicFramePr>
        <p:xfrm>
          <a:off x="4057997" y="5208262"/>
          <a:ext cx="4225842" cy="822960"/>
        </p:xfrm>
        <a:graphic>
          <a:graphicData uri="http://schemas.openxmlformats.org/drawingml/2006/table">
            <a:tbl>
              <a:tblPr/>
              <a:tblGrid>
                <a:gridCol w="422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Pretending to be someone else to trick or hurt them.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556BD3-8DE6-5E47-AAE2-A2ECE664F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689802"/>
              </p:ext>
            </p:extLst>
          </p:nvPr>
        </p:nvGraphicFramePr>
        <p:xfrm>
          <a:off x="8619066" y="1376739"/>
          <a:ext cx="3352799" cy="82296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Saying hurtful things about someone online.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AC54B82-7DA9-9D4B-8241-5579A976A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890616"/>
              </p:ext>
            </p:extLst>
          </p:nvPr>
        </p:nvGraphicFramePr>
        <p:xfrm>
          <a:off x="8434128" y="3654429"/>
          <a:ext cx="3537737" cy="822960"/>
        </p:xfrm>
        <a:graphic>
          <a:graphicData uri="http://schemas.openxmlformats.org/drawingml/2006/table">
            <a:tbl>
              <a:tblPr/>
              <a:tblGrid>
                <a:gridCol w="3537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2400" dirty="0"/>
                        <a:t>Leaving someone out of a group chat on purpose.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FAC4815-8CAE-D14B-8959-CA14C57A65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9" t="56050" r="62247" b="3456"/>
          <a:stretch/>
        </p:blipFill>
        <p:spPr>
          <a:xfrm>
            <a:off x="4715833" y="1376739"/>
            <a:ext cx="3291070" cy="355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152639</TotalTime>
  <Words>1077</Words>
  <Application>Microsoft Macintosh PowerPoint</Application>
  <PresentationFormat>Widescreen</PresentationFormat>
  <Paragraphs>115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416</cp:revision>
  <dcterms:created xsi:type="dcterms:W3CDTF">2015-12-16T03:40:36Z</dcterms:created>
  <dcterms:modified xsi:type="dcterms:W3CDTF">2025-11-12T02:03:43Z</dcterms:modified>
</cp:coreProperties>
</file>