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359" r:id="rId4"/>
    <p:sldId id="356" r:id="rId5"/>
    <p:sldId id="270" r:id="rId6"/>
    <p:sldId id="363" r:id="rId7"/>
    <p:sldId id="361" r:id="rId8"/>
    <p:sldId id="331" r:id="rId9"/>
    <p:sldId id="365" r:id="rId10"/>
    <p:sldId id="366" r:id="rId11"/>
    <p:sldId id="326" r:id="rId12"/>
    <p:sldId id="368" r:id="rId13"/>
    <p:sldId id="367" r:id="rId14"/>
    <p:sldId id="360" r:id="rId15"/>
    <p:sldId id="347" r:id="rId16"/>
    <p:sldId id="357" r:id="rId17"/>
    <p:sldId id="369" r:id="rId18"/>
    <p:sldId id="34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449" autoAdjust="0"/>
    <p:restoredTop sz="94660"/>
  </p:normalViewPr>
  <p:slideViewPr>
    <p:cSldViewPr snapToGrid="0">
      <p:cViewPr varScale="1">
        <p:scale>
          <a:sx n="84" d="100"/>
          <a:sy n="84" d="100"/>
        </p:scale>
        <p:origin x="112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8/11/2025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FFF923E-F2EF-544D-AFFD-4F66322F1E37}"/>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8/11/2025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8/11/2025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8/11/2025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8/11/2025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8/11/2025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8/11/2025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8/11/2025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image" Target="../media/image6.tiff"/><Relationship Id="rId1" Type="http://schemas.openxmlformats.org/officeDocument/2006/relationships/slideLayout" Target="../slideLayouts/slideLayout7.xml"/><Relationship Id="rId6" Type="http://schemas.openxmlformats.org/officeDocument/2006/relationships/image" Target="../media/image10.tiff"/><Relationship Id="rId5" Type="http://schemas.openxmlformats.org/officeDocument/2006/relationships/image" Target="../media/image9.tiff"/><Relationship Id="rId4" Type="http://schemas.openxmlformats.org/officeDocument/2006/relationships/image" Target="../media/image8.tiff"/></Relationships>
</file>

<file path=ppt/slides/_rels/slide8.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63BDC53-5D79-CF4C-B9B7-5AD530C0839A}"/>
              </a:ext>
            </a:extLst>
          </p:cNvPr>
          <p:cNvPicPr>
            <a:picLocks noChangeAspect="1"/>
          </p:cNvPicPr>
          <p:nvPr/>
        </p:nvPicPr>
        <p:blipFill rotWithShape="1">
          <a:blip r:embed="rId2"/>
          <a:srcRect l="4123" t="56727" r="71196" b="4727"/>
          <a:stretch/>
        </p:blipFill>
        <p:spPr>
          <a:xfrm>
            <a:off x="793125" y="1474703"/>
            <a:ext cx="4025338" cy="4444648"/>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328058" y="3109030"/>
            <a:ext cx="2955472" cy="1200329"/>
          </a:xfrm>
          <a:prstGeom prst="rect">
            <a:avLst/>
          </a:prstGeom>
          <a:solidFill>
            <a:schemeClr val="accent6">
              <a:lumMod val="40000"/>
              <a:lumOff val="60000"/>
            </a:schemeClr>
          </a:solidFill>
        </p:spPr>
        <p:txBody>
          <a:bodyPr wrap="square" rtlCol="0">
            <a:spAutoFit/>
          </a:bodyPr>
          <a:lstStyle/>
          <a:p>
            <a:pPr algn="ctr"/>
            <a:r>
              <a:rPr lang="en-US" sz="3600" dirty="0"/>
              <a:t>What do you worry about? </a:t>
            </a:r>
          </a:p>
        </p:txBody>
      </p:sp>
      <p:sp>
        <p:nvSpPr>
          <p:cNvPr id="7" name="TextBox 6">
            <a:extLst>
              <a:ext uri="{FF2B5EF4-FFF2-40B4-BE49-F238E27FC236}">
                <a16:creationId xmlns:a16="http://schemas.microsoft.com/office/drawing/2014/main" id="{99644E21-8DC8-8247-9658-33C165B71E0E}"/>
              </a:ext>
            </a:extLst>
          </p:cNvPr>
          <p:cNvSpPr txBox="1"/>
          <p:nvPr/>
        </p:nvSpPr>
        <p:spPr>
          <a:xfrm>
            <a:off x="131534" y="0"/>
            <a:ext cx="5568226"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Activity 1: Snowflakes</a:t>
            </a:r>
            <a:endParaRPr lang="en-GB" sz="2000" b="1" dirty="0">
              <a:latin typeface="+mj-lt"/>
            </a:endParaRPr>
          </a:p>
        </p:txBody>
      </p:sp>
      <p:sp>
        <p:nvSpPr>
          <p:cNvPr id="2" name="TextBox 1">
            <a:extLst>
              <a:ext uri="{FF2B5EF4-FFF2-40B4-BE49-F238E27FC236}">
                <a16:creationId xmlns:a16="http://schemas.microsoft.com/office/drawing/2014/main" id="{478B9607-A981-A34B-9812-DABCC88C74D6}"/>
              </a:ext>
            </a:extLst>
          </p:cNvPr>
          <p:cNvSpPr txBox="1"/>
          <p:nvPr/>
        </p:nvSpPr>
        <p:spPr>
          <a:xfrm>
            <a:off x="5822045" y="830997"/>
            <a:ext cx="6248036" cy="5262979"/>
          </a:xfrm>
          <a:prstGeom prst="rect">
            <a:avLst/>
          </a:prstGeom>
          <a:noFill/>
        </p:spPr>
        <p:txBody>
          <a:bodyPr wrap="square" rtlCol="0">
            <a:spAutoFit/>
          </a:bodyPr>
          <a:lstStyle/>
          <a:p>
            <a:r>
              <a:rPr lang="en-GB" sz="2800" dirty="0">
                <a:solidFill>
                  <a:srgbClr val="000000"/>
                </a:solidFill>
              </a:rPr>
              <a:t>It can feel really good to share what we’re worried about. Sometimes that’s all it takes. </a:t>
            </a:r>
          </a:p>
          <a:p>
            <a:endParaRPr lang="en-GB" sz="2800" dirty="0">
              <a:solidFill>
                <a:srgbClr val="000000"/>
              </a:solidFill>
            </a:endParaRPr>
          </a:p>
          <a:p>
            <a:r>
              <a:rPr lang="en-GB" sz="2800" dirty="0">
                <a:solidFill>
                  <a:srgbClr val="000000"/>
                </a:solidFill>
              </a:rPr>
              <a:t>Seeing that lots of people are worried about friendships can help you realise that you can talk to each other about that. Or maybe even be a better friend yourself. </a:t>
            </a:r>
          </a:p>
          <a:p>
            <a:endParaRPr lang="en-GB" sz="2800" dirty="0">
              <a:solidFill>
                <a:srgbClr val="000000"/>
              </a:solidFill>
            </a:endParaRPr>
          </a:p>
          <a:p>
            <a:r>
              <a:rPr lang="en-GB" sz="2800" dirty="0">
                <a:solidFill>
                  <a:srgbClr val="000000"/>
                </a:solidFill>
              </a:rPr>
              <a:t>Realising we’re not alone can be really powerful as well.</a:t>
            </a:r>
          </a:p>
        </p:txBody>
      </p:sp>
    </p:spTree>
    <p:extLst>
      <p:ext uri="{BB962C8B-B14F-4D97-AF65-F5344CB8AC3E}">
        <p14:creationId xmlns:p14="http://schemas.microsoft.com/office/powerpoint/2010/main" val="34436414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A80238-ABA0-A847-87CE-8C1638CFBCA9}"/>
              </a:ext>
            </a:extLst>
          </p:cNvPr>
          <p:cNvSpPr/>
          <p:nvPr/>
        </p:nvSpPr>
        <p:spPr>
          <a:xfrm>
            <a:off x="-1" y="16625"/>
            <a:ext cx="10267881"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2: ‘Bee’ your own best friend</a:t>
            </a:r>
          </a:p>
        </p:txBody>
      </p:sp>
      <p:graphicFrame>
        <p:nvGraphicFramePr>
          <p:cNvPr id="5" name="Table 4">
            <a:extLst>
              <a:ext uri="{FF2B5EF4-FFF2-40B4-BE49-F238E27FC236}">
                <a16:creationId xmlns:a16="http://schemas.microsoft.com/office/drawing/2014/main" id="{5357E69A-EF0A-1B4F-AAE3-7ABF8E156D26}"/>
              </a:ext>
            </a:extLst>
          </p:cNvPr>
          <p:cNvGraphicFramePr>
            <a:graphicFrameLocks noGrp="1"/>
          </p:cNvGraphicFramePr>
          <p:nvPr>
            <p:extLst>
              <p:ext uri="{D42A27DB-BD31-4B8C-83A1-F6EECF244321}">
                <p14:modId xmlns:p14="http://schemas.microsoft.com/office/powerpoint/2010/main" val="1333002892"/>
              </p:ext>
            </p:extLst>
          </p:nvPr>
        </p:nvGraphicFramePr>
        <p:xfrm>
          <a:off x="4505498" y="1116443"/>
          <a:ext cx="7325581" cy="4846320"/>
        </p:xfrm>
        <a:graphic>
          <a:graphicData uri="http://schemas.openxmlformats.org/drawingml/2006/table">
            <a:tbl>
              <a:tblPr/>
              <a:tblGrid>
                <a:gridCol w="7325581">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n-lt"/>
                        </a:rPr>
                        <a:t>You may have noticed in the last activity that you were very supportive to people if they had a worry. If your best friend came up to you and told you about their worry, you wouldn’t give them more self doubt, you would support them and help them think positively. We can do the same for ourselves by being our own </a:t>
                      </a:r>
                      <a:r>
                        <a:rPr lang="en-GB" sz="2400" b="1" dirty="0">
                          <a:solidFill>
                            <a:srgbClr val="000000"/>
                          </a:solidFill>
                          <a:effectLst/>
                          <a:latin typeface="+mn-lt"/>
                        </a:rPr>
                        <a:t>best friend</a:t>
                      </a:r>
                      <a:r>
                        <a:rPr lang="en-GB" sz="2400" b="0" dirty="0">
                          <a:solidFill>
                            <a:srgbClr val="000000"/>
                          </a:solidFill>
                          <a:effectLst/>
                          <a:latin typeface="+mn-lt"/>
                        </a:rPr>
                        <a:t>. </a:t>
                      </a:r>
                    </a:p>
                    <a:p>
                      <a:endParaRPr lang="en-GB" sz="2400" b="0" dirty="0">
                        <a:solidFill>
                          <a:srgbClr val="000000"/>
                        </a:solidFill>
                        <a:effectLst/>
                        <a:latin typeface="+mn-lt"/>
                      </a:endParaRPr>
                    </a:p>
                    <a:p>
                      <a:r>
                        <a:rPr lang="en-GB" sz="2400" b="0" u="sng" dirty="0">
                          <a:solidFill>
                            <a:srgbClr val="000000"/>
                          </a:solidFill>
                          <a:effectLst/>
                          <a:latin typeface="+mn-lt"/>
                        </a:rPr>
                        <a:t>Activity:</a:t>
                      </a:r>
                    </a:p>
                    <a:p>
                      <a:pPr marL="514350" indent="-514350">
                        <a:buAutoNum type="arabicPeriod"/>
                      </a:pPr>
                      <a:r>
                        <a:rPr lang="en-GB" sz="2400" b="1" dirty="0">
                          <a:solidFill>
                            <a:srgbClr val="000000"/>
                          </a:solidFill>
                          <a:effectLst/>
                          <a:latin typeface="+mn-lt"/>
                        </a:rPr>
                        <a:t>Randomly hand out the snowflakes again. </a:t>
                      </a:r>
                    </a:p>
                    <a:p>
                      <a:pPr marL="514350" indent="-514350">
                        <a:buAutoNum type="arabicPeriod"/>
                      </a:pPr>
                      <a:r>
                        <a:rPr lang="en-GB" sz="2400" b="1" dirty="0">
                          <a:solidFill>
                            <a:srgbClr val="000000"/>
                          </a:solidFill>
                          <a:effectLst/>
                          <a:latin typeface="+mn-lt"/>
                        </a:rPr>
                        <a:t>Write on the back what you would say to a friend who had this worry. </a:t>
                      </a:r>
                    </a:p>
                    <a:p>
                      <a:pPr marL="514350" indent="-514350">
                        <a:buAutoNum type="arabicPeriod"/>
                      </a:pPr>
                      <a:r>
                        <a:rPr lang="en-GB" sz="2400" b="1" dirty="0">
                          <a:solidFill>
                            <a:srgbClr val="000000"/>
                          </a:solidFill>
                          <a:effectLst/>
                          <a:latin typeface="+mn-lt"/>
                        </a:rPr>
                        <a:t>Let’s come back and share.</a:t>
                      </a:r>
                      <a:endParaRPr lang="en-GB" sz="2400" b="1"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TextBox 6">
            <a:extLst>
              <a:ext uri="{FF2B5EF4-FFF2-40B4-BE49-F238E27FC236}">
                <a16:creationId xmlns:a16="http://schemas.microsoft.com/office/drawing/2014/main" id="{792D220A-F23A-A14F-9271-4EA8F908FB85}"/>
              </a:ext>
            </a:extLst>
          </p:cNvPr>
          <p:cNvSpPr txBox="1"/>
          <p:nvPr/>
        </p:nvSpPr>
        <p:spPr>
          <a:xfrm>
            <a:off x="-1" y="6248210"/>
            <a:ext cx="9531627" cy="584775"/>
          </a:xfrm>
          <a:prstGeom prst="rect">
            <a:avLst/>
          </a:prstGeom>
          <a:noFill/>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Turn over for an example</a:t>
            </a:r>
            <a:endParaRPr lang="en-GB" sz="2000" b="1" dirty="0"/>
          </a:p>
        </p:txBody>
      </p:sp>
      <p:pic>
        <p:nvPicPr>
          <p:cNvPr id="3" name="Picture 2">
            <a:extLst>
              <a:ext uri="{FF2B5EF4-FFF2-40B4-BE49-F238E27FC236}">
                <a16:creationId xmlns:a16="http://schemas.microsoft.com/office/drawing/2014/main" id="{881C560B-AC29-1E4D-8325-683C155C3401}"/>
              </a:ext>
            </a:extLst>
          </p:cNvPr>
          <p:cNvPicPr>
            <a:picLocks noChangeAspect="1"/>
          </p:cNvPicPr>
          <p:nvPr/>
        </p:nvPicPr>
        <p:blipFill rotWithShape="1">
          <a:blip r:embed="rId2"/>
          <a:srcRect l="37374" t="6061" r="34689" b="59273"/>
          <a:stretch/>
        </p:blipFill>
        <p:spPr>
          <a:xfrm>
            <a:off x="299258" y="1027841"/>
            <a:ext cx="3979646" cy="3491346"/>
          </a:xfrm>
          <a:prstGeom prst="rect">
            <a:avLst/>
          </a:prstGeom>
        </p:spPr>
      </p:pic>
    </p:spTree>
    <p:extLst>
      <p:ext uri="{BB962C8B-B14F-4D97-AF65-F5344CB8AC3E}">
        <p14:creationId xmlns:p14="http://schemas.microsoft.com/office/powerpoint/2010/main" val="8458170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FC44A3E-5D1C-6E4B-B2DC-EBDB43EB7ED1}"/>
              </a:ext>
            </a:extLst>
          </p:cNvPr>
          <p:cNvPicPr>
            <a:picLocks noChangeAspect="1"/>
          </p:cNvPicPr>
          <p:nvPr/>
        </p:nvPicPr>
        <p:blipFill rotWithShape="1">
          <a:blip r:embed="rId2"/>
          <a:srcRect l="4123" t="56727" r="71196" b="4727"/>
          <a:stretch/>
        </p:blipFill>
        <p:spPr>
          <a:xfrm>
            <a:off x="6626997" y="1110582"/>
            <a:ext cx="4025338" cy="4444648"/>
          </a:xfrm>
          <a:prstGeom prst="rect">
            <a:avLst/>
          </a:prstGeom>
        </p:spPr>
      </p:pic>
      <p:pic>
        <p:nvPicPr>
          <p:cNvPr id="3" name="Picture 2">
            <a:extLst>
              <a:ext uri="{FF2B5EF4-FFF2-40B4-BE49-F238E27FC236}">
                <a16:creationId xmlns:a16="http://schemas.microsoft.com/office/drawing/2014/main" id="{A1757369-3560-C040-AAF5-C7341C3B8BDB}"/>
              </a:ext>
            </a:extLst>
          </p:cNvPr>
          <p:cNvPicPr>
            <a:picLocks noChangeAspect="1"/>
          </p:cNvPicPr>
          <p:nvPr/>
        </p:nvPicPr>
        <p:blipFill rotWithShape="1">
          <a:blip r:embed="rId2"/>
          <a:srcRect l="4123" t="56727" r="71196" b="4727"/>
          <a:stretch/>
        </p:blipFill>
        <p:spPr>
          <a:xfrm>
            <a:off x="926129" y="1110582"/>
            <a:ext cx="4025338" cy="4444648"/>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456074" y="2855852"/>
            <a:ext cx="2955472" cy="954107"/>
          </a:xfrm>
          <a:prstGeom prst="rect">
            <a:avLst/>
          </a:prstGeom>
          <a:solidFill>
            <a:schemeClr val="accent6">
              <a:lumMod val="40000"/>
              <a:lumOff val="60000"/>
            </a:schemeClr>
          </a:solidFill>
        </p:spPr>
        <p:txBody>
          <a:bodyPr wrap="square" rtlCol="0">
            <a:spAutoFit/>
          </a:bodyPr>
          <a:lstStyle/>
          <a:p>
            <a:pPr algn="ctr"/>
            <a:r>
              <a:rPr lang="en-US" sz="2800" dirty="0"/>
              <a:t>I’m not smart enough.</a:t>
            </a:r>
          </a:p>
        </p:txBody>
      </p:sp>
      <p:sp>
        <p:nvSpPr>
          <p:cNvPr id="10" name="Rectangle 9">
            <a:extLst>
              <a:ext uri="{FF2B5EF4-FFF2-40B4-BE49-F238E27FC236}">
                <a16:creationId xmlns:a16="http://schemas.microsoft.com/office/drawing/2014/main" id="{131B3542-5F60-EA46-862F-1122B47843F4}"/>
              </a:ext>
            </a:extLst>
          </p:cNvPr>
          <p:cNvSpPr/>
          <p:nvPr/>
        </p:nvSpPr>
        <p:spPr>
          <a:xfrm>
            <a:off x="-1048512" y="121643"/>
            <a:ext cx="11984735"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2: ‘Bee’ your own best friend</a:t>
            </a:r>
          </a:p>
        </p:txBody>
      </p:sp>
      <p:sp>
        <p:nvSpPr>
          <p:cNvPr id="11" name="TextBox 10">
            <a:extLst>
              <a:ext uri="{FF2B5EF4-FFF2-40B4-BE49-F238E27FC236}">
                <a16:creationId xmlns:a16="http://schemas.microsoft.com/office/drawing/2014/main" id="{4F75DB9D-5719-CB4F-8711-C02E07CBE65B}"/>
              </a:ext>
            </a:extLst>
          </p:cNvPr>
          <p:cNvSpPr txBox="1"/>
          <p:nvPr/>
        </p:nvSpPr>
        <p:spPr>
          <a:xfrm>
            <a:off x="7161930" y="2180153"/>
            <a:ext cx="2955472" cy="2677656"/>
          </a:xfrm>
          <a:prstGeom prst="rect">
            <a:avLst/>
          </a:prstGeom>
          <a:solidFill>
            <a:schemeClr val="accent6">
              <a:lumMod val="40000"/>
              <a:lumOff val="60000"/>
            </a:schemeClr>
          </a:solidFill>
        </p:spPr>
        <p:txBody>
          <a:bodyPr wrap="square" rtlCol="0">
            <a:spAutoFit/>
          </a:bodyPr>
          <a:lstStyle/>
          <a:p>
            <a:pPr algn="ctr"/>
            <a:r>
              <a:rPr lang="en-US" sz="2800" dirty="0"/>
              <a:t>Everyone has different strengths. You are awesome at so many things! Don’t compare yourself to others.</a:t>
            </a:r>
          </a:p>
        </p:txBody>
      </p:sp>
      <p:sp>
        <p:nvSpPr>
          <p:cNvPr id="12" name="TextBox 11">
            <a:extLst>
              <a:ext uri="{FF2B5EF4-FFF2-40B4-BE49-F238E27FC236}">
                <a16:creationId xmlns:a16="http://schemas.microsoft.com/office/drawing/2014/main" id="{A347F48E-B49A-EC4B-98B7-0CF88FEF901E}"/>
              </a:ext>
            </a:extLst>
          </p:cNvPr>
          <p:cNvSpPr txBox="1"/>
          <p:nvPr/>
        </p:nvSpPr>
        <p:spPr>
          <a:xfrm>
            <a:off x="1456074" y="5529686"/>
            <a:ext cx="2955472" cy="646331"/>
          </a:xfrm>
          <a:prstGeom prst="rect">
            <a:avLst/>
          </a:prstGeom>
          <a:solidFill>
            <a:schemeClr val="accent6">
              <a:lumMod val="40000"/>
              <a:lumOff val="60000"/>
            </a:schemeClr>
          </a:solidFill>
        </p:spPr>
        <p:txBody>
          <a:bodyPr wrap="square" rtlCol="0">
            <a:spAutoFit/>
          </a:bodyPr>
          <a:lstStyle/>
          <a:p>
            <a:pPr algn="ctr"/>
            <a:r>
              <a:rPr 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Front Example</a:t>
            </a:r>
          </a:p>
        </p:txBody>
      </p:sp>
      <p:sp>
        <p:nvSpPr>
          <p:cNvPr id="13" name="TextBox 12">
            <a:extLst>
              <a:ext uri="{FF2B5EF4-FFF2-40B4-BE49-F238E27FC236}">
                <a16:creationId xmlns:a16="http://schemas.microsoft.com/office/drawing/2014/main" id="{95667036-C403-FA4F-B18E-7051CED664CC}"/>
              </a:ext>
            </a:extLst>
          </p:cNvPr>
          <p:cNvSpPr txBox="1"/>
          <p:nvPr/>
        </p:nvSpPr>
        <p:spPr>
          <a:xfrm>
            <a:off x="7161930" y="5555230"/>
            <a:ext cx="2955472" cy="646331"/>
          </a:xfrm>
          <a:prstGeom prst="rect">
            <a:avLst/>
          </a:prstGeom>
          <a:solidFill>
            <a:schemeClr val="accent6">
              <a:lumMod val="40000"/>
              <a:lumOff val="60000"/>
            </a:schemeClr>
          </a:solidFill>
        </p:spPr>
        <p:txBody>
          <a:bodyPr wrap="square" rtlCol="0">
            <a:spAutoFit/>
          </a:bodyPr>
          <a:lstStyle/>
          <a:p>
            <a:pPr algn="ctr"/>
            <a:r>
              <a:rPr lang="en-US"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Back Example</a:t>
            </a:r>
          </a:p>
        </p:txBody>
      </p:sp>
    </p:spTree>
    <p:extLst>
      <p:ext uri="{BB962C8B-B14F-4D97-AF65-F5344CB8AC3E}">
        <p14:creationId xmlns:p14="http://schemas.microsoft.com/office/powerpoint/2010/main" val="36313019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0B10A64-DA2D-C442-B536-FBEF49866F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7233" y="646987"/>
            <a:ext cx="1278933" cy="1198439"/>
          </a:xfrm>
          <a:prstGeom prst="rect">
            <a:avLst/>
          </a:prstGeom>
        </p:spPr>
      </p:pic>
      <p:sp>
        <p:nvSpPr>
          <p:cNvPr id="7" name="TextBox 6">
            <a:extLst>
              <a:ext uri="{FF2B5EF4-FFF2-40B4-BE49-F238E27FC236}">
                <a16:creationId xmlns:a16="http://schemas.microsoft.com/office/drawing/2014/main" id="{99644E21-8DC8-8247-9658-33C165B71E0E}"/>
              </a:ext>
            </a:extLst>
          </p:cNvPr>
          <p:cNvSpPr txBox="1"/>
          <p:nvPr/>
        </p:nvSpPr>
        <p:spPr>
          <a:xfrm>
            <a:off x="1546166" y="31063"/>
            <a:ext cx="9429945" cy="769441"/>
          </a:xfrm>
          <a:prstGeom prst="rect">
            <a:avLst/>
          </a:prstGeom>
          <a:noFill/>
        </p:spPr>
        <p:txBody>
          <a:bodyPr wrap="square" rtlCol="0">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Snowflake Activity: Serious Worries</a:t>
            </a:r>
            <a:endParaRPr lang="en-GB" sz="4400" b="1" dirty="0"/>
          </a:p>
        </p:txBody>
      </p:sp>
      <p:sp>
        <p:nvSpPr>
          <p:cNvPr id="2" name="TextBox 1">
            <a:extLst>
              <a:ext uri="{FF2B5EF4-FFF2-40B4-BE49-F238E27FC236}">
                <a16:creationId xmlns:a16="http://schemas.microsoft.com/office/drawing/2014/main" id="{478B9607-A981-A34B-9812-DABCC88C74D6}"/>
              </a:ext>
            </a:extLst>
          </p:cNvPr>
          <p:cNvSpPr txBox="1"/>
          <p:nvPr/>
        </p:nvSpPr>
        <p:spPr>
          <a:xfrm>
            <a:off x="503197" y="2471513"/>
            <a:ext cx="11234374" cy="3847207"/>
          </a:xfrm>
          <a:prstGeom prst="rect">
            <a:avLst/>
          </a:prstGeom>
          <a:noFill/>
        </p:spPr>
        <p:txBody>
          <a:bodyPr wrap="square" rtlCol="0">
            <a:spAutoFit/>
          </a:bodyPr>
          <a:lstStyle/>
          <a:p>
            <a:endParaRPr lang="en-GB" sz="2400" b="1" dirty="0">
              <a:solidFill>
                <a:srgbClr val="000000"/>
              </a:solidFill>
            </a:endParaRPr>
          </a:p>
          <a:p>
            <a:pPr marL="457200" indent="-457200">
              <a:buAutoNum type="arabicPeriod"/>
            </a:pPr>
            <a:r>
              <a:rPr lang="en-GB" sz="2200" b="1" dirty="0">
                <a:solidFill>
                  <a:srgbClr val="000000"/>
                </a:solidFill>
              </a:rPr>
              <a:t>What is the chance of that happening? </a:t>
            </a:r>
            <a:r>
              <a:rPr lang="en-GB" sz="2200" dirty="0">
                <a:solidFill>
                  <a:srgbClr val="000000"/>
                </a:solidFill>
              </a:rPr>
              <a:t>We don’t worry about the sky turning purple because the chance of that happening is too low. Is that the same for you?  </a:t>
            </a:r>
          </a:p>
          <a:p>
            <a:pPr marL="457200" indent="-457200">
              <a:buAutoNum type="arabicPeriod"/>
            </a:pPr>
            <a:r>
              <a:rPr lang="en-GB" sz="2200" b="1" dirty="0">
                <a:solidFill>
                  <a:srgbClr val="000000"/>
                </a:solidFill>
              </a:rPr>
              <a:t>How would that person want you to feel? </a:t>
            </a:r>
            <a:r>
              <a:rPr lang="en-GB" sz="2200" dirty="0">
                <a:solidFill>
                  <a:srgbClr val="000000"/>
                </a:solidFill>
              </a:rPr>
              <a:t>Worried about your mum or dad? Tell them! Talk to them about it. Your loved ones don’t want you to be feeling worried and sad for them all the time. </a:t>
            </a:r>
          </a:p>
          <a:p>
            <a:pPr marL="457200" indent="-457200">
              <a:buAutoNum type="arabicPeriod"/>
            </a:pPr>
            <a:r>
              <a:rPr lang="en-GB" sz="2200" b="1" dirty="0">
                <a:solidFill>
                  <a:srgbClr val="000000"/>
                </a:solidFill>
              </a:rPr>
              <a:t>What action can you take? </a:t>
            </a:r>
            <a:r>
              <a:rPr lang="en-GB" sz="2200" dirty="0">
                <a:solidFill>
                  <a:srgbClr val="000000"/>
                </a:solidFill>
              </a:rPr>
              <a:t>Worried about someone else? Make them a card, tell them you love them, spend some quality time with them. Worries are only helpful when they cause action.  </a:t>
            </a:r>
          </a:p>
          <a:p>
            <a:pPr marL="457200" indent="-457200">
              <a:buAutoNum type="arabicPeriod"/>
            </a:pPr>
            <a:r>
              <a:rPr lang="en-GB" sz="2200" b="1" dirty="0">
                <a:solidFill>
                  <a:srgbClr val="000000"/>
                </a:solidFill>
              </a:rPr>
              <a:t>Who can I talk to? </a:t>
            </a:r>
            <a:r>
              <a:rPr lang="en-GB" sz="2200" dirty="0">
                <a:solidFill>
                  <a:srgbClr val="000000"/>
                </a:solidFill>
              </a:rPr>
              <a:t>Sometimes our worry remains serious and we need to talk to someone important about it. Mum, Dad, a teacher, a doctor or a trusted adult. </a:t>
            </a:r>
            <a:r>
              <a:rPr lang="en-GB" sz="2200" b="1" dirty="0">
                <a:solidFill>
                  <a:srgbClr val="000000"/>
                </a:solidFill>
              </a:rPr>
              <a:t>Who is your safety net?</a:t>
            </a:r>
          </a:p>
        </p:txBody>
      </p:sp>
      <p:sp>
        <p:nvSpPr>
          <p:cNvPr id="3" name="Rectangle 2">
            <a:extLst>
              <a:ext uri="{FF2B5EF4-FFF2-40B4-BE49-F238E27FC236}">
                <a16:creationId xmlns:a16="http://schemas.microsoft.com/office/drawing/2014/main" id="{DC3EA143-2CD3-4448-8523-7F7BC51D0412}"/>
              </a:ext>
            </a:extLst>
          </p:cNvPr>
          <p:cNvSpPr/>
          <p:nvPr/>
        </p:nvSpPr>
        <p:spPr>
          <a:xfrm>
            <a:off x="2387969" y="937697"/>
            <a:ext cx="7464830" cy="1569660"/>
          </a:xfrm>
          <a:prstGeom prst="rect">
            <a:avLst/>
          </a:prstGeom>
          <a:solidFill>
            <a:schemeClr val="accent2"/>
          </a:solidFill>
        </p:spPr>
        <p:txBody>
          <a:bodyPr wrap="square">
            <a:spAutoFit/>
          </a:bodyPr>
          <a:lstStyle/>
          <a:p>
            <a:pPr algn="ctr"/>
            <a:r>
              <a:rPr lang="en-GB" sz="2400" dirty="0">
                <a:solidFill>
                  <a:srgbClr val="000000"/>
                </a:solidFill>
              </a:rPr>
              <a:t>Sometimes our worries can be really scary. Like something happening to us or to someone we love. Sharing these worries is still helpful, but we may need more support. Here are some questions we can follow. </a:t>
            </a:r>
          </a:p>
        </p:txBody>
      </p:sp>
    </p:spTree>
    <p:extLst>
      <p:ext uri="{BB962C8B-B14F-4D97-AF65-F5344CB8AC3E}">
        <p14:creationId xmlns:p14="http://schemas.microsoft.com/office/powerpoint/2010/main" val="20037920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A80238-ABA0-A847-87CE-8C1638CFBCA9}"/>
              </a:ext>
            </a:extLst>
          </p:cNvPr>
          <p:cNvSpPr/>
          <p:nvPr/>
        </p:nvSpPr>
        <p:spPr>
          <a:xfrm>
            <a:off x="795131" y="25333"/>
            <a:ext cx="10734260"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Talk to a Health Professional</a:t>
            </a:r>
          </a:p>
        </p:txBody>
      </p:sp>
      <p:graphicFrame>
        <p:nvGraphicFramePr>
          <p:cNvPr id="5" name="Table 4">
            <a:extLst>
              <a:ext uri="{FF2B5EF4-FFF2-40B4-BE49-F238E27FC236}">
                <a16:creationId xmlns:a16="http://schemas.microsoft.com/office/drawing/2014/main" id="{5357E69A-EF0A-1B4F-AAE3-7ABF8E156D26}"/>
              </a:ext>
            </a:extLst>
          </p:cNvPr>
          <p:cNvGraphicFramePr>
            <a:graphicFrameLocks noGrp="1"/>
          </p:cNvGraphicFramePr>
          <p:nvPr>
            <p:extLst>
              <p:ext uri="{D42A27DB-BD31-4B8C-83A1-F6EECF244321}">
                <p14:modId xmlns:p14="http://schemas.microsoft.com/office/powerpoint/2010/main" val="1768984466"/>
              </p:ext>
            </p:extLst>
          </p:nvPr>
        </p:nvGraphicFramePr>
        <p:xfrm>
          <a:off x="293170" y="1003828"/>
          <a:ext cx="11738182" cy="1371600"/>
        </p:xfrm>
        <a:graphic>
          <a:graphicData uri="http://schemas.openxmlformats.org/drawingml/2006/table">
            <a:tbl>
              <a:tblPr/>
              <a:tblGrid>
                <a:gridCol w="11738182">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n-lt"/>
                        </a:rPr>
                        <a:t>Finding someone you trust who you can talk to can be extremely helpful and comforting. Sometimes we may need to see someone who specialises in this and might be able to help us more. </a:t>
                      </a:r>
                      <a:endParaRPr lang="en-GB" sz="240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56307D52-5EB5-ED41-B263-0B08F1C7BEE9}"/>
              </a:ext>
            </a:extLst>
          </p:cNvPr>
          <p:cNvPicPr>
            <a:picLocks noChangeAspect="1"/>
          </p:cNvPicPr>
          <p:nvPr/>
        </p:nvPicPr>
        <p:blipFill rotWithShape="1">
          <a:blip r:embed="rId2"/>
          <a:srcRect l="36688" t="54546" r="33661" b="9333"/>
          <a:stretch/>
        </p:blipFill>
        <p:spPr>
          <a:xfrm>
            <a:off x="4339244" y="2522926"/>
            <a:ext cx="3341716" cy="2878126"/>
          </a:xfrm>
          <a:prstGeom prst="rect">
            <a:avLst/>
          </a:prstGeom>
        </p:spPr>
      </p:pic>
      <p:graphicFrame>
        <p:nvGraphicFramePr>
          <p:cNvPr id="7" name="Table 6">
            <a:extLst>
              <a:ext uri="{FF2B5EF4-FFF2-40B4-BE49-F238E27FC236}">
                <a16:creationId xmlns:a16="http://schemas.microsoft.com/office/drawing/2014/main" id="{E5D753EC-0948-5C4D-A069-1D4AA0E641F1}"/>
              </a:ext>
            </a:extLst>
          </p:cNvPr>
          <p:cNvGraphicFramePr>
            <a:graphicFrameLocks noGrp="1"/>
          </p:cNvGraphicFramePr>
          <p:nvPr>
            <p:extLst>
              <p:ext uri="{D42A27DB-BD31-4B8C-83A1-F6EECF244321}">
                <p14:modId xmlns:p14="http://schemas.microsoft.com/office/powerpoint/2010/main" val="2311282032"/>
              </p:ext>
            </p:extLst>
          </p:nvPr>
        </p:nvGraphicFramePr>
        <p:xfrm>
          <a:off x="293170" y="5810920"/>
          <a:ext cx="11738182" cy="518160"/>
        </p:xfrm>
        <a:graphic>
          <a:graphicData uri="http://schemas.openxmlformats.org/drawingml/2006/table">
            <a:tbl>
              <a:tblPr/>
              <a:tblGrid>
                <a:gridCol w="11738182">
                  <a:extLst>
                    <a:ext uri="{9D8B030D-6E8A-4147-A177-3AD203B41FA5}">
                      <a16:colId xmlns:a16="http://schemas.microsoft.com/office/drawing/2014/main" val="20000"/>
                    </a:ext>
                  </a:extLst>
                </a:gridCol>
              </a:tblGrid>
              <a:tr h="0">
                <a:tc>
                  <a:txBody>
                    <a:bodyPr/>
                    <a:lstStyle/>
                    <a:p>
                      <a:pPr algn="ctr"/>
                      <a:r>
                        <a:rPr lang="en-GB" sz="2800" b="1" dirty="0">
                          <a:solidFill>
                            <a:srgbClr val="000000"/>
                          </a:solidFill>
                          <a:effectLst/>
                          <a:latin typeface="+mn-lt"/>
                        </a:rPr>
                        <a:t>Who do you like to talk to when you have a worry?</a:t>
                      </a:r>
                      <a:endParaRPr lang="en-GB" sz="240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7245037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388086618"/>
              </p:ext>
            </p:extLst>
          </p:nvPr>
        </p:nvGraphicFramePr>
        <p:xfrm>
          <a:off x="0" y="0"/>
          <a:ext cx="12192000" cy="76200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3: Snow Globe</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graphicFrame>
        <p:nvGraphicFramePr>
          <p:cNvPr id="3" name="Table 2">
            <a:extLst>
              <a:ext uri="{FF2B5EF4-FFF2-40B4-BE49-F238E27FC236}">
                <a16:creationId xmlns:a16="http://schemas.microsoft.com/office/drawing/2014/main" id="{59087864-177D-0E4D-8374-8455882E74AD}"/>
              </a:ext>
            </a:extLst>
          </p:cNvPr>
          <p:cNvGraphicFramePr>
            <a:graphicFrameLocks noGrp="1"/>
          </p:cNvGraphicFramePr>
          <p:nvPr>
            <p:extLst>
              <p:ext uri="{D42A27DB-BD31-4B8C-83A1-F6EECF244321}">
                <p14:modId xmlns:p14="http://schemas.microsoft.com/office/powerpoint/2010/main" val="1473340380"/>
              </p:ext>
            </p:extLst>
          </p:nvPr>
        </p:nvGraphicFramePr>
        <p:xfrm>
          <a:off x="266700" y="1708404"/>
          <a:ext cx="5829300" cy="3665220"/>
        </p:xfrm>
        <a:graphic>
          <a:graphicData uri="http://schemas.openxmlformats.org/drawingml/2006/table">
            <a:tbl>
              <a:tblPr/>
              <a:tblGrid>
                <a:gridCol w="5829300">
                  <a:extLst>
                    <a:ext uri="{9D8B030D-6E8A-4147-A177-3AD203B41FA5}">
                      <a16:colId xmlns:a16="http://schemas.microsoft.com/office/drawing/2014/main" val="20000"/>
                    </a:ext>
                  </a:extLst>
                </a:gridCol>
              </a:tblGrid>
              <a:tr h="0">
                <a:tc>
                  <a:txBody>
                    <a:bodyPr/>
                    <a:lstStyle/>
                    <a:p>
                      <a:r>
                        <a:rPr lang="en-GB" sz="2800" b="0" kern="1200" dirty="0">
                          <a:solidFill>
                            <a:srgbClr val="000000"/>
                          </a:solidFill>
                          <a:effectLst/>
                          <a:latin typeface="+mn-lt"/>
                          <a:ea typeface="+mn-ea"/>
                          <a:cs typeface="+mn-cs"/>
                        </a:rPr>
                        <a:t>On the worksheet provided, write or </a:t>
                      </a:r>
                    </a:p>
                    <a:p>
                      <a:r>
                        <a:rPr lang="en-GB" sz="2800" b="0" kern="1200" dirty="0">
                          <a:solidFill>
                            <a:srgbClr val="000000"/>
                          </a:solidFill>
                          <a:effectLst/>
                          <a:latin typeface="+mn-lt"/>
                          <a:ea typeface="+mn-ea"/>
                          <a:cs typeface="+mn-cs"/>
                        </a:rPr>
                        <a:t>draw some of the worries you have.</a:t>
                      </a:r>
                    </a:p>
                    <a:p>
                      <a:r>
                        <a:rPr lang="en-GB" sz="2800" b="0" kern="1200" dirty="0">
                          <a:solidFill>
                            <a:srgbClr val="000000"/>
                          </a:solidFill>
                          <a:effectLst/>
                          <a:latin typeface="+mn-lt"/>
                          <a:ea typeface="+mn-ea"/>
                          <a:cs typeface="+mn-cs"/>
                        </a:rPr>
                        <a:t> </a:t>
                      </a:r>
                    </a:p>
                    <a:p>
                      <a:r>
                        <a:rPr lang="en-GB" sz="2800" b="0" kern="1200" dirty="0">
                          <a:solidFill>
                            <a:srgbClr val="000000"/>
                          </a:solidFill>
                          <a:effectLst/>
                          <a:latin typeface="+mn-lt"/>
                          <a:ea typeface="+mn-ea"/>
                          <a:cs typeface="+mn-cs"/>
                        </a:rPr>
                        <a:t>In the thought bubbles, </a:t>
                      </a:r>
                      <a:r>
                        <a:rPr lang="en-GB" sz="2800" b="1" i="1" kern="1200" dirty="0">
                          <a:solidFill>
                            <a:srgbClr val="000000"/>
                          </a:solidFill>
                          <a:effectLst/>
                          <a:latin typeface="+mn-lt"/>
                          <a:ea typeface="+mn-ea"/>
                          <a:cs typeface="+mn-cs"/>
                        </a:rPr>
                        <a:t>‘Be your own best friend’ </a:t>
                      </a:r>
                      <a:r>
                        <a:rPr lang="en-GB" sz="2800" b="0" kern="1200" dirty="0">
                          <a:solidFill>
                            <a:srgbClr val="000000"/>
                          </a:solidFill>
                          <a:effectLst/>
                          <a:latin typeface="+mn-lt"/>
                          <a:ea typeface="+mn-ea"/>
                          <a:cs typeface="+mn-cs"/>
                        </a:rPr>
                        <a:t>and write down what you could say to yourself to challenge these worries and to make you feel better.</a:t>
                      </a:r>
                    </a:p>
                    <a:p>
                      <a:endParaRPr lang="en-GB" sz="1050" b="1" u="none"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endParaRPr>
                    </a:p>
                  </a:txBody>
                  <a:tcPr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D689D193-E987-BF4B-9C92-1D881375BD64}"/>
              </a:ext>
            </a:extLst>
          </p:cNvPr>
          <p:cNvPicPr>
            <a:picLocks noChangeAspect="1"/>
          </p:cNvPicPr>
          <p:nvPr/>
        </p:nvPicPr>
        <p:blipFill rotWithShape="1">
          <a:blip r:embed="rId2">
            <a:extLst>
              <a:ext uri="{28A0092B-C50C-407E-A947-70E740481C1C}">
                <a14:useLocalDpi xmlns:a14="http://schemas.microsoft.com/office/drawing/2010/main" val="0"/>
              </a:ext>
            </a:extLst>
          </a:blip>
          <a:srcRect r="1199"/>
          <a:stretch/>
        </p:blipFill>
        <p:spPr>
          <a:xfrm>
            <a:off x="7135787" y="109728"/>
            <a:ext cx="4629494" cy="650443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84757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20907" y="395611"/>
            <a:ext cx="8264507" cy="830997"/>
          </a:xfrm>
          <a:prstGeom prst="rect">
            <a:avLst/>
          </a:prstGeom>
          <a:noFill/>
        </p:spPr>
        <p:txBody>
          <a:bodyPr wrap="non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Let’s recap what we have learnt</a:t>
            </a:r>
            <a:endParaRPr lang="en-GB" sz="4800" b="1" dirty="0">
              <a:solidFill>
                <a:srgbClr val="FF0000"/>
              </a:solidFill>
            </a:endParaRPr>
          </a:p>
        </p:txBody>
      </p:sp>
      <p:sp>
        <p:nvSpPr>
          <p:cNvPr id="3" name="TextBox 2"/>
          <p:cNvSpPr txBox="1"/>
          <p:nvPr/>
        </p:nvSpPr>
        <p:spPr>
          <a:xfrm>
            <a:off x="1180407" y="1798832"/>
            <a:ext cx="9814838"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2800" b="1" dirty="0"/>
              <a:t>Discuss with a partner or as a class: </a:t>
            </a:r>
          </a:p>
          <a:p>
            <a:pPr algn="ctr"/>
            <a:r>
              <a:rPr lang="en-GB" sz="2800" dirty="0"/>
              <a:t>What do we mean by ‘</a:t>
            </a:r>
            <a:r>
              <a:rPr lang="en-GB" sz="2800" b="1" dirty="0"/>
              <a:t>Be your own best friend</a:t>
            </a:r>
            <a:r>
              <a:rPr lang="en-GB" sz="2800" dirty="0"/>
              <a:t>’. How can this help you to deal with worries you may have. </a:t>
            </a:r>
          </a:p>
          <a:p>
            <a:pPr algn="ctr"/>
            <a:endParaRPr lang="en-GB" sz="2800" dirty="0"/>
          </a:p>
          <a:p>
            <a:pPr algn="ctr"/>
            <a:r>
              <a:rPr lang="en-GB" sz="2800" dirty="0"/>
              <a:t>If you notice you cannot deal with the worry by yourself, what else could you do?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pic>
        <p:nvPicPr>
          <p:cNvPr id="4" name="Picture 3">
            <a:extLst>
              <a:ext uri="{FF2B5EF4-FFF2-40B4-BE49-F238E27FC236}">
                <a16:creationId xmlns:a16="http://schemas.microsoft.com/office/drawing/2014/main" id="{3DE0CE56-58A6-D243-AD48-D8F80CC9EE7B}"/>
              </a:ext>
            </a:extLst>
          </p:cNvPr>
          <p:cNvPicPr>
            <a:picLocks noChangeAspect="1"/>
          </p:cNvPicPr>
          <p:nvPr/>
        </p:nvPicPr>
        <p:blipFill>
          <a:blip r:embed="rId3"/>
          <a:stretch>
            <a:fillRect/>
          </a:stretch>
        </p:blipFill>
        <p:spPr>
          <a:xfrm>
            <a:off x="265783" y="585158"/>
            <a:ext cx="1855124" cy="1855124"/>
          </a:xfrm>
          <a:prstGeom prst="rect">
            <a:avLst/>
          </a:prstGeom>
        </p:spPr>
      </p:pic>
    </p:spTree>
    <p:extLst>
      <p:ext uri="{BB962C8B-B14F-4D97-AF65-F5344CB8AC3E}">
        <p14:creationId xmlns:p14="http://schemas.microsoft.com/office/powerpoint/2010/main" val="41330868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90500" y="1023402"/>
            <a:ext cx="11810999" cy="5139869"/>
          </a:xfrm>
          <a:prstGeom prst="rect">
            <a:avLst/>
          </a:prstGeom>
          <a:ln w="25400">
            <a:solidFill>
              <a:schemeClr val="accent5"/>
            </a:solidFill>
          </a:ln>
        </p:spPr>
        <p:txBody>
          <a:bodyPr wrap="square">
            <a:spAutoFit/>
          </a:bodyPr>
          <a:lstStyle/>
          <a:p>
            <a:r>
              <a:rPr lang="en-AU" sz="2000" b="1" dirty="0"/>
              <a:t>KS2 Learning opportunities in Health and Wellbeing</a:t>
            </a:r>
            <a:endParaRPr lang="en-AU" sz="2000" b="1" dirty="0">
              <a:solidFill>
                <a:srgbClr val="333333"/>
              </a:solidFill>
              <a:latin typeface="proxima_nova_bold"/>
            </a:endParaRPr>
          </a:p>
          <a:p>
            <a:r>
              <a:rPr lang="en-AU" b="1" dirty="0">
                <a:solidFill>
                  <a:srgbClr val="333333"/>
                </a:solidFill>
                <a:latin typeface="proxima_nova_bold"/>
              </a:rPr>
              <a:t>Mental Health</a:t>
            </a:r>
          </a:p>
          <a:p>
            <a:r>
              <a:rPr lang="en-AU" sz="2000" b="1" i="1" dirty="0">
                <a:solidFill>
                  <a:srgbClr val="333333"/>
                </a:solidFill>
                <a:latin typeface="proxima_nova_bold"/>
              </a:rPr>
              <a:t>Pupils learn to…</a:t>
            </a:r>
            <a:endParaRPr lang="en-AU" sz="2000" b="1" i="1" dirty="0">
              <a:solidFill>
                <a:srgbClr val="333333"/>
              </a:solidFill>
              <a:latin typeface="proxima_nova_rgregular"/>
            </a:endParaRPr>
          </a:p>
          <a:p>
            <a:r>
              <a:rPr lang="en-AU" b="1" dirty="0"/>
              <a:t>H15. </a:t>
            </a:r>
            <a:r>
              <a:rPr lang="en-AU" dirty="0"/>
              <a:t>that mental health, just like physical health, is part of daily life; the importance of taking care of mental health </a:t>
            </a:r>
          </a:p>
          <a:p>
            <a:r>
              <a:rPr lang="en-AU" b="1" dirty="0"/>
              <a:t>H16. </a:t>
            </a:r>
            <a:r>
              <a:rPr lang="en-AU" dirty="0"/>
              <a:t>about strategies and behaviours that support mental health — including how good quality sleep, physical exercise/time outdoors, being involved in community groups, doing things for others, clubs, and activities, hobbies and spending time with family and friends can support mental health and wellbeing</a:t>
            </a:r>
            <a:endParaRPr lang="en-AU" b="1" dirty="0"/>
          </a:p>
          <a:p>
            <a:r>
              <a:rPr lang="en-AU" b="1" dirty="0"/>
              <a:t>H17. </a:t>
            </a:r>
            <a:r>
              <a:rPr lang="en-AU" dirty="0"/>
              <a:t>to recognise that feelings can change over time and range in intensity </a:t>
            </a:r>
          </a:p>
          <a:p>
            <a:r>
              <a:rPr lang="en-AU" b="1" dirty="0"/>
              <a:t>H18. </a:t>
            </a:r>
            <a:r>
              <a:rPr lang="en-AU" dirty="0"/>
              <a:t>about everyday things that affect feelings and the importance of expressing feelings </a:t>
            </a:r>
          </a:p>
          <a:p>
            <a:r>
              <a:rPr lang="en-AU" b="1" dirty="0"/>
              <a:t>H19. </a:t>
            </a:r>
            <a:r>
              <a:rPr lang="en-AU" dirty="0"/>
              <a:t>a varied vocabulary to use when talking about feelings; about how to express feelings in different ways;</a:t>
            </a:r>
          </a:p>
          <a:p>
            <a:r>
              <a:rPr lang="en-AU" b="1" dirty="0"/>
              <a:t>H20. </a:t>
            </a:r>
            <a:r>
              <a:rPr lang="en-AU" dirty="0"/>
              <a:t>strategies to respond to feelings, including intense or conflicting feelings; how to manage and respond to feelings appropriately and proportionately in different situations </a:t>
            </a:r>
          </a:p>
          <a:p>
            <a:r>
              <a:rPr lang="en-AU" b="1" dirty="0"/>
              <a:t>H21. </a:t>
            </a:r>
            <a:r>
              <a:rPr lang="en-AU" dirty="0"/>
              <a:t>to recognise warning signs about mental health and wellbeing and how to seek support for themselves and others </a:t>
            </a:r>
          </a:p>
          <a:p>
            <a:r>
              <a:rPr lang="en-AU" b="1" dirty="0"/>
              <a:t>H22. </a:t>
            </a:r>
            <a:r>
              <a:rPr lang="en-AU" dirty="0"/>
              <a:t>to recognise that anyone can experience mental ill health; that most difficulties can be resolved with help and support; and that it is important to discuss feelings with a trusted adult </a:t>
            </a:r>
          </a:p>
          <a:p>
            <a:r>
              <a:rPr lang="en-AU" b="1" dirty="0"/>
              <a:t>H23. </a:t>
            </a:r>
            <a:r>
              <a:rPr lang="en-AU" dirty="0"/>
              <a:t>about change and loss, including death, and how these can affect feelings; ways of expressing and managing grief and bereavement </a:t>
            </a:r>
          </a:p>
          <a:p>
            <a:r>
              <a:rPr lang="en-AU" b="1" dirty="0"/>
              <a:t>H24. </a:t>
            </a:r>
            <a:r>
              <a:rPr lang="en-AU" dirty="0"/>
              <a:t>problem-solving strategies for dealing with emotions, challenges and change, including the transition to new schools</a:t>
            </a:r>
            <a:endParaRPr lang="en-AU" b="0" i="0" dirty="0">
              <a:solidFill>
                <a:srgbClr val="333333"/>
              </a:solidFill>
              <a:effectLst/>
              <a:latin typeface="proxima_nova_rgregular"/>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339758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39E9BA5-0214-4C42-90CF-B6C4A71BA98C}"/>
              </a:ext>
            </a:extLst>
          </p:cNvPr>
          <p:cNvPicPr>
            <a:picLocks noChangeAspect="1"/>
          </p:cNvPicPr>
          <p:nvPr/>
        </p:nvPicPr>
        <p:blipFill rotWithShape="1">
          <a:blip r:embed="rId2">
            <a:extLst>
              <a:ext uri="{28A0092B-C50C-407E-A947-70E740481C1C}">
                <a14:useLocalDpi xmlns:a14="http://schemas.microsoft.com/office/drawing/2010/main" val="0"/>
              </a:ext>
            </a:extLst>
          </a:blip>
          <a:srcRect l="11681" t="8937" r="14084" b="6705"/>
          <a:stretch/>
        </p:blipFill>
        <p:spPr>
          <a:xfrm>
            <a:off x="1358606" y="1351542"/>
            <a:ext cx="4127995" cy="3752723"/>
          </a:xfrm>
          <a:prstGeom prst="rect">
            <a:avLst/>
          </a:prstGeom>
        </p:spPr>
      </p:pic>
      <p:sp>
        <p:nvSpPr>
          <p:cNvPr id="6" name="Rectangle 5">
            <a:extLst>
              <a:ext uri="{FF2B5EF4-FFF2-40B4-BE49-F238E27FC236}">
                <a16:creationId xmlns:a16="http://schemas.microsoft.com/office/drawing/2014/main" id="{C2B1C80F-8AD6-2D4C-8D28-674300587919}"/>
              </a:ext>
            </a:extLst>
          </p:cNvPr>
          <p:cNvSpPr/>
          <p:nvPr/>
        </p:nvSpPr>
        <p:spPr>
          <a:xfrm>
            <a:off x="6094428" y="1519744"/>
            <a:ext cx="5398326" cy="3416320"/>
          </a:xfrm>
          <a:prstGeom prst="rect">
            <a:avLst/>
          </a:prstGeom>
        </p:spPr>
        <p:txBody>
          <a:bodyPr wrap="square">
            <a:spAutoFit/>
          </a:bodyPr>
          <a:lstStyle/>
          <a:p>
            <a:r>
              <a:rPr lang="en-AU" b="1" dirty="0"/>
              <a:t>All rights reserved.</a:t>
            </a:r>
          </a:p>
          <a:p>
            <a:endParaRPr lang="en-AU" b="1" dirty="0"/>
          </a:p>
          <a:p>
            <a:r>
              <a:rPr lang="en-AU" dirty="0"/>
              <a:t>These resources are for the use of </a:t>
            </a:r>
            <a:r>
              <a:rPr lang="en-AU" b="1" i="1" dirty="0"/>
              <a:t>current subscribers only</a:t>
            </a:r>
            <a:r>
              <a:rPr lang="en-AU" b="1" dirty="0"/>
              <a:t> </a:t>
            </a:r>
            <a:r>
              <a:rPr lang="en-AU" dirty="0"/>
              <a:t>and may be used within your own classroom or learning setting. </a:t>
            </a:r>
          </a:p>
          <a:p>
            <a:endParaRPr lang="en-AU" dirty="0"/>
          </a:p>
          <a:p>
            <a:r>
              <a:rPr lang="en-AU" dirty="0"/>
              <a:t>Please </a:t>
            </a:r>
            <a:r>
              <a:rPr lang="en-AU" b="1" dirty="0"/>
              <a:t>do not share, upload, copy, or redistribute</a:t>
            </a:r>
            <a:r>
              <a:rPr lang="en-AU" dirty="0"/>
              <a:t> them in any form. If others would like access, please direct them to our website to subscribe.</a:t>
            </a:r>
          </a:p>
          <a:p>
            <a:br>
              <a:rPr lang="en-AU" dirty="0"/>
            </a:br>
            <a:r>
              <a:rPr lang="en-AU" dirty="0"/>
              <a:t>Thank you for supporting our work and helping us continue creating new resources! 🐝💛🌱</a:t>
            </a:r>
          </a:p>
        </p:txBody>
      </p:sp>
    </p:spTree>
    <p:extLst>
      <p:ext uri="{BB962C8B-B14F-4D97-AF65-F5344CB8AC3E}">
        <p14:creationId xmlns:p14="http://schemas.microsoft.com/office/powerpoint/2010/main" val="23909760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339365" y="1838227"/>
            <a:ext cx="4837941" cy="3046988"/>
          </a:xfrm>
          <a:prstGeom prst="rect">
            <a:avLst/>
          </a:prstGeom>
          <a:noFill/>
        </p:spPr>
        <p:txBody>
          <a:bodyPr wrap="square" rtlCol="0">
            <a:spAutoFit/>
          </a:bodyPr>
          <a:lstStyle/>
          <a:p>
            <a:r>
              <a:rPr lang="en-AU" sz="2400" b="1" dirty="0"/>
              <a:t>Learning Objective: </a:t>
            </a:r>
            <a:r>
              <a:rPr lang="en-AU" sz="2400" b="1" i="1" dirty="0"/>
              <a:t>To deal with our worries</a:t>
            </a:r>
          </a:p>
          <a:p>
            <a:endParaRPr lang="en-AU" sz="2400" b="1" i="1" dirty="0"/>
          </a:p>
          <a:p>
            <a:pPr marL="342900" indent="-342900">
              <a:buFont typeface="Arial" panose="020B0604020202020204" pitchFamily="34" charset="0"/>
              <a:buChar char="•"/>
            </a:pPr>
            <a:r>
              <a:rPr lang="en-AU" sz="2400" dirty="0"/>
              <a:t>I know what the stream of consciousness is</a:t>
            </a:r>
          </a:p>
          <a:p>
            <a:pPr marL="342900" lvl="0" indent="-342900">
              <a:buFont typeface="Arial" panose="020B0604020202020204" pitchFamily="34" charset="0"/>
              <a:buChar char="•"/>
            </a:pPr>
            <a:r>
              <a:rPr lang="en-AU" sz="2400" dirty="0"/>
              <a:t>I can describe two strategies to use when I am feeling worried. </a:t>
            </a:r>
          </a:p>
          <a:p>
            <a:pPr lvl="0"/>
            <a:endParaRPr lang="en-AU" sz="2400" dirty="0"/>
          </a:p>
        </p:txBody>
      </p:sp>
      <p:pic>
        <p:nvPicPr>
          <p:cNvPr id="6" name="Picture 5">
            <a:extLst>
              <a:ext uri="{FF2B5EF4-FFF2-40B4-BE49-F238E27FC236}">
                <a16:creationId xmlns:a16="http://schemas.microsoft.com/office/drawing/2014/main" id="{7D4CA9E1-6BB2-8548-BA5B-2C16E2BAAC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7560" y="617349"/>
            <a:ext cx="3794313" cy="53694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527304" y="1027129"/>
            <a:ext cx="6428232" cy="4524315"/>
          </a:xfrm>
          <a:prstGeom prst="rect">
            <a:avLst/>
          </a:prstGeom>
        </p:spPr>
        <p:txBody>
          <a:bodyPr wrap="square">
            <a:spAutoFit/>
          </a:bodyPr>
          <a:lstStyle/>
          <a:p>
            <a:r>
              <a:rPr lang="en-GB" sz="2400" dirty="0">
                <a:solidFill>
                  <a:srgbClr val="000000"/>
                </a:solidFill>
              </a:rPr>
              <a:t>No you are not going crazy! Everyone talks to themselves. Actually, all the time. Think you don’t? Next time you are listening to someone, pay greater attention to what you are thinking about. Your mind will talk to you about whether you agree or disagree with what the person is saying, whether you like what they’re saying or not. </a:t>
            </a:r>
          </a:p>
          <a:p>
            <a:endParaRPr lang="en-GB" sz="2400" dirty="0">
              <a:solidFill>
                <a:srgbClr val="000000"/>
              </a:solidFill>
            </a:endParaRPr>
          </a:p>
          <a:p>
            <a:r>
              <a:rPr lang="en-GB" sz="2400" dirty="0">
                <a:solidFill>
                  <a:srgbClr val="000000"/>
                </a:solidFill>
              </a:rPr>
              <a:t>We are constantly evaluating and talking to ourselves. This is a normal part of being human and it serves a special purpose. </a:t>
            </a:r>
          </a:p>
        </p:txBody>
      </p:sp>
      <p:sp>
        <p:nvSpPr>
          <p:cNvPr id="6" name="Rectangle 5">
            <a:extLst>
              <a:ext uri="{FF2B5EF4-FFF2-40B4-BE49-F238E27FC236}">
                <a16:creationId xmlns:a16="http://schemas.microsoft.com/office/drawing/2014/main" id="{FD42F5BD-434E-434F-9B60-91B5AF90BE0F}"/>
              </a:ext>
            </a:extLst>
          </p:cNvPr>
          <p:cNvSpPr/>
          <p:nvPr/>
        </p:nvSpPr>
        <p:spPr>
          <a:xfrm>
            <a:off x="0" y="0"/>
            <a:ext cx="7107936"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Do you talk to yourself?</a:t>
            </a:r>
          </a:p>
        </p:txBody>
      </p:sp>
      <p:pic>
        <p:nvPicPr>
          <p:cNvPr id="7" name="Picture 6">
            <a:extLst>
              <a:ext uri="{FF2B5EF4-FFF2-40B4-BE49-F238E27FC236}">
                <a16:creationId xmlns:a16="http://schemas.microsoft.com/office/drawing/2014/main" id="{FCAE1671-F627-8F44-AC5E-D1F4B9A8720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29759" y="386496"/>
            <a:ext cx="3901841" cy="556776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56676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F63F4CE-B92A-2148-B756-77F91A970E1C}"/>
              </a:ext>
            </a:extLst>
          </p:cNvPr>
          <p:cNvSpPr/>
          <p:nvPr/>
        </p:nvSpPr>
        <p:spPr>
          <a:xfrm>
            <a:off x="291846" y="1292834"/>
            <a:ext cx="7322612" cy="4493538"/>
          </a:xfrm>
          <a:prstGeom prst="rect">
            <a:avLst/>
          </a:prstGeom>
        </p:spPr>
        <p:txBody>
          <a:bodyPr wrap="square">
            <a:spAutoFit/>
          </a:bodyPr>
          <a:lstStyle/>
          <a:p>
            <a:r>
              <a:rPr lang="en-GB" sz="2600" dirty="0">
                <a:solidFill>
                  <a:srgbClr val="000000"/>
                </a:solidFill>
              </a:rPr>
              <a:t>This ‘voice’ in your head is called your stream of consciousness. It  helps us make good decisions. Without it, we would probably just go along with whatever we were told instead of evaluating whether it’s a good idea or not. </a:t>
            </a:r>
          </a:p>
          <a:p>
            <a:endParaRPr lang="en-GB" sz="2600" dirty="0">
              <a:solidFill>
                <a:srgbClr val="000000"/>
              </a:solidFill>
            </a:endParaRPr>
          </a:p>
          <a:p>
            <a:r>
              <a:rPr lang="en-GB" sz="2600" dirty="0">
                <a:solidFill>
                  <a:srgbClr val="000000"/>
                </a:solidFill>
              </a:rPr>
              <a:t>However, our stream of consciousness is not always right either! As you get better at listening to your own mind you may start to notice that sometimes what you say to yourself is not always helpful or positive. Let’s take a closer look. </a:t>
            </a:r>
          </a:p>
        </p:txBody>
      </p:sp>
      <p:sp>
        <p:nvSpPr>
          <p:cNvPr id="6" name="Rectangle 5">
            <a:extLst>
              <a:ext uri="{FF2B5EF4-FFF2-40B4-BE49-F238E27FC236}">
                <a16:creationId xmlns:a16="http://schemas.microsoft.com/office/drawing/2014/main" id="{FD42F5BD-434E-434F-9B60-91B5AF90BE0F}"/>
              </a:ext>
            </a:extLst>
          </p:cNvPr>
          <p:cNvSpPr/>
          <p:nvPr/>
        </p:nvSpPr>
        <p:spPr>
          <a:xfrm>
            <a:off x="0" y="0"/>
            <a:ext cx="7107936" cy="830997"/>
          </a:xfrm>
          <a:prstGeom prst="rect">
            <a:avLst/>
          </a:prstGeom>
        </p:spPr>
        <p:txBody>
          <a:bodyPr wrap="squar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Stream of Consciousness</a:t>
            </a:r>
          </a:p>
        </p:txBody>
      </p:sp>
      <p:sp>
        <p:nvSpPr>
          <p:cNvPr id="8" name="TextBox 7">
            <a:extLst>
              <a:ext uri="{FF2B5EF4-FFF2-40B4-BE49-F238E27FC236}">
                <a16:creationId xmlns:a16="http://schemas.microsoft.com/office/drawing/2014/main" id="{CC74886B-C59C-E841-98CB-76820DFFFC61}"/>
              </a:ext>
            </a:extLst>
          </p:cNvPr>
          <p:cNvSpPr txBox="1"/>
          <p:nvPr/>
        </p:nvSpPr>
        <p:spPr>
          <a:xfrm>
            <a:off x="0" y="6248210"/>
            <a:ext cx="12192000" cy="584775"/>
          </a:xfrm>
          <a:prstGeom prst="rect">
            <a:avLst/>
          </a:prstGeom>
          <a:noFill/>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emotions do you experience when you have negative thoughts? </a:t>
            </a:r>
            <a:endParaRPr lang="en-GB" sz="2000" b="1" dirty="0"/>
          </a:p>
        </p:txBody>
      </p:sp>
      <p:pic>
        <p:nvPicPr>
          <p:cNvPr id="2" name="Picture 1">
            <a:extLst>
              <a:ext uri="{FF2B5EF4-FFF2-40B4-BE49-F238E27FC236}">
                <a16:creationId xmlns:a16="http://schemas.microsoft.com/office/drawing/2014/main" id="{DBE74911-BA6E-E444-A5D4-FDA3AB0B0BD4}"/>
              </a:ext>
            </a:extLst>
          </p:cNvPr>
          <p:cNvPicPr>
            <a:picLocks noChangeAspect="1"/>
          </p:cNvPicPr>
          <p:nvPr/>
        </p:nvPicPr>
        <p:blipFill rotWithShape="1">
          <a:blip r:embed="rId2"/>
          <a:srcRect l="70282" t="4606" r="2467" b="57818"/>
          <a:stretch/>
        </p:blipFill>
        <p:spPr>
          <a:xfrm>
            <a:off x="7783647" y="1113629"/>
            <a:ext cx="3837547" cy="3741003"/>
          </a:xfrm>
          <a:prstGeom prst="rect">
            <a:avLst/>
          </a:prstGeom>
        </p:spPr>
      </p:pic>
    </p:spTree>
    <p:extLst>
      <p:ext uri="{BB962C8B-B14F-4D97-AF65-F5344CB8AC3E}">
        <p14:creationId xmlns:p14="http://schemas.microsoft.com/office/powerpoint/2010/main" val="186602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79462669"/>
              </p:ext>
            </p:extLst>
          </p:nvPr>
        </p:nvGraphicFramePr>
        <p:xfrm>
          <a:off x="328537" y="829853"/>
          <a:ext cx="11482270" cy="944880"/>
        </p:xfrm>
        <a:graphic>
          <a:graphicData uri="http://schemas.openxmlformats.org/drawingml/2006/table">
            <a:tbl>
              <a:tblPr/>
              <a:tblGrid>
                <a:gridCol w="11482270">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n-lt"/>
                        </a:rPr>
                        <a:t>Depending on our own experiences, we may at times experience negative thoughts about ourselves or others. Here is an example: </a:t>
                      </a:r>
                      <a:endParaRPr lang="en-GB" sz="2400" b="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TextBox 6"/>
          <p:cNvSpPr txBox="1"/>
          <p:nvPr/>
        </p:nvSpPr>
        <p:spPr>
          <a:xfrm>
            <a:off x="3764355" y="72807"/>
            <a:ext cx="4610635" cy="769441"/>
          </a:xfrm>
          <a:prstGeom prst="rect">
            <a:avLst/>
          </a:prstGeom>
          <a:noFill/>
        </p:spPr>
        <p:txBody>
          <a:bodyPr wrap="square" rtlCol="0">
            <a:spAutoFit/>
          </a:bodyPr>
          <a:lstStyle/>
          <a:p>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do you hear? </a:t>
            </a:r>
            <a:endParaRPr lang="en-GB" sz="3200" b="1" dirty="0">
              <a:latin typeface="+mj-lt"/>
            </a:endParaRPr>
          </a:p>
        </p:txBody>
      </p:sp>
      <p:sp>
        <p:nvSpPr>
          <p:cNvPr id="6" name="Cloud Callout 5">
            <a:extLst>
              <a:ext uri="{FF2B5EF4-FFF2-40B4-BE49-F238E27FC236}">
                <a16:creationId xmlns:a16="http://schemas.microsoft.com/office/drawing/2014/main" id="{113EDEAC-9684-C045-AD73-98DA3D86E7EB}"/>
              </a:ext>
            </a:extLst>
          </p:cNvPr>
          <p:cNvSpPr/>
          <p:nvPr/>
        </p:nvSpPr>
        <p:spPr>
          <a:xfrm>
            <a:off x="8890114" y="1530598"/>
            <a:ext cx="3077210" cy="2002362"/>
          </a:xfrm>
          <a:prstGeom prst="cloudCallout">
            <a:avLst>
              <a:gd name="adj1" fmla="val -49856"/>
              <a:gd name="adj2" fmla="val 5547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dirty="0">
                <a:solidFill>
                  <a:schemeClr val="tx1"/>
                </a:solidFill>
              </a:rPr>
              <a:t>He obviously doesn’t want to be my friend. </a:t>
            </a:r>
          </a:p>
        </p:txBody>
      </p:sp>
      <p:sp>
        <p:nvSpPr>
          <p:cNvPr id="11" name="Oval Callout 10">
            <a:extLst>
              <a:ext uri="{FF2B5EF4-FFF2-40B4-BE49-F238E27FC236}">
                <a16:creationId xmlns:a16="http://schemas.microsoft.com/office/drawing/2014/main" id="{A27BA836-8D66-EA49-BDA4-E0B80EC34A42}"/>
              </a:ext>
            </a:extLst>
          </p:cNvPr>
          <p:cNvSpPr/>
          <p:nvPr/>
        </p:nvSpPr>
        <p:spPr>
          <a:xfrm>
            <a:off x="328537" y="2310938"/>
            <a:ext cx="2930052" cy="1862052"/>
          </a:xfrm>
          <a:prstGeom prst="wedgeEllipseCallout">
            <a:avLst>
              <a:gd name="adj1" fmla="val 54438"/>
              <a:gd name="adj2" fmla="val 459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I can’t come and play at your house today, sorry. </a:t>
            </a:r>
          </a:p>
        </p:txBody>
      </p:sp>
      <p:graphicFrame>
        <p:nvGraphicFramePr>
          <p:cNvPr id="12" name="Table 11">
            <a:extLst>
              <a:ext uri="{FF2B5EF4-FFF2-40B4-BE49-F238E27FC236}">
                <a16:creationId xmlns:a16="http://schemas.microsoft.com/office/drawing/2014/main" id="{E73ECD2A-895F-464F-BD59-DEAB9B50614B}"/>
              </a:ext>
            </a:extLst>
          </p:cNvPr>
          <p:cNvGraphicFramePr>
            <a:graphicFrameLocks noGrp="1"/>
          </p:cNvGraphicFramePr>
          <p:nvPr>
            <p:extLst>
              <p:ext uri="{D42A27DB-BD31-4B8C-83A1-F6EECF244321}">
                <p14:modId xmlns:p14="http://schemas.microsoft.com/office/powerpoint/2010/main" val="371183627"/>
              </p:ext>
            </p:extLst>
          </p:nvPr>
        </p:nvGraphicFramePr>
        <p:xfrm>
          <a:off x="172022" y="5199685"/>
          <a:ext cx="11795302" cy="1188720"/>
        </p:xfrm>
        <a:graphic>
          <a:graphicData uri="http://schemas.openxmlformats.org/drawingml/2006/table">
            <a:tbl>
              <a:tblPr/>
              <a:tblGrid>
                <a:gridCol w="11795302">
                  <a:extLst>
                    <a:ext uri="{9D8B030D-6E8A-4147-A177-3AD203B41FA5}">
                      <a16:colId xmlns:a16="http://schemas.microsoft.com/office/drawing/2014/main" val="20000"/>
                    </a:ext>
                  </a:extLst>
                </a:gridCol>
              </a:tblGrid>
              <a:tr h="0">
                <a:tc>
                  <a:txBody>
                    <a:bodyPr/>
                    <a:lstStyle/>
                    <a:p>
                      <a:r>
                        <a:rPr lang="en-GB" sz="2400" b="1" dirty="0">
                          <a:solidFill>
                            <a:srgbClr val="000000"/>
                          </a:solidFill>
                          <a:effectLst/>
                          <a:latin typeface="+mn-lt"/>
                        </a:rPr>
                        <a:t>Woah! </a:t>
                      </a:r>
                      <a:r>
                        <a:rPr lang="en-GB" sz="2400" b="0" dirty="0">
                          <a:solidFill>
                            <a:srgbClr val="000000"/>
                          </a:solidFill>
                          <a:effectLst/>
                          <a:latin typeface="+mn-lt"/>
                        </a:rPr>
                        <a:t>Where did that thought come from? The boy might have had lots of good reasons why they couldn’t come. But for some reason you have decided that it means he doesn’t want to be your friend. </a:t>
                      </a:r>
                      <a:r>
                        <a:rPr lang="en-GB" sz="2400" b="1" dirty="0">
                          <a:solidFill>
                            <a:srgbClr val="000000"/>
                          </a:solidFill>
                          <a:effectLst/>
                          <a:latin typeface="+mn-lt"/>
                        </a:rPr>
                        <a:t>Are they right? What feeling will be connected with that thought? </a:t>
                      </a:r>
                      <a:endParaRPr lang="en-GB" sz="2000" b="1"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BE83AB6B-D37C-4241-B3A6-C8FFAE225FCC}"/>
              </a:ext>
            </a:extLst>
          </p:cNvPr>
          <p:cNvPicPr>
            <a:picLocks noChangeAspect="1"/>
          </p:cNvPicPr>
          <p:nvPr/>
        </p:nvPicPr>
        <p:blipFill rotWithShape="1">
          <a:blip r:embed="rId2"/>
          <a:srcRect l="71824" t="54788" r="4352" b="7088"/>
          <a:stretch/>
        </p:blipFill>
        <p:spPr>
          <a:xfrm>
            <a:off x="3492256" y="2310938"/>
            <a:ext cx="2211187" cy="2501706"/>
          </a:xfrm>
          <a:prstGeom prst="rect">
            <a:avLst/>
          </a:prstGeom>
        </p:spPr>
      </p:pic>
      <p:pic>
        <p:nvPicPr>
          <p:cNvPr id="13" name="Picture 12">
            <a:extLst>
              <a:ext uri="{FF2B5EF4-FFF2-40B4-BE49-F238E27FC236}">
                <a16:creationId xmlns:a16="http://schemas.microsoft.com/office/drawing/2014/main" id="{5652AE79-E6D1-C34E-AF35-0BD7A292C119}"/>
              </a:ext>
            </a:extLst>
          </p:cNvPr>
          <p:cNvPicPr>
            <a:picLocks noChangeAspect="1"/>
          </p:cNvPicPr>
          <p:nvPr/>
        </p:nvPicPr>
        <p:blipFill rotWithShape="1">
          <a:blip r:embed="rId2"/>
          <a:srcRect l="4295" t="4606" r="71367" b="64606"/>
          <a:stretch/>
        </p:blipFill>
        <p:spPr>
          <a:xfrm>
            <a:off x="6529299" y="2752608"/>
            <a:ext cx="2360815" cy="2111432"/>
          </a:xfrm>
          <a:prstGeom prst="rect">
            <a:avLst/>
          </a:prstGeom>
        </p:spPr>
      </p:pic>
    </p:spTree>
    <p:extLst>
      <p:ext uri="{BB962C8B-B14F-4D97-AF65-F5344CB8AC3E}">
        <p14:creationId xmlns:p14="http://schemas.microsoft.com/office/powerpoint/2010/main" val="32649144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918118430"/>
              </p:ext>
            </p:extLst>
          </p:nvPr>
        </p:nvGraphicFramePr>
        <p:xfrm>
          <a:off x="283010" y="1452616"/>
          <a:ext cx="8568382" cy="4297680"/>
        </p:xfrm>
        <a:graphic>
          <a:graphicData uri="http://schemas.openxmlformats.org/drawingml/2006/table">
            <a:tbl>
              <a:tblPr/>
              <a:tblGrid>
                <a:gridCol w="8568382">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n-lt"/>
                        </a:rPr>
                        <a:t>It's ok to feel things other than happiness. It’s not realistic to be happy all the time. Disappointment, sadness, guilt, even anger tells us that something is not right, isn't what we want, or isn't 'me’. But if we stay in an angry or sad mood too long, how does that feel? What will be the result for us?</a:t>
                      </a:r>
                    </a:p>
                    <a:p>
                      <a:endParaRPr lang="en-GB" sz="2400" b="0" dirty="0">
                        <a:effectLst/>
                        <a:latin typeface="+mn-lt"/>
                      </a:endParaRPr>
                    </a:p>
                    <a:p>
                      <a:r>
                        <a:rPr lang="en-GB" sz="2800" b="0" dirty="0">
                          <a:solidFill>
                            <a:srgbClr val="000000"/>
                          </a:solidFill>
                          <a:effectLst/>
                          <a:latin typeface="+mn-lt"/>
                        </a:rPr>
                        <a:t>Our emotions are our messengers that we should listen to, but we should also ask ourselves if this is really how we want to feel and then do something about it.</a:t>
                      </a:r>
                      <a:endParaRPr lang="en-GB" sz="2400" b="0" dirty="0">
                        <a:effectLst/>
                        <a:latin typeface="+mn-lt"/>
                      </a:endParaRPr>
                    </a:p>
                  </a:txBody>
                  <a:tcPr marL="121920" marR="12192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7" name="TextBox 6"/>
          <p:cNvSpPr txBox="1"/>
          <p:nvPr/>
        </p:nvSpPr>
        <p:spPr>
          <a:xfrm>
            <a:off x="283010" y="372662"/>
            <a:ext cx="7863463"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It’s okay to feel what you feel </a:t>
            </a:r>
            <a:endParaRPr lang="en-GB" sz="3600" b="1" dirty="0"/>
          </a:p>
        </p:txBody>
      </p:sp>
      <p:sp>
        <p:nvSpPr>
          <p:cNvPr id="9" name="TextBox 8">
            <a:extLst>
              <a:ext uri="{FF2B5EF4-FFF2-40B4-BE49-F238E27FC236}">
                <a16:creationId xmlns:a16="http://schemas.microsoft.com/office/drawing/2014/main" id="{42CEA773-816A-0247-8668-721479949CB5}"/>
              </a:ext>
            </a:extLst>
          </p:cNvPr>
          <p:cNvSpPr txBox="1"/>
          <p:nvPr/>
        </p:nvSpPr>
        <p:spPr>
          <a:xfrm>
            <a:off x="216130" y="6248210"/>
            <a:ext cx="11375137"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worries may we face sometimes at school? </a:t>
            </a:r>
            <a:endParaRPr lang="en-GB" sz="2400" b="1" dirty="0"/>
          </a:p>
        </p:txBody>
      </p:sp>
      <p:pic>
        <p:nvPicPr>
          <p:cNvPr id="2" name="Picture 1">
            <a:extLst>
              <a:ext uri="{FF2B5EF4-FFF2-40B4-BE49-F238E27FC236}">
                <a16:creationId xmlns:a16="http://schemas.microsoft.com/office/drawing/2014/main" id="{1B1076DC-A127-9343-90C9-BD3452D326E8}"/>
              </a:ext>
            </a:extLst>
          </p:cNvPr>
          <p:cNvPicPr>
            <a:picLocks noChangeAspect="1"/>
          </p:cNvPicPr>
          <p:nvPr/>
        </p:nvPicPr>
        <p:blipFill rotWithShape="1">
          <a:blip r:embed="rId2"/>
          <a:srcRect l="71824" t="54788" r="4352" b="7088"/>
          <a:stretch/>
        </p:blipFill>
        <p:spPr>
          <a:xfrm>
            <a:off x="9380080" y="3248590"/>
            <a:ext cx="2211187" cy="2501706"/>
          </a:xfrm>
          <a:prstGeom prst="rect">
            <a:avLst/>
          </a:prstGeom>
        </p:spPr>
      </p:pic>
      <p:pic>
        <p:nvPicPr>
          <p:cNvPr id="6" name="Picture 5">
            <a:extLst>
              <a:ext uri="{FF2B5EF4-FFF2-40B4-BE49-F238E27FC236}">
                <a16:creationId xmlns:a16="http://schemas.microsoft.com/office/drawing/2014/main" id="{B6D7A799-94C2-9B4A-BA72-A595AD2DE64D}"/>
              </a:ext>
            </a:extLst>
          </p:cNvPr>
          <p:cNvPicPr>
            <a:picLocks noChangeAspect="1"/>
          </p:cNvPicPr>
          <p:nvPr/>
        </p:nvPicPr>
        <p:blipFill rotWithShape="1">
          <a:blip r:embed="rId2"/>
          <a:srcRect l="4295" t="4606" r="71367" b="64606"/>
          <a:stretch/>
        </p:blipFill>
        <p:spPr>
          <a:xfrm>
            <a:off x="9230452" y="639244"/>
            <a:ext cx="2360815" cy="2111432"/>
          </a:xfrm>
          <a:prstGeom prst="rect">
            <a:avLst/>
          </a:prstGeom>
        </p:spPr>
      </p:pic>
    </p:spTree>
    <p:extLst>
      <p:ext uri="{BB962C8B-B14F-4D97-AF65-F5344CB8AC3E}">
        <p14:creationId xmlns:p14="http://schemas.microsoft.com/office/powerpoint/2010/main" val="41293010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7693C06-FEA0-F844-9B48-DC8BF7F1D3C2}"/>
              </a:ext>
            </a:extLst>
          </p:cNvPr>
          <p:cNvGrpSpPr/>
          <p:nvPr/>
        </p:nvGrpSpPr>
        <p:grpSpPr>
          <a:xfrm>
            <a:off x="218678" y="1333713"/>
            <a:ext cx="2832502" cy="2109581"/>
            <a:chOff x="313034" y="1264512"/>
            <a:chExt cx="3072384" cy="2250674"/>
          </a:xfrm>
        </p:grpSpPr>
        <p:pic>
          <p:nvPicPr>
            <p:cNvPr id="2" name="Picture 1">
              <a:extLst>
                <a:ext uri="{FF2B5EF4-FFF2-40B4-BE49-F238E27FC236}">
                  <a16:creationId xmlns:a16="http://schemas.microsoft.com/office/drawing/2014/main" id="{CD1ECF42-28A5-C345-959C-15B76FC2F1C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79637" y="1264512"/>
              <a:ext cx="1739177" cy="1756410"/>
            </a:xfrm>
            <a:prstGeom prst="rect">
              <a:avLst/>
            </a:prstGeom>
          </p:spPr>
        </p:pic>
        <p:sp>
          <p:nvSpPr>
            <p:cNvPr id="3" name="TextBox 2">
              <a:extLst>
                <a:ext uri="{FF2B5EF4-FFF2-40B4-BE49-F238E27FC236}">
                  <a16:creationId xmlns:a16="http://schemas.microsoft.com/office/drawing/2014/main" id="{1E2390EC-9D7C-7146-917B-DF4628141874}"/>
                </a:ext>
              </a:extLst>
            </p:cNvPr>
            <p:cNvSpPr txBox="1"/>
            <p:nvPr/>
          </p:nvSpPr>
          <p:spPr>
            <a:xfrm>
              <a:off x="313034" y="3121152"/>
              <a:ext cx="3072384" cy="394034"/>
            </a:xfrm>
            <a:prstGeom prst="rect">
              <a:avLst/>
            </a:prstGeom>
            <a:noFill/>
          </p:spPr>
          <p:txBody>
            <a:bodyPr wrap="square" rtlCol="0">
              <a:spAutoFit/>
            </a:bodyPr>
            <a:lstStyle/>
            <a:p>
              <a:pPr algn="ctr"/>
              <a:r>
                <a:rPr lang="en-US" dirty="0"/>
                <a:t>I’m not going to be picked.</a:t>
              </a:r>
            </a:p>
          </p:txBody>
        </p:sp>
      </p:grpSp>
      <p:grpSp>
        <p:nvGrpSpPr>
          <p:cNvPr id="11" name="Group 10">
            <a:extLst>
              <a:ext uri="{FF2B5EF4-FFF2-40B4-BE49-F238E27FC236}">
                <a16:creationId xmlns:a16="http://schemas.microsoft.com/office/drawing/2014/main" id="{D9B77A1B-B6F3-674E-8F61-61D5CD8EC607}"/>
              </a:ext>
            </a:extLst>
          </p:cNvPr>
          <p:cNvGrpSpPr/>
          <p:nvPr/>
        </p:nvGrpSpPr>
        <p:grpSpPr>
          <a:xfrm>
            <a:off x="5030553" y="1331031"/>
            <a:ext cx="3328416" cy="2395083"/>
            <a:chOff x="4369156" y="1044702"/>
            <a:chExt cx="3328416" cy="2395083"/>
          </a:xfrm>
        </p:grpSpPr>
        <p:pic>
          <p:nvPicPr>
            <p:cNvPr id="6" name="Picture 5">
              <a:extLst>
                <a:ext uri="{FF2B5EF4-FFF2-40B4-BE49-F238E27FC236}">
                  <a16:creationId xmlns:a16="http://schemas.microsoft.com/office/drawing/2014/main" id="{F130BF09-82F2-8C47-864C-43A0D88393DA}"/>
                </a:ext>
              </a:extLst>
            </p:cNvPr>
            <p:cNvPicPr>
              <a:picLocks noChangeAspect="1"/>
            </p:cNvPicPr>
            <p:nvPr/>
          </p:nvPicPr>
          <p:blipFill>
            <a:blip r:embed="rId3"/>
            <a:stretch>
              <a:fillRect/>
            </a:stretch>
          </p:blipFill>
          <p:spPr>
            <a:xfrm>
              <a:off x="4666061" y="1044702"/>
              <a:ext cx="1555333" cy="2076450"/>
            </a:xfrm>
            <a:prstGeom prst="rect">
              <a:avLst/>
            </a:prstGeom>
          </p:spPr>
        </p:pic>
        <p:sp>
          <p:nvSpPr>
            <p:cNvPr id="8" name="TextBox 7">
              <a:extLst>
                <a:ext uri="{FF2B5EF4-FFF2-40B4-BE49-F238E27FC236}">
                  <a16:creationId xmlns:a16="http://schemas.microsoft.com/office/drawing/2014/main" id="{9EAE588A-49A5-964B-AB6A-046ADF20D85E}"/>
                </a:ext>
              </a:extLst>
            </p:cNvPr>
            <p:cNvSpPr txBox="1"/>
            <p:nvPr/>
          </p:nvSpPr>
          <p:spPr>
            <a:xfrm>
              <a:off x="4369156" y="3070453"/>
              <a:ext cx="3328416" cy="369332"/>
            </a:xfrm>
            <a:prstGeom prst="rect">
              <a:avLst/>
            </a:prstGeom>
            <a:noFill/>
          </p:spPr>
          <p:txBody>
            <a:bodyPr wrap="square" rtlCol="0">
              <a:spAutoFit/>
            </a:bodyPr>
            <a:lstStyle/>
            <a:p>
              <a:r>
                <a:rPr lang="en-US" dirty="0"/>
                <a:t>Will I be in trouble?</a:t>
              </a:r>
            </a:p>
          </p:txBody>
        </p:sp>
      </p:grpSp>
      <p:grpSp>
        <p:nvGrpSpPr>
          <p:cNvPr id="12" name="Group 11">
            <a:extLst>
              <a:ext uri="{FF2B5EF4-FFF2-40B4-BE49-F238E27FC236}">
                <a16:creationId xmlns:a16="http://schemas.microsoft.com/office/drawing/2014/main" id="{28FCD9F6-0D2F-9A47-8EB5-387DCE40D2D7}"/>
              </a:ext>
            </a:extLst>
          </p:cNvPr>
          <p:cNvGrpSpPr/>
          <p:nvPr/>
        </p:nvGrpSpPr>
        <p:grpSpPr>
          <a:xfrm>
            <a:off x="9159069" y="1395517"/>
            <a:ext cx="2674952" cy="2325124"/>
            <a:chOff x="7635000" y="1111478"/>
            <a:chExt cx="3752328" cy="3157566"/>
          </a:xfrm>
        </p:grpSpPr>
        <p:pic>
          <p:nvPicPr>
            <p:cNvPr id="7" name="Picture 6">
              <a:extLst>
                <a:ext uri="{FF2B5EF4-FFF2-40B4-BE49-F238E27FC236}">
                  <a16:creationId xmlns:a16="http://schemas.microsoft.com/office/drawing/2014/main" id="{6C7D63F7-275C-9749-A9D5-F1FC8AE0B59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90586" y="1111478"/>
              <a:ext cx="2417247" cy="2489200"/>
            </a:xfrm>
            <a:prstGeom prst="rect">
              <a:avLst/>
            </a:prstGeom>
          </p:spPr>
        </p:pic>
        <p:sp>
          <p:nvSpPr>
            <p:cNvPr id="9" name="TextBox 8">
              <a:extLst>
                <a:ext uri="{FF2B5EF4-FFF2-40B4-BE49-F238E27FC236}">
                  <a16:creationId xmlns:a16="http://schemas.microsoft.com/office/drawing/2014/main" id="{833EB936-56F6-AC4A-AB0E-976B7FFF440A}"/>
                </a:ext>
              </a:extLst>
            </p:cNvPr>
            <p:cNvSpPr txBox="1"/>
            <p:nvPr/>
          </p:nvSpPr>
          <p:spPr>
            <a:xfrm>
              <a:off x="7635000" y="3767484"/>
              <a:ext cx="3752328" cy="501560"/>
            </a:xfrm>
            <a:prstGeom prst="rect">
              <a:avLst/>
            </a:prstGeom>
            <a:noFill/>
          </p:spPr>
          <p:txBody>
            <a:bodyPr wrap="square" rtlCol="0">
              <a:spAutoFit/>
            </a:bodyPr>
            <a:lstStyle/>
            <a:p>
              <a:pPr algn="ctr"/>
              <a:r>
                <a:rPr lang="en-US" dirty="0"/>
                <a:t>Nobody likes me.</a:t>
              </a:r>
            </a:p>
          </p:txBody>
        </p:sp>
      </p:grpSp>
      <p:sp>
        <p:nvSpPr>
          <p:cNvPr id="10" name="TextBox 9">
            <a:extLst>
              <a:ext uri="{FF2B5EF4-FFF2-40B4-BE49-F238E27FC236}">
                <a16:creationId xmlns:a16="http://schemas.microsoft.com/office/drawing/2014/main" id="{3F151DE6-B75C-1549-A387-5277833999C6}"/>
              </a:ext>
            </a:extLst>
          </p:cNvPr>
          <p:cNvSpPr txBox="1"/>
          <p:nvPr/>
        </p:nvSpPr>
        <p:spPr>
          <a:xfrm>
            <a:off x="3641196" y="97063"/>
            <a:ext cx="11834023"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What worries you? </a:t>
            </a:r>
            <a:endParaRPr lang="en-GB" sz="3600" b="1" dirty="0"/>
          </a:p>
        </p:txBody>
      </p:sp>
      <p:grpSp>
        <p:nvGrpSpPr>
          <p:cNvPr id="18" name="Group 17">
            <a:extLst>
              <a:ext uri="{FF2B5EF4-FFF2-40B4-BE49-F238E27FC236}">
                <a16:creationId xmlns:a16="http://schemas.microsoft.com/office/drawing/2014/main" id="{0CBE4AB4-5AF4-254D-9B0C-304031023509}"/>
              </a:ext>
            </a:extLst>
          </p:cNvPr>
          <p:cNvGrpSpPr/>
          <p:nvPr/>
        </p:nvGrpSpPr>
        <p:grpSpPr>
          <a:xfrm>
            <a:off x="1835846" y="3814240"/>
            <a:ext cx="3370137" cy="2285117"/>
            <a:chOff x="1835846" y="3814240"/>
            <a:chExt cx="3370137" cy="2285117"/>
          </a:xfrm>
        </p:grpSpPr>
        <p:pic>
          <p:nvPicPr>
            <p:cNvPr id="13" name="Picture 12">
              <a:extLst>
                <a:ext uri="{FF2B5EF4-FFF2-40B4-BE49-F238E27FC236}">
                  <a16:creationId xmlns:a16="http://schemas.microsoft.com/office/drawing/2014/main" id="{92ED10F4-54DA-1F40-A10A-964E875719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262567" y="3814240"/>
              <a:ext cx="2080423" cy="1811867"/>
            </a:xfrm>
            <a:prstGeom prst="rect">
              <a:avLst/>
            </a:prstGeom>
          </p:spPr>
        </p:pic>
        <p:sp>
          <p:nvSpPr>
            <p:cNvPr id="14" name="TextBox 13">
              <a:extLst>
                <a:ext uri="{FF2B5EF4-FFF2-40B4-BE49-F238E27FC236}">
                  <a16:creationId xmlns:a16="http://schemas.microsoft.com/office/drawing/2014/main" id="{FC662A14-5EC9-0743-8062-08C96060EB28}"/>
                </a:ext>
              </a:extLst>
            </p:cNvPr>
            <p:cNvSpPr txBox="1"/>
            <p:nvPr/>
          </p:nvSpPr>
          <p:spPr>
            <a:xfrm>
              <a:off x="1835846" y="5730025"/>
              <a:ext cx="3370137" cy="369332"/>
            </a:xfrm>
            <a:prstGeom prst="rect">
              <a:avLst/>
            </a:prstGeom>
            <a:noFill/>
          </p:spPr>
          <p:txBody>
            <a:bodyPr wrap="square" rtlCol="0">
              <a:spAutoFit/>
            </a:bodyPr>
            <a:lstStyle/>
            <a:p>
              <a:r>
                <a:rPr lang="en-US" dirty="0"/>
                <a:t>I can’t do this. I must be stupid.</a:t>
              </a:r>
            </a:p>
          </p:txBody>
        </p:sp>
      </p:grpSp>
      <p:grpSp>
        <p:nvGrpSpPr>
          <p:cNvPr id="17" name="Group 16">
            <a:extLst>
              <a:ext uri="{FF2B5EF4-FFF2-40B4-BE49-F238E27FC236}">
                <a16:creationId xmlns:a16="http://schemas.microsoft.com/office/drawing/2014/main" id="{BB010C04-497A-2D41-8D0B-348EDD65759E}"/>
              </a:ext>
            </a:extLst>
          </p:cNvPr>
          <p:cNvGrpSpPr/>
          <p:nvPr/>
        </p:nvGrpSpPr>
        <p:grpSpPr>
          <a:xfrm>
            <a:off x="7476406" y="4196972"/>
            <a:ext cx="2081802" cy="1892414"/>
            <a:chOff x="7476406" y="4196972"/>
            <a:chExt cx="2081802" cy="1892414"/>
          </a:xfrm>
        </p:grpSpPr>
        <p:pic>
          <p:nvPicPr>
            <p:cNvPr id="15" name="Picture 14">
              <a:extLst>
                <a:ext uri="{FF2B5EF4-FFF2-40B4-BE49-F238E27FC236}">
                  <a16:creationId xmlns:a16="http://schemas.microsoft.com/office/drawing/2014/main" id="{DFAC5DB1-1B8B-5249-84EE-E58EA56D696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558869" y="4196972"/>
              <a:ext cx="1600200" cy="1600200"/>
            </a:xfrm>
            <a:prstGeom prst="rect">
              <a:avLst/>
            </a:prstGeom>
          </p:spPr>
        </p:pic>
        <p:sp>
          <p:nvSpPr>
            <p:cNvPr id="16" name="TextBox 15">
              <a:extLst>
                <a:ext uri="{FF2B5EF4-FFF2-40B4-BE49-F238E27FC236}">
                  <a16:creationId xmlns:a16="http://schemas.microsoft.com/office/drawing/2014/main" id="{93B9F5AF-3CEE-FF45-863E-36B6F6F15B6A}"/>
                </a:ext>
              </a:extLst>
            </p:cNvPr>
            <p:cNvSpPr txBox="1"/>
            <p:nvPr/>
          </p:nvSpPr>
          <p:spPr>
            <a:xfrm>
              <a:off x="7476406" y="5720054"/>
              <a:ext cx="2081802" cy="369332"/>
            </a:xfrm>
            <a:prstGeom prst="rect">
              <a:avLst/>
            </a:prstGeom>
            <a:noFill/>
          </p:spPr>
          <p:txBody>
            <a:bodyPr wrap="square" rtlCol="0">
              <a:spAutoFit/>
            </a:bodyPr>
            <a:lstStyle/>
            <a:p>
              <a:r>
                <a:rPr lang="en-US" dirty="0"/>
                <a:t>I’m really forgetful.</a:t>
              </a:r>
            </a:p>
          </p:txBody>
        </p:sp>
      </p:grpSp>
      <p:sp>
        <p:nvSpPr>
          <p:cNvPr id="19" name="TextBox 18">
            <a:extLst>
              <a:ext uri="{FF2B5EF4-FFF2-40B4-BE49-F238E27FC236}">
                <a16:creationId xmlns:a16="http://schemas.microsoft.com/office/drawing/2014/main" id="{B35E05D0-09E1-6A46-8DDA-AB9254290842}"/>
              </a:ext>
            </a:extLst>
          </p:cNvPr>
          <p:cNvSpPr txBox="1"/>
          <p:nvPr/>
        </p:nvSpPr>
        <p:spPr>
          <a:xfrm>
            <a:off x="0" y="6293661"/>
            <a:ext cx="11375137" cy="584775"/>
          </a:xfrm>
          <a:prstGeom prst="rect">
            <a:avLst/>
          </a:prstGeom>
          <a:noFill/>
        </p:spPr>
        <p:txBody>
          <a:bodyPr wrap="square" rtlCol="0">
            <a:spAutoFit/>
          </a:bodyPr>
          <a:lstStyle/>
          <a:p>
            <a:pPr algn="ctr"/>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Who has experienced these worries before? </a:t>
            </a:r>
            <a:endParaRPr lang="en-GB" sz="2000" b="1" dirty="0"/>
          </a:p>
        </p:txBody>
      </p:sp>
    </p:spTree>
    <p:extLst>
      <p:ext uri="{BB962C8B-B14F-4D97-AF65-F5344CB8AC3E}">
        <p14:creationId xmlns:p14="http://schemas.microsoft.com/office/powerpoint/2010/main" val="37384085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C4D7E67-DD7A-B64B-80B5-1D933993C656}"/>
              </a:ext>
            </a:extLst>
          </p:cNvPr>
          <p:cNvPicPr>
            <a:picLocks noChangeAspect="1"/>
          </p:cNvPicPr>
          <p:nvPr/>
        </p:nvPicPr>
        <p:blipFill rotWithShape="1">
          <a:blip r:embed="rId2"/>
          <a:srcRect l="4123" t="56727" r="71196" b="4727"/>
          <a:stretch/>
        </p:blipFill>
        <p:spPr>
          <a:xfrm>
            <a:off x="615142" y="1356114"/>
            <a:ext cx="4253198" cy="4696244"/>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328058" y="3109030"/>
            <a:ext cx="2955472" cy="1200329"/>
          </a:xfrm>
          <a:prstGeom prst="rect">
            <a:avLst/>
          </a:prstGeom>
          <a:solidFill>
            <a:schemeClr val="accent6">
              <a:lumMod val="40000"/>
              <a:lumOff val="60000"/>
            </a:schemeClr>
          </a:solidFill>
        </p:spPr>
        <p:txBody>
          <a:bodyPr wrap="square" rtlCol="0">
            <a:spAutoFit/>
          </a:bodyPr>
          <a:lstStyle/>
          <a:p>
            <a:pPr algn="ctr"/>
            <a:r>
              <a:rPr lang="en-US" sz="3600" dirty="0"/>
              <a:t>What do you worry about? </a:t>
            </a:r>
          </a:p>
        </p:txBody>
      </p:sp>
      <p:sp>
        <p:nvSpPr>
          <p:cNvPr id="7" name="TextBox 6">
            <a:extLst>
              <a:ext uri="{FF2B5EF4-FFF2-40B4-BE49-F238E27FC236}">
                <a16:creationId xmlns:a16="http://schemas.microsoft.com/office/drawing/2014/main" id="{99644E21-8DC8-8247-9658-33C165B71E0E}"/>
              </a:ext>
            </a:extLst>
          </p:cNvPr>
          <p:cNvSpPr txBox="1"/>
          <p:nvPr/>
        </p:nvSpPr>
        <p:spPr>
          <a:xfrm>
            <a:off x="131534" y="0"/>
            <a:ext cx="11590566"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1: Snowflakes</a:t>
            </a:r>
            <a:endParaRPr lang="en-GB" sz="2000" b="1" dirty="0"/>
          </a:p>
        </p:txBody>
      </p:sp>
      <p:sp>
        <p:nvSpPr>
          <p:cNvPr id="2" name="TextBox 1">
            <a:extLst>
              <a:ext uri="{FF2B5EF4-FFF2-40B4-BE49-F238E27FC236}">
                <a16:creationId xmlns:a16="http://schemas.microsoft.com/office/drawing/2014/main" id="{478B9607-A981-A34B-9812-DABCC88C74D6}"/>
              </a:ext>
            </a:extLst>
          </p:cNvPr>
          <p:cNvSpPr txBox="1"/>
          <p:nvPr/>
        </p:nvSpPr>
        <p:spPr>
          <a:xfrm>
            <a:off x="5517244" y="908114"/>
            <a:ext cx="6182139" cy="5262979"/>
          </a:xfrm>
          <a:prstGeom prst="rect">
            <a:avLst/>
          </a:prstGeom>
          <a:noFill/>
        </p:spPr>
        <p:txBody>
          <a:bodyPr wrap="square" rtlCol="0">
            <a:spAutoFit/>
          </a:bodyPr>
          <a:lstStyle/>
          <a:p>
            <a:r>
              <a:rPr lang="en-GB" sz="2800" dirty="0">
                <a:solidFill>
                  <a:srgbClr val="000000"/>
                </a:solidFill>
              </a:rPr>
              <a:t>Using the template provided, on one side of the snowflake write your worry. Then stick your worry on the board. Don’t name it. </a:t>
            </a:r>
          </a:p>
          <a:p>
            <a:endParaRPr lang="en-GB" sz="2800" dirty="0">
              <a:solidFill>
                <a:srgbClr val="000000"/>
              </a:solidFill>
            </a:endParaRPr>
          </a:p>
          <a:p>
            <a:r>
              <a:rPr lang="en-GB" sz="2800" dirty="0">
                <a:solidFill>
                  <a:srgbClr val="000000"/>
                </a:solidFill>
              </a:rPr>
              <a:t>You may notice some are similar. You can group these.  </a:t>
            </a:r>
          </a:p>
          <a:p>
            <a:endParaRPr lang="en-GB" sz="2800" dirty="0">
              <a:solidFill>
                <a:srgbClr val="000000"/>
              </a:solidFill>
            </a:endParaRPr>
          </a:p>
          <a:p>
            <a:r>
              <a:rPr lang="en-GB" sz="2800" dirty="0">
                <a:solidFill>
                  <a:srgbClr val="000000"/>
                </a:solidFill>
              </a:rPr>
              <a:t>*Not ready to share your worry publicly? Make sure there’s a special box for worries you’d rather stay private or between you and your teacher. </a:t>
            </a:r>
          </a:p>
        </p:txBody>
      </p:sp>
      <p:sp>
        <p:nvSpPr>
          <p:cNvPr id="9" name="TextBox 8">
            <a:extLst>
              <a:ext uri="{FF2B5EF4-FFF2-40B4-BE49-F238E27FC236}">
                <a16:creationId xmlns:a16="http://schemas.microsoft.com/office/drawing/2014/main" id="{07254138-8B48-6F4C-BBEB-FFCB40869904}"/>
              </a:ext>
            </a:extLst>
          </p:cNvPr>
          <p:cNvSpPr txBox="1"/>
          <p:nvPr/>
        </p:nvSpPr>
        <p:spPr>
          <a:xfrm>
            <a:off x="-1" y="6248210"/>
            <a:ext cx="9531627" cy="646331"/>
          </a:xfrm>
          <a:prstGeom prst="rect">
            <a:avLst/>
          </a:prstGeom>
          <a:noFill/>
        </p:spPr>
        <p:txBody>
          <a:bodyPr wrap="square" rtlCol="0">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Was there a worry similar to yours? </a:t>
            </a:r>
            <a:endParaRPr lang="en-GB" sz="2400" b="1" dirty="0"/>
          </a:p>
        </p:txBody>
      </p:sp>
    </p:spTree>
    <p:extLst>
      <p:ext uri="{BB962C8B-B14F-4D97-AF65-F5344CB8AC3E}">
        <p14:creationId xmlns:p14="http://schemas.microsoft.com/office/powerpoint/2010/main" val="22319817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8CFD5DF-E411-5E4A-8F3D-46F32CCB301B}"/>
              </a:ext>
            </a:extLst>
          </p:cNvPr>
          <p:cNvPicPr>
            <a:picLocks noChangeAspect="1"/>
          </p:cNvPicPr>
          <p:nvPr/>
        </p:nvPicPr>
        <p:blipFill rotWithShape="1">
          <a:blip r:embed="rId2"/>
          <a:srcRect l="4123" t="56727" r="71196" b="4727"/>
          <a:stretch/>
        </p:blipFill>
        <p:spPr>
          <a:xfrm>
            <a:off x="615142" y="1356114"/>
            <a:ext cx="4253198" cy="4696244"/>
          </a:xfrm>
          <a:prstGeom prst="rect">
            <a:avLst/>
          </a:prstGeom>
        </p:spPr>
      </p:pic>
      <p:sp>
        <p:nvSpPr>
          <p:cNvPr id="5" name="TextBox 4">
            <a:extLst>
              <a:ext uri="{FF2B5EF4-FFF2-40B4-BE49-F238E27FC236}">
                <a16:creationId xmlns:a16="http://schemas.microsoft.com/office/drawing/2014/main" id="{B68EE079-B6D1-384C-AEF3-3EBE19135362}"/>
              </a:ext>
            </a:extLst>
          </p:cNvPr>
          <p:cNvSpPr txBox="1"/>
          <p:nvPr/>
        </p:nvSpPr>
        <p:spPr>
          <a:xfrm>
            <a:off x="1328058" y="3109030"/>
            <a:ext cx="2955472" cy="1200329"/>
          </a:xfrm>
          <a:prstGeom prst="rect">
            <a:avLst/>
          </a:prstGeom>
          <a:solidFill>
            <a:schemeClr val="accent6">
              <a:lumMod val="40000"/>
              <a:lumOff val="60000"/>
            </a:schemeClr>
          </a:solidFill>
        </p:spPr>
        <p:txBody>
          <a:bodyPr wrap="square" rtlCol="0">
            <a:spAutoFit/>
          </a:bodyPr>
          <a:lstStyle/>
          <a:p>
            <a:pPr algn="ctr"/>
            <a:r>
              <a:rPr lang="en-US" sz="3600" dirty="0"/>
              <a:t>What do you worry about? </a:t>
            </a:r>
          </a:p>
        </p:txBody>
      </p:sp>
      <p:sp>
        <p:nvSpPr>
          <p:cNvPr id="7" name="TextBox 6">
            <a:extLst>
              <a:ext uri="{FF2B5EF4-FFF2-40B4-BE49-F238E27FC236}">
                <a16:creationId xmlns:a16="http://schemas.microsoft.com/office/drawing/2014/main" id="{99644E21-8DC8-8247-9658-33C165B71E0E}"/>
              </a:ext>
            </a:extLst>
          </p:cNvPr>
          <p:cNvSpPr txBox="1"/>
          <p:nvPr/>
        </p:nvSpPr>
        <p:spPr>
          <a:xfrm>
            <a:off x="131534" y="0"/>
            <a:ext cx="11590566" cy="830997"/>
          </a:xfrm>
          <a:prstGeom prst="rect">
            <a:avLst/>
          </a:prstGeom>
          <a:noFill/>
        </p:spPr>
        <p:txBody>
          <a:bodyPr wrap="square" rtlCol="0">
            <a:spAutoFit/>
          </a:bodyPr>
          <a:lstStyle/>
          <a:p>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Activity 1: Snowflakes</a:t>
            </a:r>
            <a:endParaRPr lang="en-GB" sz="2000" b="1" dirty="0"/>
          </a:p>
        </p:txBody>
      </p:sp>
      <p:sp>
        <p:nvSpPr>
          <p:cNvPr id="2" name="TextBox 1">
            <a:extLst>
              <a:ext uri="{FF2B5EF4-FFF2-40B4-BE49-F238E27FC236}">
                <a16:creationId xmlns:a16="http://schemas.microsoft.com/office/drawing/2014/main" id="{478B9607-A981-A34B-9812-DABCC88C74D6}"/>
              </a:ext>
            </a:extLst>
          </p:cNvPr>
          <p:cNvSpPr txBox="1"/>
          <p:nvPr/>
        </p:nvSpPr>
        <p:spPr>
          <a:xfrm>
            <a:off x="5384240" y="1264920"/>
            <a:ext cx="6491875" cy="4770537"/>
          </a:xfrm>
          <a:prstGeom prst="rect">
            <a:avLst/>
          </a:prstGeom>
          <a:noFill/>
        </p:spPr>
        <p:txBody>
          <a:bodyPr wrap="square" rtlCol="0">
            <a:spAutoFit/>
          </a:bodyPr>
          <a:lstStyle/>
          <a:p>
            <a:r>
              <a:rPr lang="en-GB" sz="2800" dirty="0">
                <a:solidFill>
                  <a:srgbClr val="000000"/>
                </a:solidFill>
              </a:rPr>
              <a:t>Here are some questions to consider while sharing your snowflakes </a:t>
            </a:r>
          </a:p>
          <a:p>
            <a:endParaRPr lang="en-GB" sz="2800" dirty="0">
              <a:solidFill>
                <a:srgbClr val="000000"/>
              </a:solidFill>
            </a:endParaRPr>
          </a:p>
          <a:p>
            <a:pPr marL="342900" indent="-342900">
              <a:buFont typeface="Arial" panose="020B0604020202020204" pitchFamily="34" charset="0"/>
              <a:buChar char="•"/>
            </a:pPr>
            <a:r>
              <a:rPr lang="en-GB" sz="2800" dirty="0">
                <a:solidFill>
                  <a:srgbClr val="000000"/>
                </a:solidFill>
              </a:rPr>
              <a:t>How did it feel to write your worry down and share it?</a:t>
            </a:r>
          </a:p>
          <a:p>
            <a:pPr marL="342900" indent="-342900">
              <a:buFont typeface="Arial" panose="020B0604020202020204" pitchFamily="34" charset="0"/>
              <a:buChar char="•"/>
            </a:pPr>
            <a:r>
              <a:rPr lang="en-GB" sz="2800" dirty="0">
                <a:solidFill>
                  <a:srgbClr val="000000"/>
                </a:solidFill>
              </a:rPr>
              <a:t>What was a worry that many of us had? </a:t>
            </a:r>
          </a:p>
          <a:p>
            <a:pPr marL="342900" indent="-342900">
              <a:buFont typeface="Arial" panose="020B0604020202020204" pitchFamily="34" charset="0"/>
              <a:buChar char="•"/>
            </a:pPr>
            <a:r>
              <a:rPr lang="en-GB" sz="2800" dirty="0">
                <a:solidFill>
                  <a:srgbClr val="000000"/>
                </a:solidFill>
              </a:rPr>
              <a:t>How does it feel seeing that some people had similar worries to you? </a:t>
            </a:r>
          </a:p>
          <a:p>
            <a:pPr marL="342900" indent="-342900">
              <a:buFont typeface="Arial" panose="020B0604020202020204" pitchFamily="34" charset="0"/>
              <a:buChar char="•"/>
            </a:pPr>
            <a:r>
              <a:rPr lang="en-GB" sz="2800" dirty="0">
                <a:solidFill>
                  <a:srgbClr val="000000"/>
                </a:solidFill>
              </a:rPr>
              <a:t>Is there a worry there that you think you could help someone else with?  </a:t>
            </a:r>
          </a:p>
          <a:p>
            <a:pPr marL="342900" indent="-342900">
              <a:buFont typeface="Arial" panose="020B0604020202020204" pitchFamily="34" charset="0"/>
              <a:buChar char="•"/>
            </a:pPr>
            <a:endParaRPr lang="en-GB" sz="2400" b="1" dirty="0">
              <a:solidFill>
                <a:srgbClr val="000000"/>
              </a:solidFill>
            </a:endParaRPr>
          </a:p>
        </p:txBody>
      </p:sp>
    </p:spTree>
    <p:extLst>
      <p:ext uri="{BB962C8B-B14F-4D97-AF65-F5344CB8AC3E}">
        <p14:creationId xmlns:p14="http://schemas.microsoft.com/office/powerpoint/2010/main" val="21089792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8461</TotalTime>
  <Words>1589</Words>
  <Application>Microsoft Macintosh PowerPoint</Application>
  <PresentationFormat>Widescreen</PresentationFormat>
  <Paragraphs>107</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proxima_nova_bold</vt:lpstr>
      <vt:lpstr>proxima_nova_rgregular</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93</cp:revision>
  <dcterms:created xsi:type="dcterms:W3CDTF">2015-12-16T03:40:36Z</dcterms:created>
  <dcterms:modified xsi:type="dcterms:W3CDTF">2025-11-07T20:35:51Z</dcterms:modified>
</cp:coreProperties>
</file>