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tiff" ContentType="image/tif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2"/>
  </p:notesMasterIdLst>
  <p:sldIdLst>
    <p:sldId id="256" r:id="rId2"/>
    <p:sldId id="257" r:id="rId3"/>
    <p:sldId id="422" r:id="rId4"/>
    <p:sldId id="428" r:id="rId5"/>
    <p:sldId id="425" r:id="rId6"/>
    <p:sldId id="433" r:id="rId7"/>
    <p:sldId id="429" r:id="rId8"/>
    <p:sldId id="325" r:id="rId9"/>
    <p:sldId id="369" r:id="rId10"/>
    <p:sldId id="348" r:id="rId1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5542"/>
    <a:srgbClr val="96FAAD"/>
    <a:srgbClr val="00FFCC"/>
    <a:srgbClr val="66FF99"/>
    <a:srgbClr val="0099CC"/>
    <a:srgbClr val="D60093"/>
    <a:srgbClr val="33CCCC"/>
    <a:srgbClr val="66CCFF"/>
    <a:srgbClr val="99CCFF"/>
    <a:srgbClr val="00CC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8390" autoAdjust="0"/>
    <p:restoredTop sz="94545"/>
  </p:normalViewPr>
  <p:slideViewPr>
    <p:cSldViewPr snapToGrid="0">
      <p:cViewPr varScale="1">
        <p:scale>
          <a:sx n="79" d="100"/>
          <a:sy n="79" d="100"/>
        </p:scale>
        <p:origin x="1296" y="192"/>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2FFE961-F5B3-41E0-AF2F-B98DF9154574}" type="datetimeFigureOut">
              <a:rPr lang="en-AU" smtClean="0"/>
              <a:t>12/11/2025</a:t>
            </a:fld>
            <a:endParaRPr lang="en-AU"/>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AU"/>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AU"/>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212C924-96FC-4ACD-8C11-6FB7C3AFF653}" type="slidenum">
              <a:rPr lang="en-AU" smtClean="0"/>
              <a:t>‹#›</a:t>
            </a:fld>
            <a:endParaRPr lang="en-AU"/>
          </a:p>
        </p:txBody>
      </p:sp>
    </p:spTree>
    <p:extLst>
      <p:ext uri="{BB962C8B-B14F-4D97-AF65-F5344CB8AC3E}">
        <p14:creationId xmlns:p14="http://schemas.microsoft.com/office/powerpoint/2010/main" val="119371402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Class discussion. </a:t>
            </a:r>
          </a:p>
        </p:txBody>
      </p:sp>
      <p:sp>
        <p:nvSpPr>
          <p:cNvPr id="4" name="Slide Number Placeholder 3"/>
          <p:cNvSpPr>
            <a:spLocks noGrp="1"/>
          </p:cNvSpPr>
          <p:nvPr>
            <p:ph type="sldNum" sz="quarter" idx="5"/>
          </p:nvPr>
        </p:nvSpPr>
        <p:spPr/>
        <p:txBody>
          <a:bodyPr/>
          <a:lstStyle/>
          <a:p>
            <a:fld id="{8212C924-96FC-4ACD-8C11-6FB7C3AFF653}" type="slidenum">
              <a:rPr lang="en-AU" smtClean="0"/>
              <a:t>3</a:t>
            </a:fld>
            <a:endParaRPr lang="en-AU"/>
          </a:p>
        </p:txBody>
      </p:sp>
    </p:spTree>
    <p:extLst>
      <p:ext uri="{BB962C8B-B14F-4D97-AF65-F5344CB8AC3E}">
        <p14:creationId xmlns:p14="http://schemas.microsoft.com/office/powerpoint/2010/main" val="239163073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Class discussion. </a:t>
            </a:r>
          </a:p>
        </p:txBody>
      </p:sp>
      <p:sp>
        <p:nvSpPr>
          <p:cNvPr id="4" name="Slide Number Placeholder 3"/>
          <p:cNvSpPr>
            <a:spLocks noGrp="1"/>
          </p:cNvSpPr>
          <p:nvPr>
            <p:ph type="sldNum" sz="quarter" idx="5"/>
          </p:nvPr>
        </p:nvSpPr>
        <p:spPr/>
        <p:txBody>
          <a:bodyPr/>
          <a:lstStyle/>
          <a:p>
            <a:fld id="{8212C924-96FC-4ACD-8C11-6FB7C3AFF653}" type="slidenum">
              <a:rPr lang="en-AU" smtClean="0"/>
              <a:t>4</a:t>
            </a:fld>
            <a:endParaRPr lang="en-AU"/>
          </a:p>
        </p:txBody>
      </p:sp>
    </p:spTree>
    <p:extLst>
      <p:ext uri="{BB962C8B-B14F-4D97-AF65-F5344CB8AC3E}">
        <p14:creationId xmlns:p14="http://schemas.microsoft.com/office/powerpoint/2010/main" val="252210340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Class discussion. </a:t>
            </a:r>
          </a:p>
        </p:txBody>
      </p:sp>
      <p:sp>
        <p:nvSpPr>
          <p:cNvPr id="4" name="Slide Number Placeholder 3"/>
          <p:cNvSpPr>
            <a:spLocks noGrp="1"/>
          </p:cNvSpPr>
          <p:nvPr>
            <p:ph type="sldNum" sz="quarter" idx="5"/>
          </p:nvPr>
        </p:nvSpPr>
        <p:spPr/>
        <p:txBody>
          <a:bodyPr/>
          <a:lstStyle/>
          <a:p>
            <a:fld id="{8212C924-96FC-4ACD-8C11-6FB7C3AFF653}" type="slidenum">
              <a:rPr lang="en-AU" smtClean="0"/>
              <a:t>5</a:t>
            </a:fld>
            <a:endParaRPr lang="en-AU"/>
          </a:p>
        </p:txBody>
      </p:sp>
    </p:spTree>
    <p:extLst>
      <p:ext uri="{BB962C8B-B14F-4D97-AF65-F5344CB8AC3E}">
        <p14:creationId xmlns:p14="http://schemas.microsoft.com/office/powerpoint/2010/main" val="408530528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Class discussion. </a:t>
            </a:r>
          </a:p>
        </p:txBody>
      </p:sp>
      <p:sp>
        <p:nvSpPr>
          <p:cNvPr id="4" name="Slide Number Placeholder 3"/>
          <p:cNvSpPr>
            <a:spLocks noGrp="1"/>
          </p:cNvSpPr>
          <p:nvPr>
            <p:ph type="sldNum" sz="quarter" idx="5"/>
          </p:nvPr>
        </p:nvSpPr>
        <p:spPr/>
        <p:txBody>
          <a:bodyPr/>
          <a:lstStyle/>
          <a:p>
            <a:fld id="{8212C924-96FC-4ACD-8C11-6FB7C3AFF653}" type="slidenum">
              <a:rPr lang="en-AU" smtClean="0"/>
              <a:t>6</a:t>
            </a:fld>
            <a:endParaRPr lang="en-AU"/>
          </a:p>
        </p:txBody>
      </p:sp>
    </p:spTree>
    <p:extLst>
      <p:ext uri="{BB962C8B-B14F-4D97-AF65-F5344CB8AC3E}">
        <p14:creationId xmlns:p14="http://schemas.microsoft.com/office/powerpoint/2010/main" val="343845248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Class discussion. </a:t>
            </a:r>
          </a:p>
        </p:txBody>
      </p:sp>
      <p:sp>
        <p:nvSpPr>
          <p:cNvPr id="4" name="Slide Number Placeholder 3"/>
          <p:cNvSpPr>
            <a:spLocks noGrp="1"/>
          </p:cNvSpPr>
          <p:nvPr>
            <p:ph type="sldNum" sz="quarter" idx="5"/>
          </p:nvPr>
        </p:nvSpPr>
        <p:spPr/>
        <p:txBody>
          <a:bodyPr/>
          <a:lstStyle/>
          <a:p>
            <a:fld id="{8212C924-96FC-4ACD-8C11-6FB7C3AFF653}" type="slidenum">
              <a:rPr lang="en-AU" smtClean="0"/>
              <a:t>7</a:t>
            </a:fld>
            <a:endParaRPr lang="en-AU"/>
          </a:p>
        </p:txBody>
      </p:sp>
    </p:spTree>
    <p:extLst>
      <p:ext uri="{BB962C8B-B14F-4D97-AF65-F5344CB8AC3E}">
        <p14:creationId xmlns:p14="http://schemas.microsoft.com/office/powerpoint/2010/main" val="165807144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dirty="0"/>
          </a:p>
        </p:txBody>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1097280" y="758952"/>
            <a:ext cx="10058400" cy="3566160"/>
          </a:xfrm>
        </p:spPr>
        <p:txBody>
          <a:bodyPr anchor="b">
            <a:normAutofit/>
          </a:bodyPr>
          <a:lstStyle>
            <a:lvl1pPr algn="l">
              <a:lnSpc>
                <a:spcPct val="85000"/>
              </a:lnSpc>
              <a:defRPr sz="8000" spc="-50" baseline="0">
                <a:solidFill>
                  <a:schemeClr val="tx1">
                    <a:lumMod val="85000"/>
                    <a:lumOff val="15000"/>
                  </a:schemeClr>
                </a:solidFill>
              </a:defRPr>
            </a:lvl1pPr>
          </a:lstStyle>
          <a:p>
            <a:r>
              <a:rPr lang="en-US"/>
              <a:t>Click to edit Master title style</a:t>
            </a:r>
            <a:endParaRPr lang="en-US" dirty="0"/>
          </a:p>
        </p:txBody>
      </p:sp>
      <p:sp>
        <p:nvSpPr>
          <p:cNvPr id="3" name="Subtitle 2"/>
          <p:cNvSpPr>
            <a:spLocks noGrp="1"/>
          </p:cNvSpPr>
          <p:nvPr>
            <p:ph type="subTitle" idx="1"/>
          </p:nvPr>
        </p:nvSpPr>
        <p:spPr>
          <a:xfrm>
            <a:off x="1100051" y="4455620"/>
            <a:ext cx="10058400" cy="1143000"/>
          </a:xfrm>
        </p:spPr>
        <p:txBody>
          <a:bodyPr lIns="91440" rIns="91440">
            <a:normAutofit/>
          </a:bodyPr>
          <a:lstStyle>
            <a:lvl1pPr marL="0" indent="0" algn="l">
              <a:buNone/>
              <a:defRPr sz="2400" cap="all" spc="200" baseline="0">
                <a:solidFill>
                  <a:schemeClr val="tx2"/>
                </a:solidFill>
                <a:latin typeface="+mj-lt"/>
              </a:defRPr>
            </a:lvl1pPr>
            <a:lvl2pPr marL="457200" indent="0" algn="ctr">
              <a:buNone/>
              <a:defRPr sz="24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C0B86579-9261-4851-8431-AE8CB120AF89}" type="datetimeFigureOut">
              <a:rPr lang="en-AU" smtClean="0"/>
              <a:t>12/11/2025</a:t>
            </a:fld>
            <a:endParaRPr lang="en-AU"/>
          </a:p>
        </p:txBody>
      </p:sp>
      <p:sp>
        <p:nvSpPr>
          <p:cNvPr id="5" name="Footer Placeholder 4"/>
          <p:cNvSpPr>
            <a:spLocks noGrp="1"/>
          </p:cNvSpPr>
          <p:nvPr>
            <p:ph type="ftr" sz="quarter" idx="11"/>
          </p:nvPr>
        </p:nvSpPr>
        <p:spPr/>
        <p:txBody>
          <a:bodyPr/>
          <a:lstStyle/>
          <a:p>
            <a:endParaRPr lang="en-AU"/>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10" name="TextBox 9">
            <a:extLst>
              <a:ext uri="{FF2B5EF4-FFF2-40B4-BE49-F238E27FC236}">
                <a16:creationId xmlns:a16="http://schemas.microsoft.com/office/drawing/2014/main" id="{B07C619A-63DB-AA43-AB24-59A7C5CFAC02}"/>
              </a:ext>
            </a:extLst>
          </p:cNvPr>
          <p:cNvSpPr txBox="1"/>
          <p:nvPr userDrawn="1"/>
        </p:nvSpPr>
        <p:spPr>
          <a:xfrm>
            <a:off x="9297699" y="6444952"/>
            <a:ext cx="2693773"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dirty="0"/>
              <a:t>©BeeHealthyStories2015</a:t>
            </a:r>
          </a:p>
          <a:p>
            <a:endParaRPr lang="en-US" dirty="0"/>
          </a:p>
        </p:txBody>
      </p:sp>
    </p:spTree>
    <p:extLst>
      <p:ext uri="{BB962C8B-B14F-4D97-AF65-F5344CB8AC3E}">
        <p14:creationId xmlns:p14="http://schemas.microsoft.com/office/powerpoint/2010/main" val="342344935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lIns="45720" tIns="0" rIns="45720" b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0B86579-9261-4851-8431-AE8CB120AF89}" type="datetimeFigureOut">
              <a:rPr lang="en-AU" smtClean="0"/>
              <a:t>12/11/2025</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a:xfrm>
            <a:off x="9514704" y="6459785"/>
            <a:ext cx="1697780" cy="365125"/>
          </a:xfrm>
          <a:prstGeom prst="rect">
            <a:avLst/>
          </a:prstGeom>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395515407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Vertical Title 1"/>
          <p:cNvSpPr>
            <a:spLocks noGrp="1"/>
          </p:cNvSpPr>
          <p:nvPr>
            <p:ph type="title" orient="vert"/>
          </p:nvPr>
        </p:nvSpPr>
        <p:spPr>
          <a:xfrm>
            <a:off x="8724900" y="414778"/>
            <a:ext cx="2628900" cy="5757421"/>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414778"/>
            <a:ext cx="7734300" cy="5757422"/>
          </a:xfrm>
        </p:spPr>
        <p:txBody>
          <a:bodyPr vert="eaVert" lIns="45720" tIns="0" rIns="45720" b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0B86579-9261-4851-8431-AE8CB120AF89}" type="datetimeFigureOut">
              <a:rPr lang="en-AU" smtClean="0"/>
              <a:t>12/11/2025</a:t>
            </a:fld>
            <a:endParaRPr lang="en-AU"/>
          </a:p>
        </p:txBody>
      </p:sp>
      <p:sp>
        <p:nvSpPr>
          <p:cNvPr id="5" name="Footer Placeholder 4"/>
          <p:cNvSpPr>
            <a:spLocks noGrp="1"/>
          </p:cNvSpPr>
          <p:nvPr>
            <p:ph type="ftr" sz="quarter" idx="11"/>
          </p:nvPr>
        </p:nvSpPr>
        <p:spPr/>
        <p:txBody>
          <a:bodyPr/>
          <a:lstStyle/>
          <a:p>
            <a:endParaRPr lang="en-AU"/>
          </a:p>
        </p:txBody>
      </p:sp>
      <p:sp>
        <p:nvSpPr>
          <p:cNvPr id="9" name="Rectangle 8">
            <a:extLst>
              <a:ext uri="{FF2B5EF4-FFF2-40B4-BE49-F238E27FC236}">
                <a16:creationId xmlns:a16="http://schemas.microsoft.com/office/drawing/2014/main" id="{B03301B2-F991-CC44-A9AB-61F49617D3C3}"/>
              </a:ext>
            </a:extLst>
          </p:cNvPr>
          <p:cNvSpPr/>
          <p:nvPr userDrawn="1"/>
        </p:nvSpPr>
        <p:spPr>
          <a:xfrm>
            <a:off x="9163881" y="6444734"/>
            <a:ext cx="2563394" cy="369332"/>
          </a:xfrm>
          <a:prstGeom prst="rect">
            <a:avLst/>
          </a:prstGeom>
        </p:spPr>
        <p:txBody>
          <a:bodyPr wrap="none">
            <a:spAutoFit/>
          </a:bodyPr>
          <a:lstStyle/>
          <a:p>
            <a:r>
              <a:rPr lang="en-AU" dirty="0"/>
              <a:t>©BeeHealthyStories2015</a:t>
            </a:r>
          </a:p>
        </p:txBody>
      </p:sp>
    </p:spTree>
    <p:extLst>
      <p:ext uri="{BB962C8B-B14F-4D97-AF65-F5344CB8AC3E}">
        <p14:creationId xmlns:p14="http://schemas.microsoft.com/office/powerpoint/2010/main" val="290999284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0">
              <a:defRPr/>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0B86579-9261-4851-8431-AE8CB120AF89}" type="datetimeFigureOut">
              <a:rPr lang="en-AU" smtClean="0"/>
              <a:t>12/11/2025</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a:xfrm>
            <a:off x="9514704" y="6459785"/>
            <a:ext cx="1697780" cy="365125"/>
          </a:xfrm>
          <a:prstGeom prst="rect">
            <a:avLst/>
          </a:prstGeom>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58814303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758952"/>
            <a:ext cx="10058400" cy="3566160"/>
          </a:xfrm>
        </p:spPr>
        <p:txBody>
          <a:bodyPr anchor="b" anchorCtr="0">
            <a:normAutofit/>
          </a:bodyPr>
          <a:lstStyle>
            <a:lvl1pPr>
              <a:lnSpc>
                <a:spcPct val="85000"/>
              </a:lnSpc>
              <a:defRPr sz="8000" b="0">
                <a:solidFill>
                  <a:schemeClr val="tx1">
                    <a:lumMod val="85000"/>
                    <a:lumOff val="15000"/>
                  </a:schemeClr>
                </a:solidFill>
              </a:defRPr>
            </a:lvl1pPr>
          </a:lstStyle>
          <a:p>
            <a:r>
              <a:rPr lang="en-US"/>
              <a:t>Click to edit Master title style</a:t>
            </a:r>
            <a:endParaRPr lang="en-US" dirty="0"/>
          </a:p>
        </p:txBody>
      </p:sp>
      <p:sp>
        <p:nvSpPr>
          <p:cNvPr id="3" name="Text Placeholder 2"/>
          <p:cNvSpPr>
            <a:spLocks noGrp="1"/>
          </p:cNvSpPr>
          <p:nvPr>
            <p:ph type="body" idx="1"/>
          </p:nvPr>
        </p:nvSpPr>
        <p:spPr>
          <a:xfrm>
            <a:off x="1097280" y="4453128"/>
            <a:ext cx="10058400" cy="1143000"/>
          </a:xfrm>
        </p:spPr>
        <p:txBody>
          <a:bodyPr lIns="91440" rIns="91440" anchor="t" anchorCtr="0">
            <a:normAutofit/>
          </a:bodyPr>
          <a:lstStyle>
            <a:lvl1pPr marL="0" indent="0">
              <a:buNone/>
              <a:defRPr sz="2400" cap="all" spc="200" baseline="0">
                <a:solidFill>
                  <a:schemeClr val="tx2"/>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C0B86579-9261-4851-8431-AE8CB120AF89}" type="datetimeFigureOut">
              <a:rPr lang="en-AU" smtClean="0"/>
              <a:t>12/11/2025</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a:xfrm>
            <a:off x="9514704" y="6459785"/>
            <a:ext cx="1697780" cy="365125"/>
          </a:xfrm>
          <a:prstGeom prst="rect">
            <a:avLst/>
          </a:prstGeom>
        </p:spPr>
        <p:txBody>
          <a:bodyPr/>
          <a:lstStyle/>
          <a:p>
            <a:fld id="{927B3BFD-01C8-4C7F-8F39-96074B03617B}" type="slidenum">
              <a:rPr lang="en-AU" smtClean="0"/>
              <a:t>‹#›</a:t>
            </a:fld>
            <a:endParaRPr lang="en-AU"/>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3538842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a:xfrm>
            <a:off x="1097280" y="286603"/>
            <a:ext cx="10058400" cy="1450757"/>
          </a:xfrm>
        </p:spPr>
        <p:txBody>
          <a:bodyPr/>
          <a:lstStyle/>
          <a:p>
            <a:r>
              <a:rPr lang="en-US"/>
              <a:t>Click to edit Master title style</a:t>
            </a:r>
            <a:endParaRPr lang="en-US" dirty="0"/>
          </a:p>
        </p:txBody>
      </p:sp>
      <p:sp>
        <p:nvSpPr>
          <p:cNvPr id="3" name="Content Placeholder 2"/>
          <p:cNvSpPr>
            <a:spLocks noGrp="1"/>
          </p:cNvSpPr>
          <p:nvPr>
            <p:ph sz="half" idx="1"/>
          </p:nvPr>
        </p:nvSpPr>
        <p:spPr>
          <a:xfrm>
            <a:off x="1097279" y="1845734"/>
            <a:ext cx="4937760" cy="40233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217920" y="1845735"/>
            <a:ext cx="4937760" cy="40233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C0B86579-9261-4851-8431-AE8CB120AF89}" type="datetimeFigureOut">
              <a:rPr lang="en-AU" smtClean="0"/>
              <a:t>12/11/2025</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a:xfrm>
            <a:off x="9514704" y="6459785"/>
            <a:ext cx="1697780" cy="365125"/>
          </a:xfrm>
          <a:prstGeom prst="rect">
            <a:avLst/>
          </a:prstGeom>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55943413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a:xfrm>
            <a:off x="1097280" y="286603"/>
            <a:ext cx="10058400" cy="1450757"/>
          </a:xfrm>
        </p:spPr>
        <p:txBody>
          <a:bodyPr/>
          <a:lstStyle/>
          <a:p>
            <a:r>
              <a:rPr lang="en-US"/>
              <a:t>Click to edit Master title style</a:t>
            </a:r>
            <a:endParaRPr lang="en-US" dirty="0"/>
          </a:p>
        </p:txBody>
      </p:sp>
      <p:sp>
        <p:nvSpPr>
          <p:cNvPr id="3" name="Text Placeholder 2"/>
          <p:cNvSpPr>
            <a:spLocks noGrp="1"/>
          </p:cNvSpPr>
          <p:nvPr>
            <p:ph type="body" idx="1"/>
          </p:nvPr>
        </p:nvSpPr>
        <p:spPr>
          <a:xfrm>
            <a:off x="109728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097280" y="2582334"/>
            <a:ext cx="4937760" cy="3378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21792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217920" y="2582334"/>
            <a:ext cx="4937760" cy="3378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C0B86579-9261-4851-8431-AE8CB120AF89}" type="datetimeFigureOut">
              <a:rPr lang="en-AU" smtClean="0"/>
              <a:t>12/11/2025</a:t>
            </a:fld>
            <a:endParaRPr lang="en-AU"/>
          </a:p>
        </p:txBody>
      </p:sp>
      <p:sp>
        <p:nvSpPr>
          <p:cNvPr id="8" name="Footer Placeholder 7"/>
          <p:cNvSpPr>
            <a:spLocks noGrp="1"/>
          </p:cNvSpPr>
          <p:nvPr>
            <p:ph type="ftr" sz="quarter" idx="11"/>
          </p:nvPr>
        </p:nvSpPr>
        <p:spPr/>
        <p:txBody>
          <a:bodyPr/>
          <a:lstStyle/>
          <a:p>
            <a:endParaRPr lang="en-AU"/>
          </a:p>
        </p:txBody>
      </p:sp>
      <p:sp>
        <p:nvSpPr>
          <p:cNvPr id="9" name="Slide Number Placeholder 8"/>
          <p:cNvSpPr>
            <a:spLocks noGrp="1"/>
          </p:cNvSpPr>
          <p:nvPr>
            <p:ph type="sldNum" sz="quarter" idx="12"/>
          </p:nvPr>
        </p:nvSpPr>
        <p:spPr>
          <a:xfrm>
            <a:off x="9514704" y="6459785"/>
            <a:ext cx="1697780" cy="365125"/>
          </a:xfrm>
          <a:prstGeom prst="rect">
            <a:avLst/>
          </a:prstGeom>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290689312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C0B86579-9261-4851-8431-AE8CB120AF89}" type="datetimeFigureOut">
              <a:rPr lang="en-AU" smtClean="0"/>
              <a:t>12/11/2025</a:t>
            </a:fld>
            <a:endParaRPr lang="en-AU"/>
          </a:p>
        </p:txBody>
      </p:sp>
      <p:sp>
        <p:nvSpPr>
          <p:cNvPr id="4" name="Footer Placeholder 3"/>
          <p:cNvSpPr>
            <a:spLocks noGrp="1"/>
          </p:cNvSpPr>
          <p:nvPr>
            <p:ph type="ftr" sz="quarter" idx="11"/>
          </p:nvPr>
        </p:nvSpPr>
        <p:spPr/>
        <p:txBody>
          <a:bodyPr/>
          <a:lstStyle/>
          <a:p>
            <a:endParaRPr lang="en-AU"/>
          </a:p>
        </p:txBody>
      </p:sp>
      <p:sp>
        <p:nvSpPr>
          <p:cNvPr id="5" name="Slide Number Placeholder 4"/>
          <p:cNvSpPr>
            <a:spLocks noGrp="1"/>
          </p:cNvSpPr>
          <p:nvPr>
            <p:ph type="sldNum" sz="quarter" idx="12"/>
          </p:nvPr>
        </p:nvSpPr>
        <p:spPr>
          <a:xfrm>
            <a:off x="9514704" y="6459785"/>
            <a:ext cx="1697780" cy="365125"/>
          </a:xfrm>
          <a:prstGeom prst="rect">
            <a:avLst/>
          </a:prstGeom>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158089496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5" name="Rectangle 4"/>
          <p:cNvSpPr/>
          <p:nvPr userDrawn="1"/>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 name="Date Placeholder 6"/>
          <p:cNvSpPr>
            <a:spLocks noGrp="1"/>
          </p:cNvSpPr>
          <p:nvPr>
            <p:ph type="dt" sz="half" idx="10"/>
          </p:nvPr>
        </p:nvSpPr>
        <p:spPr/>
        <p:txBody>
          <a:bodyPr/>
          <a:lstStyle/>
          <a:p>
            <a:fld id="{C0B86579-9261-4851-8431-AE8CB120AF89}" type="datetimeFigureOut">
              <a:rPr lang="en-AU" smtClean="0"/>
              <a:t>12/11/2025</a:t>
            </a:fld>
            <a:endParaRPr lang="en-AU"/>
          </a:p>
        </p:txBody>
      </p:sp>
      <p:sp>
        <p:nvSpPr>
          <p:cNvPr id="8" name="Footer Placeholder 7"/>
          <p:cNvSpPr>
            <a:spLocks noGrp="1"/>
          </p:cNvSpPr>
          <p:nvPr>
            <p:ph type="ftr" sz="quarter" idx="11"/>
          </p:nvPr>
        </p:nvSpPr>
        <p:spPr/>
        <p:txBody>
          <a:bodyPr/>
          <a:lstStyle>
            <a:lvl1pPr>
              <a:defRPr>
                <a:solidFill>
                  <a:srgbClr val="FFFFFF"/>
                </a:solidFill>
              </a:defRPr>
            </a:lvl1pPr>
          </a:lstStyle>
          <a:p>
            <a:endParaRPr lang="en-AU"/>
          </a:p>
        </p:txBody>
      </p:sp>
      <p:sp>
        <p:nvSpPr>
          <p:cNvPr id="2" name="Rectangle 1">
            <a:extLst>
              <a:ext uri="{FF2B5EF4-FFF2-40B4-BE49-F238E27FC236}">
                <a16:creationId xmlns:a16="http://schemas.microsoft.com/office/drawing/2014/main" id="{82EE5982-E333-7445-A45E-00D205EC967B}"/>
              </a:ext>
            </a:extLst>
          </p:cNvPr>
          <p:cNvSpPr/>
          <p:nvPr userDrawn="1"/>
        </p:nvSpPr>
        <p:spPr>
          <a:xfrm>
            <a:off x="9163882" y="6444734"/>
            <a:ext cx="2563394" cy="369332"/>
          </a:xfrm>
          <a:prstGeom prst="rect">
            <a:avLst/>
          </a:prstGeom>
        </p:spPr>
        <p:txBody>
          <a:bodyPr wrap="none">
            <a:spAutoFit/>
          </a:bodyPr>
          <a:lstStyle/>
          <a:p>
            <a:r>
              <a:rPr lang="en-AU" dirty="0"/>
              <a:t>©BeeHealthyStories2015</a:t>
            </a:r>
          </a:p>
        </p:txBody>
      </p:sp>
    </p:spTree>
    <p:extLst>
      <p:ext uri="{BB962C8B-B14F-4D97-AF65-F5344CB8AC3E}">
        <p14:creationId xmlns:p14="http://schemas.microsoft.com/office/powerpoint/2010/main" val="271065148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Rectangle 7"/>
          <p:cNvSpPr/>
          <p:nvPr/>
        </p:nvSpPr>
        <p:spPr>
          <a:xfrm>
            <a:off x="16" y="0"/>
            <a:ext cx="4050791"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4040071" y="0"/>
            <a:ext cx="6400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457200" y="594359"/>
            <a:ext cx="3200400" cy="2286000"/>
          </a:xfrm>
        </p:spPr>
        <p:txBody>
          <a:bodyPr anchor="b">
            <a:normAutofit/>
          </a:bodyPr>
          <a:lstStyle>
            <a:lvl1pPr>
              <a:defRPr sz="3600" b="0">
                <a:solidFill>
                  <a:srgbClr val="FFFFFF"/>
                </a:solidFill>
              </a:defRPr>
            </a:lvl1pPr>
          </a:lstStyle>
          <a:p>
            <a:r>
              <a:rPr lang="en-US"/>
              <a:t>Click to edit Master title style</a:t>
            </a:r>
            <a:endParaRPr lang="en-US" dirty="0"/>
          </a:p>
        </p:txBody>
      </p:sp>
      <p:sp>
        <p:nvSpPr>
          <p:cNvPr id="3" name="Content Placeholder 2"/>
          <p:cNvSpPr>
            <a:spLocks noGrp="1"/>
          </p:cNvSpPr>
          <p:nvPr>
            <p:ph idx="1"/>
          </p:nvPr>
        </p:nvSpPr>
        <p:spPr>
          <a:xfrm>
            <a:off x="4800600" y="731520"/>
            <a:ext cx="6492240" cy="5257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2926080"/>
            <a:ext cx="3200400" cy="3379124"/>
          </a:xfrm>
        </p:spPr>
        <p:txBody>
          <a:bodyPr lIns="91440" rIns="91440">
            <a:normAutofit/>
          </a:bodyPr>
          <a:lstStyle>
            <a:lvl1pPr marL="0" indent="0">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465512" y="6459785"/>
            <a:ext cx="2618510" cy="365125"/>
          </a:xfrm>
        </p:spPr>
        <p:txBody>
          <a:bodyPr/>
          <a:lstStyle>
            <a:lvl1pPr algn="l">
              <a:defRPr/>
            </a:lvl1pPr>
          </a:lstStyle>
          <a:p>
            <a:fld id="{C0B86579-9261-4851-8431-AE8CB120AF89}" type="datetimeFigureOut">
              <a:rPr lang="en-AU" smtClean="0"/>
              <a:t>12/11/2025</a:t>
            </a:fld>
            <a:endParaRPr lang="en-AU"/>
          </a:p>
        </p:txBody>
      </p:sp>
      <p:sp>
        <p:nvSpPr>
          <p:cNvPr id="6" name="Footer Placeholder 5"/>
          <p:cNvSpPr>
            <a:spLocks noGrp="1"/>
          </p:cNvSpPr>
          <p:nvPr>
            <p:ph type="ftr" sz="quarter" idx="11"/>
          </p:nvPr>
        </p:nvSpPr>
        <p:spPr>
          <a:xfrm>
            <a:off x="4800600" y="6459785"/>
            <a:ext cx="4648200" cy="365125"/>
          </a:xfrm>
        </p:spPr>
        <p:txBody>
          <a:bodyPr/>
          <a:lstStyle>
            <a:lvl1pPr algn="l">
              <a:defRPr>
                <a:solidFill>
                  <a:schemeClr val="tx2"/>
                </a:solidFill>
              </a:defRPr>
            </a:lvl1pPr>
          </a:lstStyle>
          <a:p>
            <a:endParaRPr lang="en-AU"/>
          </a:p>
        </p:txBody>
      </p:sp>
      <p:sp>
        <p:nvSpPr>
          <p:cNvPr id="7" name="Slide Number Placeholder 6"/>
          <p:cNvSpPr>
            <a:spLocks noGrp="1"/>
          </p:cNvSpPr>
          <p:nvPr>
            <p:ph type="sldNum" sz="quarter" idx="12"/>
          </p:nvPr>
        </p:nvSpPr>
        <p:spPr>
          <a:xfrm>
            <a:off x="9514704" y="6459785"/>
            <a:ext cx="1697780" cy="365125"/>
          </a:xfrm>
          <a:prstGeom prst="rect">
            <a:avLst/>
          </a:prstGeom>
        </p:spPr>
        <p:txBody>
          <a:bodyPr/>
          <a:lstStyle>
            <a:lvl1pPr>
              <a:defRPr>
                <a:solidFill>
                  <a:schemeClr val="tx2"/>
                </a:solidFill>
              </a:defRPr>
            </a:lvl1pPr>
          </a:lstStyle>
          <a:p>
            <a:fld id="{927B3BFD-01C8-4C7F-8F39-96074B03617B}" type="slidenum">
              <a:rPr lang="en-AU" smtClean="0"/>
              <a:t>‹#›</a:t>
            </a:fld>
            <a:endParaRPr lang="en-AU"/>
          </a:p>
        </p:txBody>
      </p:sp>
    </p:spTree>
    <p:extLst>
      <p:ext uri="{BB962C8B-B14F-4D97-AF65-F5344CB8AC3E}">
        <p14:creationId xmlns:p14="http://schemas.microsoft.com/office/powerpoint/2010/main" val="338457660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8" name="Rectangle 7"/>
          <p:cNvSpPr/>
          <p:nvPr/>
        </p:nvSpPr>
        <p:spPr>
          <a:xfrm>
            <a:off x="0" y="4953000"/>
            <a:ext cx="12188825" cy="1905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5" y="491507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5074920"/>
            <a:ext cx="10113264" cy="822960"/>
          </a:xfrm>
        </p:spPr>
        <p:txBody>
          <a:bodyPr lIns="91440" tIns="0" rIns="91440" bIns="0" anchor="b">
            <a:noAutofit/>
          </a:bodyPr>
          <a:lstStyle>
            <a:lvl1pPr>
              <a:defRPr sz="3600" b="0">
                <a:solidFill>
                  <a:srgbClr val="FFFFFF"/>
                </a:solidFill>
              </a:defRPr>
            </a:lvl1pPr>
          </a:lstStyle>
          <a:p>
            <a:r>
              <a:rPr lang="en-US"/>
              <a:t>Click to edit Master title style</a:t>
            </a:r>
            <a:endParaRPr lang="en-US" dirty="0"/>
          </a:p>
        </p:txBody>
      </p:sp>
      <p:sp>
        <p:nvSpPr>
          <p:cNvPr id="3" name="Picture Placeholder 2"/>
          <p:cNvSpPr>
            <a:spLocks noGrp="1" noChangeAspect="1"/>
          </p:cNvSpPr>
          <p:nvPr>
            <p:ph type="pic" idx="1"/>
          </p:nvPr>
        </p:nvSpPr>
        <p:spPr>
          <a:xfrm>
            <a:off x="15" y="0"/>
            <a:ext cx="12191985" cy="4915076"/>
          </a:xfrm>
          <a:blipFill>
            <a:blip r:embed="rId2" cstate="email">
              <a:extLst>
                <a:ext uri="{28A0092B-C50C-407E-A947-70E740481C1C}">
                  <a14:useLocalDpi xmlns:a14="http://schemas.microsoft.com/office/drawing/2010/main"/>
                </a:ext>
              </a:extLst>
            </a:blip>
            <a:stretch>
              <a:fillRect/>
            </a:stretch>
          </a:blipFill>
        </p:spPr>
        <p:txBody>
          <a:bodyPr lIns="457200" tIns="457200" anchor="t"/>
          <a:lstStyle>
            <a:lvl1pPr marL="0" indent="0">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1097280" y="5907023"/>
            <a:ext cx="10113264" cy="594360"/>
          </a:xfrm>
        </p:spPr>
        <p:txBody>
          <a:bodyPr lIns="91440" tIns="0" rIns="91440" bIns="0">
            <a:normAutofit/>
          </a:bodyPr>
          <a:lstStyle>
            <a:lvl1pPr marL="0" indent="0">
              <a:spcBef>
                <a:spcPts val="0"/>
              </a:spcBef>
              <a:spcAft>
                <a:spcPts val="600"/>
              </a:spcAft>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C0B86579-9261-4851-8431-AE8CB120AF89}" type="datetimeFigureOut">
              <a:rPr lang="en-AU" smtClean="0"/>
              <a:t>12/11/2025</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a:xfrm>
            <a:off x="9514704" y="6459785"/>
            <a:ext cx="1697780" cy="365125"/>
          </a:xfrm>
          <a:prstGeom prst="rect">
            <a:avLst/>
          </a:prstGeom>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260009706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1" y="6400800"/>
            <a:ext cx="12192000"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0" y="6334316"/>
            <a:ext cx="12192001" cy="659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1097280" y="286603"/>
            <a:ext cx="10058400" cy="1450757"/>
          </a:xfrm>
          <a:prstGeom prst="rect">
            <a:avLst/>
          </a:prstGeom>
        </p:spPr>
        <p:txBody>
          <a:bodyPr vert="horz" lIns="91440" tIns="45720" rIns="91440" bIns="45720" rtlCol="0" anchor="b">
            <a:normAutofit/>
          </a:bodyPr>
          <a:lstStyle/>
          <a:p>
            <a:r>
              <a:rPr lang="en-US"/>
              <a:t>Click to edit Master title style</a:t>
            </a:r>
            <a:endParaRPr lang="en-US" dirty="0"/>
          </a:p>
        </p:txBody>
      </p:sp>
      <p:sp>
        <p:nvSpPr>
          <p:cNvPr id="3" name="Text Placeholder 2"/>
          <p:cNvSpPr>
            <a:spLocks noGrp="1"/>
          </p:cNvSpPr>
          <p:nvPr>
            <p:ph type="body" idx="1"/>
          </p:nvPr>
        </p:nvSpPr>
        <p:spPr>
          <a:xfrm>
            <a:off x="1097280" y="1845734"/>
            <a:ext cx="10058400" cy="4023360"/>
          </a:xfrm>
          <a:prstGeom prst="rect">
            <a:avLst/>
          </a:prstGeom>
        </p:spPr>
        <p:txBody>
          <a:bodyPr vert="horz" lIns="0" tIns="45720" rIns="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1097280" y="6459785"/>
            <a:ext cx="2472271" cy="365125"/>
          </a:xfrm>
          <a:prstGeom prst="rect">
            <a:avLst/>
          </a:prstGeom>
        </p:spPr>
        <p:txBody>
          <a:bodyPr vert="horz" lIns="91440" tIns="45720" rIns="91440" bIns="45720" rtlCol="0" anchor="ctr"/>
          <a:lstStyle>
            <a:lvl1pPr algn="l">
              <a:defRPr sz="900">
                <a:solidFill>
                  <a:srgbClr val="FFFFFF"/>
                </a:solidFill>
              </a:defRPr>
            </a:lvl1pPr>
          </a:lstStyle>
          <a:p>
            <a:fld id="{C0B86579-9261-4851-8431-AE8CB120AF89}" type="datetimeFigureOut">
              <a:rPr lang="en-AU" smtClean="0"/>
              <a:t>12/11/2025</a:t>
            </a:fld>
            <a:endParaRPr lang="en-AU"/>
          </a:p>
        </p:txBody>
      </p:sp>
      <p:sp>
        <p:nvSpPr>
          <p:cNvPr id="5" name="Footer Placeholder 4"/>
          <p:cNvSpPr>
            <a:spLocks noGrp="1"/>
          </p:cNvSpPr>
          <p:nvPr>
            <p:ph type="ftr" sz="quarter" idx="3"/>
          </p:nvPr>
        </p:nvSpPr>
        <p:spPr>
          <a:xfrm>
            <a:off x="3686185" y="6459785"/>
            <a:ext cx="4822804" cy="365125"/>
          </a:xfrm>
          <a:prstGeom prst="rect">
            <a:avLst/>
          </a:prstGeom>
        </p:spPr>
        <p:txBody>
          <a:bodyPr vert="horz" lIns="91440" tIns="45720" rIns="91440" bIns="45720" rtlCol="0" anchor="ctr"/>
          <a:lstStyle>
            <a:lvl1pPr algn="ctr">
              <a:defRPr sz="900" cap="all" baseline="0">
                <a:solidFill>
                  <a:srgbClr val="FFFFFF"/>
                </a:solidFill>
              </a:defRPr>
            </a:lvl1pPr>
          </a:lstStyle>
          <a:p>
            <a:endParaRPr lang="en-AU"/>
          </a:p>
        </p:txBody>
      </p:sp>
      <p:cxnSp>
        <p:nvCxnSpPr>
          <p:cNvPr id="10" name="Straight Connector 9"/>
          <p:cNvCxnSpPr/>
          <p:nvPr/>
        </p:nvCxnSpPr>
        <p:spPr>
          <a:xfrm>
            <a:off x="1193532" y="1737845"/>
            <a:ext cx="996696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8" name="Rectangle 7">
            <a:extLst>
              <a:ext uri="{FF2B5EF4-FFF2-40B4-BE49-F238E27FC236}">
                <a16:creationId xmlns:a16="http://schemas.microsoft.com/office/drawing/2014/main" id="{2C734D02-961E-F145-A205-2C08A0EE2BD5}"/>
              </a:ext>
            </a:extLst>
          </p:cNvPr>
          <p:cNvSpPr/>
          <p:nvPr userDrawn="1"/>
        </p:nvSpPr>
        <p:spPr>
          <a:xfrm>
            <a:off x="9275092" y="6444734"/>
            <a:ext cx="2563394" cy="369332"/>
          </a:xfrm>
          <a:prstGeom prst="rect">
            <a:avLst/>
          </a:prstGeom>
        </p:spPr>
        <p:txBody>
          <a:bodyPr wrap="none">
            <a:spAutoFit/>
          </a:bodyPr>
          <a:lstStyle/>
          <a:p>
            <a:r>
              <a:rPr lang="en-AU" dirty="0"/>
              <a:t>©BeeHealthyStories2015</a:t>
            </a:r>
          </a:p>
        </p:txBody>
      </p:sp>
    </p:spTree>
    <p:extLst>
      <p:ext uri="{BB962C8B-B14F-4D97-AF65-F5344CB8AC3E}">
        <p14:creationId xmlns:p14="http://schemas.microsoft.com/office/powerpoint/2010/main" val="256627616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xStyles>
    <p:title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p:titleStyle>
    <p:body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hyperlink" Target="https://www.youtube.com/watch?v=RD-qNPr3tDQ" TargetMode="External"/><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image" Target="../media/image3.tiff"/></Relationships>
</file>

<file path=ppt/slides/_rels/slide4.xml.rels><?xml version="1.0" encoding="UTF-8" standalone="yes"?>
<Relationships xmlns="http://schemas.openxmlformats.org/package/2006/relationships"><Relationship Id="rId3" Type="http://schemas.openxmlformats.org/officeDocument/2006/relationships/image" Target="../media/image3.tiff"/><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4.tiff"/><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5.tiff"/><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6.tiff"/><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8.tiff"/><Relationship Id="rId2" Type="http://schemas.openxmlformats.org/officeDocument/2006/relationships/image" Target="../media/image7.tiff"/><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772998" y="651753"/>
            <a:ext cx="10315208" cy="3200399"/>
          </a:xfrm>
          <a:prstGeom prst="rect">
            <a:avLst/>
          </a:prstGeom>
        </p:spPr>
      </p:pic>
    </p:spTree>
    <p:extLst>
      <p:ext uri="{BB962C8B-B14F-4D97-AF65-F5344CB8AC3E}">
        <p14:creationId xmlns:p14="http://schemas.microsoft.com/office/powerpoint/2010/main" val="227143947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039E9BA5-0214-4C42-90CF-B6C4A71BA98C}"/>
              </a:ext>
            </a:extLst>
          </p:cNvPr>
          <p:cNvPicPr>
            <a:picLocks noChangeAspect="1"/>
          </p:cNvPicPr>
          <p:nvPr/>
        </p:nvPicPr>
        <p:blipFill rotWithShape="1">
          <a:blip r:embed="rId2">
            <a:extLst>
              <a:ext uri="{28A0092B-C50C-407E-A947-70E740481C1C}">
                <a14:useLocalDpi xmlns:a14="http://schemas.microsoft.com/office/drawing/2010/main" val="0"/>
              </a:ext>
            </a:extLst>
          </a:blip>
          <a:srcRect l="11681" t="8937" r="14084" b="6705"/>
          <a:stretch/>
        </p:blipFill>
        <p:spPr>
          <a:xfrm>
            <a:off x="1358606" y="1351542"/>
            <a:ext cx="4127995" cy="3752723"/>
          </a:xfrm>
          <a:prstGeom prst="rect">
            <a:avLst/>
          </a:prstGeom>
        </p:spPr>
      </p:pic>
      <p:sp>
        <p:nvSpPr>
          <p:cNvPr id="6" name="Rectangle 5">
            <a:extLst>
              <a:ext uri="{FF2B5EF4-FFF2-40B4-BE49-F238E27FC236}">
                <a16:creationId xmlns:a16="http://schemas.microsoft.com/office/drawing/2014/main" id="{C2B1C80F-8AD6-2D4C-8D28-674300587919}"/>
              </a:ext>
            </a:extLst>
          </p:cNvPr>
          <p:cNvSpPr/>
          <p:nvPr/>
        </p:nvSpPr>
        <p:spPr>
          <a:xfrm>
            <a:off x="6094428" y="1519744"/>
            <a:ext cx="5398326" cy="3416320"/>
          </a:xfrm>
          <a:prstGeom prst="rect">
            <a:avLst/>
          </a:prstGeom>
        </p:spPr>
        <p:txBody>
          <a:bodyPr wrap="square">
            <a:spAutoFit/>
          </a:bodyPr>
          <a:lstStyle/>
          <a:p>
            <a:r>
              <a:rPr lang="en-AU" b="1" dirty="0"/>
              <a:t>All rights reserved.</a:t>
            </a:r>
          </a:p>
          <a:p>
            <a:endParaRPr lang="en-AU" b="1" dirty="0"/>
          </a:p>
          <a:p>
            <a:r>
              <a:rPr lang="en-AU" dirty="0"/>
              <a:t>These resources are for the use of </a:t>
            </a:r>
            <a:r>
              <a:rPr lang="en-AU" b="1" i="1" dirty="0"/>
              <a:t>current subscribers only</a:t>
            </a:r>
            <a:r>
              <a:rPr lang="en-AU" b="1" dirty="0"/>
              <a:t> </a:t>
            </a:r>
            <a:r>
              <a:rPr lang="en-AU" dirty="0"/>
              <a:t>and may be used within your own classroom or learning setting. </a:t>
            </a:r>
          </a:p>
          <a:p>
            <a:endParaRPr lang="en-AU" dirty="0"/>
          </a:p>
          <a:p>
            <a:r>
              <a:rPr lang="en-AU" dirty="0"/>
              <a:t>Please </a:t>
            </a:r>
            <a:r>
              <a:rPr lang="en-AU" b="1" dirty="0"/>
              <a:t>do not share, upload, copy, or redistribute</a:t>
            </a:r>
            <a:r>
              <a:rPr lang="en-AU" dirty="0"/>
              <a:t> them in any form. If others would like access, please direct them to our website to subscribe.</a:t>
            </a:r>
          </a:p>
          <a:p>
            <a:br>
              <a:rPr lang="en-AU" dirty="0"/>
            </a:br>
            <a:r>
              <a:rPr lang="en-AU" dirty="0"/>
              <a:t>Thank you for supporting our work and helping us continue creating new resources! 🐝💛🌱</a:t>
            </a:r>
          </a:p>
        </p:txBody>
      </p:sp>
    </p:spTree>
    <p:extLst>
      <p:ext uri="{BB962C8B-B14F-4D97-AF65-F5344CB8AC3E}">
        <p14:creationId xmlns:p14="http://schemas.microsoft.com/office/powerpoint/2010/main" val="10981734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b="1" spc="0"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Lesson 3</a:t>
            </a:r>
          </a:p>
        </p:txBody>
      </p:sp>
      <p:sp>
        <p:nvSpPr>
          <p:cNvPr id="5" name="TextBox 4"/>
          <p:cNvSpPr txBox="1"/>
          <p:nvPr/>
        </p:nvSpPr>
        <p:spPr>
          <a:xfrm>
            <a:off x="1097281" y="2246702"/>
            <a:ext cx="8373290" cy="3108543"/>
          </a:xfrm>
          <a:prstGeom prst="rect">
            <a:avLst/>
          </a:prstGeom>
          <a:noFill/>
        </p:spPr>
        <p:txBody>
          <a:bodyPr wrap="square" rtlCol="0">
            <a:spAutoFit/>
          </a:bodyPr>
          <a:lstStyle/>
          <a:p>
            <a:r>
              <a:rPr lang="en-AU" sz="2800" b="1" u="sng" dirty="0"/>
              <a:t>Learning Objective</a:t>
            </a:r>
            <a:r>
              <a:rPr lang="en-AU" sz="2800" b="1" dirty="0"/>
              <a:t>: </a:t>
            </a:r>
            <a:r>
              <a:rPr lang="en-AU" sz="2800" b="1" i="1" dirty="0"/>
              <a:t>To understand not everything on the internet can be trusted</a:t>
            </a:r>
          </a:p>
          <a:p>
            <a:endParaRPr lang="en-AU" sz="2800" b="1" i="1" dirty="0"/>
          </a:p>
          <a:p>
            <a:pPr marL="457200" indent="-457200">
              <a:buFont typeface="Arial" panose="020B0604020202020204" pitchFamily="34" charset="0"/>
              <a:buChar char="•"/>
            </a:pPr>
            <a:r>
              <a:rPr lang="en-AU" sz="2800" dirty="0"/>
              <a:t>I am aware I shouldn’t click on random pop ups or links</a:t>
            </a:r>
          </a:p>
          <a:p>
            <a:pPr marL="457200" indent="-457200">
              <a:buFont typeface="Arial" panose="020B0604020202020204" pitchFamily="34" charset="0"/>
              <a:buChar char="•"/>
            </a:pPr>
            <a:r>
              <a:rPr lang="en-AU" sz="2800" dirty="0"/>
              <a:t>I am aware that I shouldn’t download unknown files</a:t>
            </a:r>
          </a:p>
          <a:p>
            <a:pPr marL="457200" indent="-457200">
              <a:buFont typeface="Arial" panose="020B0604020202020204" pitchFamily="34" charset="0"/>
              <a:buChar char="•"/>
            </a:pPr>
            <a:r>
              <a:rPr lang="en-AU" sz="2800" dirty="0"/>
              <a:t>I am aware that not all the information online is true</a:t>
            </a:r>
          </a:p>
        </p:txBody>
      </p:sp>
    </p:spTree>
    <p:extLst>
      <p:ext uri="{BB962C8B-B14F-4D97-AF65-F5344CB8AC3E}">
        <p14:creationId xmlns:p14="http://schemas.microsoft.com/office/powerpoint/2010/main" val="81501276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B664E2DE-D38D-F14D-9796-0A72AE059DB8}"/>
              </a:ext>
            </a:extLst>
          </p:cNvPr>
          <p:cNvSpPr txBox="1"/>
          <p:nvPr/>
        </p:nvSpPr>
        <p:spPr>
          <a:xfrm>
            <a:off x="584378" y="103239"/>
            <a:ext cx="5420840" cy="769441"/>
          </a:xfrm>
          <a:prstGeom prst="rect">
            <a:avLst/>
          </a:prstGeom>
          <a:noFill/>
          <a:ln w="19050">
            <a:noFill/>
          </a:ln>
        </p:spPr>
        <p:txBody>
          <a:bodyPr wrap="square" rtlCol="0">
            <a:spAutoFit/>
          </a:bodyPr>
          <a:lstStyle/>
          <a:p>
            <a:pPr algn="ctr"/>
            <a:r>
              <a:rPr lang="en-GB" sz="44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mj-lt"/>
              </a:rPr>
              <a:t>Using the internet?</a:t>
            </a:r>
          </a:p>
        </p:txBody>
      </p:sp>
      <p:sp>
        <p:nvSpPr>
          <p:cNvPr id="8" name="TextBox 7">
            <a:extLst>
              <a:ext uri="{FF2B5EF4-FFF2-40B4-BE49-F238E27FC236}">
                <a16:creationId xmlns:a16="http://schemas.microsoft.com/office/drawing/2014/main" id="{105B2A0F-CF66-8C4A-A77E-7E13A9836B8B}"/>
              </a:ext>
            </a:extLst>
          </p:cNvPr>
          <p:cNvSpPr txBox="1"/>
          <p:nvPr/>
        </p:nvSpPr>
        <p:spPr>
          <a:xfrm>
            <a:off x="188796" y="1085122"/>
            <a:ext cx="7143989" cy="5262979"/>
          </a:xfrm>
          <a:prstGeom prst="rect">
            <a:avLst/>
          </a:prstGeom>
          <a:noFill/>
          <a:ln w="19050">
            <a:noFill/>
          </a:ln>
        </p:spPr>
        <p:txBody>
          <a:bodyPr wrap="square" rtlCol="0">
            <a:spAutoFit/>
          </a:bodyPr>
          <a:lstStyle/>
          <a:p>
            <a:r>
              <a:rPr lang="en-AU" sz="2400" dirty="0"/>
              <a:t>Even though the internet is a wonderful place full of very interesting information for us to find, unfortunately we cannot always trust what we read and see. </a:t>
            </a:r>
          </a:p>
          <a:p>
            <a:endParaRPr lang="en-AU" sz="2400" dirty="0"/>
          </a:p>
          <a:p>
            <a:r>
              <a:rPr lang="en-AU" sz="2400" dirty="0"/>
              <a:t>Sometimes we may get what’s called pop ups that might be trying to advertise something or give you something away for free. </a:t>
            </a:r>
          </a:p>
          <a:p>
            <a:endParaRPr lang="en-AU" sz="2400" dirty="0"/>
          </a:p>
          <a:p>
            <a:r>
              <a:rPr lang="en-AU" sz="2400" dirty="0"/>
              <a:t>You very rarely get anything for free online so it is likely a trick and if you click on the pop up it might put a virus on your computer and that stops your computer working properly. </a:t>
            </a:r>
          </a:p>
          <a:p>
            <a:endParaRPr lang="en-AU" sz="2400" dirty="0"/>
          </a:p>
          <a:p>
            <a:r>
              <a:rPr lang="en-AU" sz="2400" dirty="0"/>
              <a:t>Check out this </a:t>
            </a:r>
            <a:r>
              <a:rPr lang="en-AU" sz="2400" dirty="0">
                <a:hlinkClick r:id="rId3"/>
              </a:rPr>
              <a:t>short video </a:t>
            </a:r>
            <a:r>
              <a:rPr lang="en-AU" sz="2400" dirty="0"/>
              <a:t>about being careful online. </a:t>
            </a:r>
          </a:p>
        </p:txBody>
      </p:sp>
      <p:pic>
        <p:nvPicPr>
          <p:cNvPr id="3" name="Picture 2">
            <a:extLst>
              <a:ext uri="{FF2B5EF4-FFF2-40B4-BE49-F238E27FC236}">
                <a16:creationId xmlns:a16="http://schemas.microsoft.com/office/drawing/2014/main" id="{4BF0183B-6094-344B-AB53-07E92A5D9D2E}"/>
              </a:ext>
            </a:extLst>
          </p:cNvPr>
          <p:cNvPicPr>
            <a:picLocks noChangeAspect="1"/>
          </p:cNvPicPr>
          <p:nvPr/>
        </p:nvPicPr>
        <p:blipFill rotWithShape="1">
          <a:blip r:embed="rId4"/>
          <a:srcRect l="7548" t="3623" r="64555" b="58941"/>
          <a:stretch/>
        </p:blipFill>
        <p:spPr>
          <a:xfrm>
            <a:off x="8106508" y="259359"/>
            <a:ext cx="2391508" cy="2567354"/>
          </a:xfrm>
          <a:prstGeom prst="rect">
            <a:avLst/>
          </a:prstGeom>
        </p:spPr>
      </p:pic>
      <p:pic>
        <p:nvPicPr>
          <p:cNvPr id="4" name="Picture 3">
            <a:extLst>
              <a:ext uri="{FF2B5EF4-FFF2-40B4-BE49-F238E27FC236}">
                <a16:creationId xmlns:a16="http://schemas.microsoft.com/office/drawing/2014/main" id="{96C3EEDF-E11B-B245-9660-BB01408B93B7}"/>
              </a:ext>
            </a:extLst>
          </p:cNvPr>
          <p:cNvPicPr>
            <a:picLocks noChangeAspect="1"/>
          </p:cNvPicPr>
          <p:nvPr/>
        </p:nvPicPr>
        <p:blipFill rotWithShape="1">
          <a:blip r:embed="rId4"/>
          <a:srcRect l="61760" t="1505" r="2137" b="58205"/>
          <a:stretch/>
        </p:blipFill>
        <p:spPr>
          <a:xfrm>
            <a:off x="8950569" y="3057454"/>
            <a:ext cx="3094893" cy="2763053"/>
          </a:xfrm>
          <a:prstGeom prst="rect">
            <a:avLst/>
          </a:prstGeom>
        </p:spPr>
      </p:pic>
    </p:spTree>
    <p:extLst>
      <p:ext uri="{BB962C8B-B14F-4D97-AF65-F5344CB8AC3E}">
        <p14:creationId xmlns:p14="http://schemas.microsoft.com/office/powerpoint/2010/main" val="226853201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B664E2DE-D38D-F14D-9796-0A72AE059DB8}"/>
              </a:ext>
            </a:extLst>
          </p:cNvPr>
          <p:cNvSpPr txBox="1"/>
          <p:nvPr/>
        </p:nvSpPr>
        <p:spPr>
          <a:xfrm>
            <a:off x="188795" y="126124"/>
            <a:ext cx="6485894" cy="923330"/>
          </a:xfrm>
          <a:prstGeom prst="rect">
            <a:avLst/>
          </a:prstGeom>
          <a:noFill/>
          <a:ln w="19050">
            <a:noFill/>
          </a:ln>
        </p:spPr>
        <p:txBody>
          <a:bodyPr wrap="square" rtlCol="0">
            <a:spAutoFit/>
          </a:bodyPr>
          <a:lstStyle/>
          <a:p>
            <a:pPr algn="ctr"/>
            <a:r>
              <a:rPr lang="en-GB" sz="54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mj-lt"/>
              </a:rPr>
              <a:t>Not everything is true!</a:t>
            </a:r>
          </a:p>
        </p:txBody>
      </p:sp>
      <p:sp>
        <p:nvSpPr>
          <p:cNvPr id="8" name="TextBox 7">
            <a:extLst>
              <a:ext uri="{FF2B5EF4-FFF2-40B4-BE49-F238E27FC236}">
                <a16:creationId xmlns:a16="http://schemas.microsoft.com/office/drawing/2014/main" id="{105B2A0F-CF66-8C4A-A77E-7E13A9836B8B}"/>
              </a:ext>
            </a:extLst>
          </p:cNvPr>
          <p:cNvSpPr txBox="1"/>
          <p:nvPr/>
        </p:nvSpPr>
        <p:spPr>
          <a:xfrm>
            <a:off x="325741" y="1515469"/>
            <a:ext cx="6212003" cy="4462760"/>
          </a:xfrm>
          <a:prstGeom prst="rect">
            <a:avLst/>
          </a:prstGeom>
          <a:noFill/>
          <a:ln w="19050">
            <a:noFill/>
          </a:ln>
        </p:spPr>
        <p:txBody>
          <a:bodyPr wrap="square" rtlCol="0">
            <a:spAutoFit/>
          </a:bodyPr>
          <a:lstStyle/>
          <a:p>
            <a:r>
              <a:rPr lang="en-AU" sz="2400" dirty="0"/>
              <a:t>Anybody in the world can use the internet and make a website or post information somewhere. </a:t>
            </a:r>
          </a:p>
          <a:p>
            <a:endParaRPr lang="en-AU" sz="2400" b="1" i="1" dirty="0"/>
          </a:p>
          <a:p>
            <a:r>
              <a:rPr lang="en-AU" sz="2400" dirty="0"/>
              <a:t>Sometimes what is posted is not always the truth. You have to think carefully and critically and not assume something is true just because you read it or saw it online. </a:t>
            </a:r>
          </a:p>
          <a:p>
            <a:endParaRPr lang="en-AU" sz="2400" dirty="0"/>
          </a:p>
          <a:p>
            <a:r>
              <a:rPr lang="en-AU" sz="2400" b="1" i="1" dirty="0"/>
              <a:t>If you are not sure, talk to your trusted adult to check. </a:t>
            </a:r>
          </a:p>
          <a:p>
            <a:endParaRPr lang="en-AU" sz="2200" dirty="0"/>
          </a:p>
          <a:p>
            <a:endParaRPr lang="en-AU" sz="2200" dirty="0"/>
          </a:p>
        </p:txBody>
      </p:sp>
      <p:pic>
        <p:nvPicPr>
          <p:cNvPr id="4" name="Picture 3">
            <a:extLst>
              <a:ext uri="{FF2B5EF4-FFF2-40B4-BE49-F238E27FC236}">
                <a16:creationId xmlns:a16="http://schemas.microsoft.com/office/drawing/2014/main" id="{DFB21766-1B14-6341-8349-A85634A1364E}"/>
              </a:ext>
            </a:extLst>
          </p:cNvPr>
          <p:cNvPicPr>
            <a:picLocks noChangeAspect="1"/>
          </p:cNvPicPr>
          <p:nvPr/>
        </p:nvPicPr>
        <p:blipFill rotWithShape="1">
          <a:blip r:embed="rId3"/>
          <a:srcRect l="7196" t="55384" r="65726" b="4359"/>
          <a:stretch/>
        </p:blipFill>
        <p:spPr>
          <a:xfrm>
            <a:off x="7822472" y="1049454"/>
            <a:ext cx="3412304" cy="4058574"/>
          </a:xfrm>
          <a:prstGeom prst="rect">
            <a:avLst/>
          </a:prstGeom>
        </p:spPr>
      </p:pic>
    </p:spTree>
    <p:extLst>
      <p:ext uri="{BB962C8B-B14F-4D97-AF65-F5344CB8AC3E}">
        <p14:creationId xmlns:p14="http://schemas.microsoft.com/office/powerpoint/2010/main" val="215895508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B664E2DE-D38D-F14D-9796-0A72AE059DB8}"/>
              </a:ext>
            </a:extLst>
          </p:cNvPr>
          <p:cNvSpPr txBox="1"/>
          <p:nvPr/>
        </p:nvSpPr>
        <p:spPr>
          <a:xfrm>
            <a:off x="503999" y="206477"/>
            <a:ext cx="4757162" cy="923330"/>
          </a:xfrm>
          <a:prstGeom prst="rect">
            <a:avLst/>
          </a:prstGeom>
          <a:noFill/>
          <a:ln w="19050">
            <a:noFill/>
          </a:ln>
        </p:spPr>
        <p:txBody>
          <a:bodyPr wrap="square" rtlCol="0">
            <a:spAutoFit/>
          </a:bodyPr>
          <a:lstStyle/>
          <a:p>
            <a:r>
              <a:rPr lang="en-GB" sz="54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mj-lt"/>
              </a:rPr>
              <a:t>Activity:</a:t>
            </a:r>
          </a:p>
        </p:txBody>
      </p:sp>
      <p:sp>
        <p:nvSpPr>
          <p:cNvPr id="8" name="TextBox 7">
            <a:extLst>
              <a:ext uri="{FF2B5EF4-FFF2-40B4-BE49-F238E27FC236}">
                <a16:creationId xmlns:a16="http://schemas.microsoft.com/office/drawing/2014/main" id="{105B2A0F-CF66-8C4A-A77E-7E13A9836B8B}"/>
              </a:ext>
            </a:extLst>
          </p:cNvPr>
          <p:cNvSpPr txBox="1"/>
          <p:nvPr/>
        </p:nvSpPr>
        <p:spPr>
          <a:xfrm>
            <a:off x="510642" y="1225542"/>
            <a:ext cx="5542841" cy="4832092"/>
          </a:xfrm>
          <a:prstGeom prst="rect">
            <a:avLst/>
          </a:prstGeom>
          <a:noFill/>
          <a:ln w="19050">
            <a:noFill/>
          </a:ln>
        </p:spPr>
        <p:txBody>
          <a:bodyPr wrap="square" rtlCol="0">
            <a:spAutoFit/>
          </a:bodyPr>
          <a:lstStyle/>
          <a:p>
            <a:r>
              <a:rPr lang="en-GB" sz="2800" dirty="0">
                <a:solidFill>
                  <a:prstClr val="black"/>
                </a:solidFill>
                <a:latin typeface="+mj-lt"/>
              </a:rPr>
              <a:t>Let’s play </a:t>
            </a:r>
            <a:r>
              <a:rPr lang="en-GB" sz="2800" b="1" dirty="0">
                <a:solidFill>
                  <a:prstClr val="black"/>
                </a:solidFill>
                <a:latin typeface="+mj-lt"/>
              </a:rPr>
              <a:t>‘Two Truths and a Lie’. </a:t>
            </a:r>
          </a:p>
          <a:p>
            <a:endParaRPr lang="en-GB" sz="2800" dirty="0">
              <a:solidFill>
                <a:prstClr val="black"/>
              </a:solidFill>
              <a:latin typeface="+mj-lt"/>
            </a:endParaRPr>
          </a:p>
          <a:p>
            <a:r>
              <a:rPr lang="en-GB" sz="2800" dirty="0">
                <a:solidFill>
                  <a:prstClr val="black"/>
                </a:solidFill>
                <a:latin typeface="+mj-lt"/>
              </a:rPr>
              <a:t>You must say two truths about yourself and one lie. </a:t>
            </a:r>
          </a:p>
          <a:p>
            <a:endParaRPr lang="en-GB" sz="2800" dirty="0">
              <a:solidFill>
                <a:prstClr val="black"/>
              </a:solidFill>
              <a:latin typeface="+mj-lt"/>
            </a:endParaRPr>
          </a:p>
          <a:p>
            <a:r>
              <a:rPr lang="en-GB" sz="2800" dirty="0">
                <a:solidFill>
                  <a:prstClr val="black"/>
                </a:solidFill>
                <a:latin typeface="+mj-lt"/>
              </a:rPr>
              <a:t>Everybody else has to work out which one is a lie. </a:t>
            </a:r>
          </a:p>
          <a:p>
            <a:endParaRPr lang="en-GB" sz="2800" dirty="0">
              <a:solidFill>
                <a:prstClr val="black"/>
              </a:solidFill>
              <a:latin typeface="+mj-lt"/>
            </a:endParaRPr>
          </a:p>
          <a:p>
            <a:r>
              <a:rPr lang="en-GB" sz="2800" b="1" i="1" dirty="0">
                <a:solidFill>
                  <a:prstClr val="black"/>
                </a:solidFill>
                <a:latin typeface="+mj-lt"/>
              </a:rPr>
              <a:t>How did you try and work out which one was a lie?</a:t>
            </a:r>
          </a:p>
          <a:p>
            <a:endParaRPr lang="en-GB" sz="2800" dirty="0">
              <a:solidFill>
                <a:prstClr val="black"/>
              </a:solidFill>
              <a:latin typeface="+mj-lt"/>
            </a:endParaRPr>
          </a:p>
        </p:txBody>
      </p:sp>
      <p:pic>
        <p:nvPicPr>
          <p:cNvPr id="5" name="Picture 4">
            <a:extLst>
              <a:ext uri="{FF2B5EF4-FFF2-40B4-BE49-F238E27FC236}">
                <a16:creationId xmlns:a16="http://schemas.microsoft.com/office/drawing/2014/main" id="{E8AFC384-725F-7449-A959-F9912D9DC595}"/>
              </a:ext>
            </a:extLst>
          </p:cNvPr>
          <p:cNvPicPr>
            <a:picLocks noChangeAspect="1"/>
          </p:cNvPicPr>
          <p:nvPr/>
        </p:nvPicPr>
        <p:blipFill>
          <a:blip r:embed="rId3"/>
          <a:stretch>
            <a:fillRect/>
          </a:stretch>
        </p:blipFill>
        <p:spPr>
          <a:xfrm>
            <a:off x="6053483" y="628508"/>
            <a:ext cx="5598258" cy="4798507"/>
          </a:xfrm>
          <a:prstGeom prst="rect">
            <a:avLst/>
          </a:prstGeom>
        </p:spPr>
      </p:pic>
    </p:spTree>
    <p:extLst>
      <p:ext uri="{BB962C8B-B14F-4D97-AF65-F5344CB8AC3E}">
        <p14:creationId xmlns:p14="http://schemas.microsoft.com/office/powerpoint/2010/main" val="191441166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B664E2DE-D38D-F14D-9796-0A72AE059DB8}"/>
              </a:ext>
            </a:extLst>
          </p:cNvPr>
          <p:cNvSpPr txBox="1"/>
          <p:nvPr/>
        </p:nvSpPr>
        <p:spPr>
          <a:xfrm>
            <a:off x="503999" y="206477"/>
            <a:ext cx="4757162" cy="923330"/>
          </a:xfrm>
          <a:prstGeom prst="rect">
            <a:avLst/>
          </a:prstGeom>
          <a:noFill/>
          <a:ln w="19050">
            <a:noFill/>
          </a:ln>
        </p:spPr>
        <p:txBody>
          <a:bodyPr wrap="square" rtlCol="0">
            <a:spAutoFit/>
          </a:bodyPr>
          <a:lstStyle/>
          <a:p>
            <a:r>
              <a:rPr lang="en-GB" sz="54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mj-lt"/>
              </a:rPr>
              <a:t>Class Activity:</a:t>
            </a:r>
          </a:p>
        </p:txBody>
      </p:sp>
      <p:sp>
        <p:nvSpPr>
          <p:cNvPr id="8" name="TextBox 7">
            <a:extLst>
              <a:ext uri="{FF2B5EF4-FFF2-40B4-BE49-F238E27FC236}">
                <a16:creationId xmlns:a16="http://schemas.microsoft.com/office/drawing/2014/main" id="{105B2A0F-CF66-8C4A-A77E-7E13A9836B8B}"/>
              </a:ext>
            </a:extLst>
          </p:cNvPr>
          <p:cNvSpPr txBox="1"/>
          <p:nvPr/>
        </p:nvSpPr>
        <p:spPr>
          <a:xfrm>
            <a:off x="510642" y="1225542"/>
            <a:ext cx="5542841" cy="3108543"/>
          </a:xfrm>
          <a:prstGeom prst="rect">
            <a:avLst/>
          </a:prstGeom>
          <a:noFill/>
          <a:ln w="19050">
            <a:noFill/>
          </a:ln>
        </p:spPr>
        <p:txBody>
          <a:bodyPr wrap="square" rtlCol="0">
            <a:spAutoFit/>
          </a:bodyPr>
          <a:lstStyle/>
          <a:p>
            <a:r>
              <a:rPr lang="en-GB" sz="2800" dirty="0">
                <a:solidFill>
                  <a:prstClr val="black"/>
                </a:solidFill>
                <a:latin typeface="+mj-lt"/>
              </a:rPr>
              <a:t>As a class read this story that is found on the internet. </a:t>
            </a:r>
          </a:p>
          <a:p>
            <a:endParaRPr lang="en-GB" sz="2800" dirty="0">
              <a:solidFill>
                <a:prstClr val="black"/>
              </a:solidFill>
              <a:latin typeface="+mj-lt"/>
            </a:endParaRPr>
          </a:p>
          <a:p>
            <a:r>
              <a:rPr lang="en-GB" sz="2800" b="1" i="1" dirty="0">
                <a:solidFill>
                  <a:prstClr val="black"/>
                </a:solidFill>
                <a:latin typeface="+mj-lt"/>
              </a:rPr>
              <a:t>Do you think this story is true? </a:t>
            </a:r>
          </a:p>
          <a:p>
            <a:endParaRPr lang="en-GB" sz="2800" dirty="0">
              <a:solidFill>
                <a:prstClr val="black"/>
              </a:solidFill>
              <a:latin typeface="+mj-lt"/>
            </a:endParaRPr>
          </a:p>
          <a:p>
            <a:r>
              <a:rPr lang="en-GB" sz="2800" dirty="0">
                <a:solidFill>
                  <a:prstClr val="black"/>
                </a:solidFill>
                <a:latin typeface="+mj-lt"/>
              </a:rPr>
              <a:t>Give reasons for your answer.</a:t>
            </a:r>
          </a:p>
          <a:p>
            <a:endParaRPr lang="en-GB" sz="2800" dirty="0">
              <a:solidFill>
                <a:prstClr val="black"/>
              </a:solidFill>
              <a:latin typeface="+mj-lt"/>
            </a:endParaRPr>
          </a:p>
        </p:txBody>
      </p:sp>
      <p:pic>
        <p:nvPicPr>
          <p:cNvPr id="2" name="Picture 1">
            <a:extLst>
              <a:ext uri="{FF2B5EF4-FFF2-40B4-BE49-F238E27FC236}">
                <a16:creationId xmlns:a16="http://schemas.microsoft.com/office/drawing/2014/main" id="{D17BF6B2-422F-4045-9DE4-0988C0E1D4EA}"/>
              </a:ext>
            </a:extLst>
          </p:cNvPr>
          <p:cNvPicPr>
            <a:picLocks noChangeAspect="1"/>
          </p:cNvPicPr>
          <p:nvPr/>
        </p:nvPicPr>
        <p:blipFill>
          <a:blip r:embed="rId3"/>
          <a:stretch>
            <a:fillRect/>
          </a:stretch>
        </p:blipFill>
        <p:spPr>
          <a:xfrm>
            <a:off x="6414847" y="574634"/>
            <a:ext cx="5450581" cy="4671927"/>
          </a:xfrm>
          <a:prstGeom prst="rect">
            <a:avLst/>
          </a:prstGeom>
        </p:spPr>
      </p:pic>
    </p:spTree>
    <p:extLst>
      <p:ext uri="{BB962C8B-B14F-4D97-AF65-F5344CB8AC3E}">
        <p14:creationId xmlns:p14="http://schemas.microsoft.com/office/powerpoint/2010/main" val="222615895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B664E2DE-D38D-F14D-9796-0A72AE059DB8}"/>
              </a:ext>
            </a:extLst>
          </p:cNvPr>
          <p:cNvSpPr txBox="1"/>
          <p:nvPr/>
        </p:nvSpPr>
        <p:spPr>
          <a:xfrm>
            <a:off x="325336" y="206476"/>
            <a:ext cx="8867649" cy="769441"/>
          </a:xfrm>
          <a:prstGeom prst="rect">
            <a:avLst/>
          </a:prstGeom>
          <a:noFill/>
          <a:ln w="19050">
            <a:noFill/>
          </a:ln>
        </p:spPr>
        <p:txBody>
          <a:bodyPr wrap="square" rtlCol="0">
            <a:spAutoFit/>
          </a:bodyPr>
          <a:lstStyle/>
          <a:p>
            <a:r>
              <a:rPr lang="en-GB" sz="44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mj-lt"/>
              </a:rPr>
              <a:t>What should the children have done?</a:t>
            </a:r>
          </a:p>
        </p:txBody>
      </p:sp>
      <p:sp>
        <p:nvSpPr>
          <p:cNvPr id="8" name="TextBox 7">
            <a:extLst>
              <a:ext uri="{FF2B5EF4-FFF2-40B4-BE49-F238E27FC236}">
                <a16:creationId xmlns:a16="http://schemas.microsoft.com/office/drawing/2014/main" id="{105B2A0F-CF66-8C4A-A77E-7E13A9836B8B}"/>
              </a:ext>
            </a:extLst>
          </p:cNvPr>
          <p:cNvSpPr txBox="1"/>
          <p:nvPr/>
        </p:nvSpPr>
        <p:spPr>
          <a:xfrm>
            <a:off x="440937" y="1356847"/>
            <a:ext cx="5542841" cy="3785652"/>
          </a:xfrm>
          <a:prstGeom prst="rect">
            <a:avLst/>
          </a:prstGeom>
          <a:noFill/>
          <a:ln w="19050">
            <a:noFill/>
          </a:ln>
        </p:spPr>
        <p:txBody>
          <a:bodyPr wrap="square" rtlCol="0">
            <a:spAutoFit/>
          </a:bodyPr>
          <a:lstStyle/>
          <a:p>
            <a:r>
              <a:rPr lang="en-GB" sz="2800" dirty="0">
                <a:solidFill>
                  <a:prstClr val="black"/>
                </a:solidFill>
                <a:latin typeface="+mj-lt"/>
              </a:rPr>
              <a:t>In the story the children clicked on a link without realising it was a trick. </a:t>
            </a:r>
          </a:p>
          <a:p>
            <a:endParaRPr lang="en-GB" sz="2800" dirty="0">
              <a:solidFill>
                <a:prstClr val="black"/>
              </a:solidFill>
              <a:latin typeface="+mj-lt"/>
            </a:endParaRPr>
          </a:p>
          <a:p>
            <a:r>
              <a:rPr lang="en-GB" sz="2800" b="1" i="1" dirty="0">
                <a:solidFill>
                  <a:prstClr val="black"/>
                </a:solidFill>
                <a:latin typeface="+mj-lt"/>
              </a:rPr>
              <a:t>Why do you think the children clicked on the link? </a:t>
            </a:r>
          </a:p>
          <a:p>
            <a:endParaRPr lang="en-GB" sz="2800" b="1" i="1" dirty="0">
              <a:solidFill>
                <a:prstClr val="black"/>
              </a:solidFill>
              <a:latin typeface="+mj-lt"/>
            </a:endParaRPr>
          </a:p>
          <a:p>
            <a:r>
              <a:rPr lang="en-GB" sz="2800" b="1" i="1" dirty="0">
                <a:solidFill>
                  <a:prstClr val="black"/>
                </a:solidFill>
                <a:latin typeface="+mj-lt"/>
              </a:rPr>
              <a:t>What should they have done?</a:t>
            </a:r>
          </a:p>
          <a:p>
            <a:endParaRPr lang="en-GB" sz="2200" dirty="0">
              <a:solidFill>
                <a:prstClr val="black"/>
              </a:solidFill>
              <a:latin typeface="+mj-lt"/>
            </a:endParaRPr>
          </a:p>
          <a:p>
            <a:endParaRPr lang="en-GB" sz="2200" dirty="0">
              <a:solidFill>
                <a:prstClr val="black"/>
              </a:solidFill>
              <a:latin typeface="+mj-lt"/>
            </a:endParaRPr>
          </a:p>
        </p:txBody>
      </p:sp>
      <p:pic>
        <p:nvPicPr>
          <p:cNvPr id="7" name="Picture 6">
            <a:extLst>
              <a:ext uri="{FF2B5EF4-FFF2-40B4-BE49-F238E27FC236}">
                <a16:creationId xmlns:a16="http://schemas.microsoft.com/office/drawing/2014/main" id="{F2732894-D85B-4447-9896-6EDC5F4B4DF5}"/>
              </a:ext>
            </a:extLst>
          </p:cNvPr>
          <p:cNvPicPr>
            <a:picLocks noChangeAspect="1"/>
          </p:cNvPicPr>
          <p:nvPr/>
        </p:nvPicPr>
        <p:blipFill>
          <a:blip r:embed="rId3"/>
          <a:stretch>
            <a:fillRect/>
          </a:stretch>
        </p:blipFill>
        <p:spPr>
          <a:xfrm>
            <a:off x="7296550" y="1188682"/>
            <a:ext cx="3792869" cy="4686300"/>
          </a:xfrm>
          <a:prstGeom prst="rect">
            <a:avLst/>
          </a:prstGeom>
        </p:spPr>
      </p:pic>
    </p:spTree>
    <p:extLst>
      <p:ext uri="{BB962C8B-B14F-4D97-AF65-F5344CB8AC3E}">
        <p14:creationId xmlns:p14="http://schemas.microsoft.com/office/powerpoint/2010/main" val="329538678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le 4">
            <a:extLst>
              <a:ext uri="{FF2B5EF4-FFF2-40B4-BE49-F238E27FC236}">
                <a16:creationId xmlns:a16="http://schemas.microsoft.com/office/drawing/2014/main" id="{B3AC3141-80D5-094F-B01F-FB7F77FA6EF2}"/>
              </a:ext>
            </a:extLst>
          </p:cNvPr>
          <p:cNvGraphicFramePr>
            <a:graphicFrameLocks noGrp="1"/>
          </p:cNvGraphicFramePr>
          <p:nvPr>
            <p:extLst>
              <p:ext uri="{D42A27DB-BD31-4B8C-83A1-F6EECF244321}">
                <p14:modId xmlns:p14="http://schemas.microsoft.com/office/powerpoint/2010/main" val="4181858943"/>
              </p:ext>
            </p:extLst>
          </p:nvPr>
        </p:nvGraphicFramePr>
        <p:xfrm>
          <a:off x="210523" y="270934"/>
          <a:ext cx="3497878" cy="701040"/>
        </p:xfrm>
        <a:graphic>
          <a:graphicData uri="http://schemas.openxmlformats.org/drawingml/2006/table">
            <a:tbl>
              <a:tblPr/>
              <a:tblGrid>
                <a:gridCol w="3497878">
                  <a:extLst>
                    <a:ext uri="{9D8B030D-6E8A-4147-A177-3AD203B41FA5}">
                      <a16:colId xmlns:a16="http://schemas.microsoft.com/office/drawing/2014/main" val="20000"/>
                    </a:ext>
                  </a:extLst>
                </a:gridCol>
              </a:tblGrid>
              <a:tr h="0">
                <a:tc>
                  <a:txBody>
                    <a:bodyPr/>
                    <a:lstStyle/>
                    <a:p>
                      <a:r>
                        <a:rPr lang="en-GB" sz="4000" b="1" u="none" kern="1200"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mj-lt"/>
                          <a:ea typeface="+mn-ea"/>
                          <a:cs typeface="+mn-cs"/>
                        </a:rPr>
                        <a:t>Activity</a:t>
                      </a:r>
                      <a:endParaRPr lang="en-GB" sz="3600" b="1" u="none" kern="1200"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mj-lt"/>
                        <a:ea typeface="+mn-ea"/>
                        <a:cs typeface="+mn-cs"/>
                      </a:endParaRPr>
                    </a:p>
                  </a:txBody>
                  <a:tcPr anchor="ctr">
                    <a:lnL>
                      <a:noFill/>
                    </a:lnL>
                    <a:lnR>
                      <a:noFill/>
                    </a:lnR>
                    <a:lnT>
                      <a:noFill/>
                    </a:lnT>
                    <a:lnB>
                      <a:noFill/>
                    </a:lnB>
                  </a:tcPr>
                </a:tc>
                <a:extLst>
                  <a:ext uri="{0D108BD9-81ED-4DB2-BD59-A6C34878D82A}">
                    <a16:rowId xmlns:a16="http://schemas.microsoft.com/office/drawing/2014/main" val="10000"/>
                  </a:ext>
                </a:extLst>
              </a:tr>
            </a:tbl>
          </a:graphicData>
        </a:graphic>
      </p:graphicFrame>
      <p:sp>
        <p:nvSpPr>
          <p:cNvPr id="4" name="TextBox 3">
            <a:extLst>
              <a:ext uri="{FF2B5EF4-FFF2-40B4-BE49-F238E27FC236}">
                <a16:creationId xmlns:a16="http://schemas.microsoft.com/office/drawing/2014/main" id="{5EF57F77-08A1-DE46-A08B-DF308E59E54C}"/>
              </a:ext>
            </a:extLst>
          </p:cNvPr>
          <p:cNvSpPr txBox="1"/>
          <p:nvPr/>
        </p:nvSpPr>
        <p:spPr>
          <a:xfrm>
            <a:off x="210523" y="1171297"/>
            <a:ext cx="4077698" cy="3970318"/>
          </a:xfrm>
          <a:prstGeom prst="rect">
            <a:avLst/>
          </a:prstGeom>
          <a:noFill/>
          <a:ln w="19050">
            <a:noFill/>
          </a:ln>
        </p:spPr>
        <p:txBody>
          <a:bodyPr wrap="square" rtlCol="0">
            <a:spAutoFit/>
          </a:bodyPr>
          <a:lstStyle/>
          <a:p>
            <a:r>
              <a:rPr lang="en-GB" sz="2800" dirty="0">
                <a:solidFill>
                  <a:prstClr val="black"/>
                </a:solidFill>
                <a:latin typeface="+mj-lt"/>
              </a:rPr>
              <a:t>Complete the activity sheet about fake news online. </a:t>
            </a:r>
          </a:p>
          <a:p>
            <a:endParaRPr lang="en-GB" sz="2800" dirty="0">
              <a:solidFill>
                <a:prstClr val="black"/>
              </a:solidFill>
              <a:latin typeface="+mj-lt"/>
            </a:endParaRPr>
          </a:p>
          <a:p>
            <a:endParaRPr lang="en-GB" sz="2800" dirty="0">
              <a:solidFill>
                <a:prstClr val="black"/>
              </a:solidFill>
              <a:latin typeface="+mj-lt"/>
            </a:endParaRPr>
          </a:p>
          <a:p>
            <a:r>
              <a:rPr lang="en-GB" sz="2800" b="1" u="sng" dirty="0">
                <a:solidFill>
                  <a:prstClr val="black"/>
                </a:solidFill>
                <a:latin typeface="+mj-lt"/>
              </a:rPr>
              <a:t>Extension:</a:t>
            </a:r>
          </a:p>
          <a:p>
            <a:r>
              <a:rPr lang="en-GB" sz="2800" b="1" dirty="0">
                <a:solidFill>
                  <a:prstClr val="black"/>
                </a:solidFill>
                <a:latin typeface="+mj-lt"/>
              </a:rPr>
              <a:t>Design your own fake news pop up link on the template provided. </a:t>
            </a:r>
            <a:endParaRPr lang="en-GB" sz="2800" b="1" dirty="0">
              <a:solidFill>
                <a:prstClr val="black"/>
              </a:solidFill>
            </a:endParaRPr>
          </a:p>
        </p:txBody>
      </p:sp>
      <p:pic>
        <p:nvPicPr>
          <p:cNvPr id="2" name="Picture 1">
            <a:extLst>
              <a:ext uri="{FF2B5EF4-FFF2-40B4-BE49-F238E27FC236}">
                <a16:creationId xmlns:a16="http://schemas.microsoft.com/office/drawing/2014/main" id="{FA7C2BA8-4B6F-7949-8B4A-2ED6674FD5D7}"/>
              </a:ext>
            </a:extLst>
          </p:cNvPr>
          <p:cNvPicPr>
            <a:picLocks noChangeAspect="1"/>
          </p:cNvPicPr>
          <p:nvPr/>
        </p:nvPicPr>
        <p:blipFill>
          <a:blip r:embed="rId2"/>
          <a:stretch>
            <a:fillRect/>
          </a:stretch>
        </p:blipFill>
        <p:spPr>
          <a:xfrm>
            <a:off x="3708401" y="4470827"/>
            <a:ext cx="3026979" cy="2112352"/>
          </a:xfrm>
          <a:prstGeom prst="rect">
            <a:avLst/>
          </a:prstGeom>
          <a:ln>
            <a:noFill/>
          </a:ln>
          <a:effectLst>
            <a:outerShdw blurRad="292100" dist="139700" dir="2700000" algn="tl" rotWithShape="0">
              <a:srgbClr val="333333">
                <a:alpha val="65000"/>
              </a:srgbClr>
            </a:outerShdw>
          </a:effectLst>
        </p:spPr>
      </p:pic>
      <p:pic>
        <p:nvPicPr>
          <p:cNvPr id="3" name="Picture 2">
            <a:extLst>
              <a:ext uri="{FF2B5EF4-FFF2-40B4-BE49-F238E27FC236}">
                <a16:creationId xmlns:a16="http://schemas.microsoft.com/office/drawing/2014/main" id="{E2A956F4-9ACB-6A4C-8B44-6AB89656C9CC}"/>
              </a:ext>
            </a:extLst>
          </p:cNvPr>
          <p:cNvPicPr>
            <a:picLocks noChangeAspect="1"/>
          </p:cNvPicPr>
          <p:nvPr/>
        </p:nvPicPr>
        <p:blipFill>
          <a:blip r:embed="rId3"/>
          <a:stretch>
            <a:fillRect/>
          </a:stretch>
        </p:blipFill>
        <p:spPr>
          <a:xfrm>
            <a:off x="7556937" y="355091"/>
            <a:ext cx="3872699" cy="5506134"/>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65054290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536381" y="1173133"/>
            <a:ext cx="9433560" cy="1815882"/>
          </a:xfrm>
          <a:prstGeom prst="rect">
            <a:avLst/>
          </a:prstGeom>
          <a:solidFill>
            <a:srgbClr val="FFCC99"/>
          </a:solidFill>
          <a:ln>
            <a:solidFill>
              <a:schemeClr val="accent5"/>
            </a:solidFill>
          </a:ln>
        </p:spPr>
        <p:style>
          <a:lnRef idx="1">
            <a:schemeClr val="dk1"/>
          </a:lnRef>
          <a:fillRef idx="2">
            <a:schemeClr val="dk1"/>
          </a:fillRef>
          <a:effectRef idx="1">
            <a:schemeClr val="dk1"/>
          </a:effectRef>
          <a:fontRef idx="minor">
            <a:schemeClr val="dk1"/>
          </a:fontRef>
        </p:style>
        <p:txBody>
          <a:bodyPr wrap="square" rtlCol="0">
            <a:spAutoFit/>
          </a:bodyPr>
          <a:lstStyle/>
          <a:p>
            <a:r>
              <a:rPr lang="en-AU" sz="2800" dirty="0">
                <a:latin typeface="+mj-lt"/>
              </a:rPr>
              <a:t>Should we believe everything we see on the internet?</a:t>
            </a:r>
          </a:p>
          <a:p>
            <a:endParaRPr lang="en-AU" sz="2800" dirty="0">
              <a:latin typeface="+mj-lt"/>
            </a:endParaRPr>
          </a:p>
          <a:p>
            <a:r>
              <a:rPr lang="en-AU" sz="2800" dirty="0">
                <a:latin typeface="+mj-lt"/>
              </a:rPr>
              <a:t>Should you click on unfamiliar links even if they are offering you a very good deal?</a:t>
            </a:r>
          </a:p>
        </p:txBody>
      </p:sp>
      <p:pic>
        <p:nvPicPr>
          <p:cNvPr id="13" name="Picture 12"/>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5553074" y="5464210"/>
            <a:ext cx="1400175" cy="1384265"/>
          </a:xfrm>
          <a:prstGeom prst="ellipse">
            <a:avLst/>
          </a:prstGeom>
        </p:spPr>
      </p:pic>
      <p:sp>
        <p:nvSpPr>
          <p:cNvPr id="14" name="TextBox 13"/>
          <p:cNvSpPr txBox="1"/>
          <p:nvPr/>
        </p:nvSpPr>
        <p:spPr>
          <a:xfrm>
            <a:off x="4793304" y="0"/>
            <a:ext cx="2498376" cy="1015663"/>
          </a:xfrm>
          <a:prstGeom prst="rect">
            <a:avLst/>
          </a:prstGeom>
          <a:noFill/>
        </p:spPr>
        <p:txBody>
          <a:bodyPr wrap="none" rtlCol="0">
            <a:spAutoFit/>
          </a:bodyPr>
          <a:lstStyle/>
          <a:p>
            <a:r>
              <a:rPr lang="en-GB" sz="6000" b="1" u="sng"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mj-lt"/>
              </a:rPr>
              <a:t>Plenary</a:t>
            </a:r>
            <a:endParaRPr lang="en-GB" sz="6000" b="1" u="sng" dirty="0">
              <a:solidFill>
                <a:srgbClr val="FF0000"/>
              </a:solidFill>
              <a:latin typeface="+mj-lt"/>
            </a:endParaRPr>
          </a:p>
        </p:txBody>
      </p:sp>
      <p:sp>
        <p:nvSpPr>
          <p:cNvPr id="2" name="TextBox 1">
            <a:extLst>
              <a:ext uri="{FF2B5EF4-FFF2-40B4-BE49-F238E27FC236}">
                <a16:creationId xmlns:a16="http://schemas.microsoft.com/office/drawing/2014/main" id="{9639AF20-A77D-3B42-8EB3-32DBD39AFD30}"/>
              </a:ext>
            </a:extLst>
          </p:cNvPr>
          <p:cNvSpPr txBox="1"/>
          <p:nvPr/>
        </p:nvSpPr>
        <p:spPr>
          <a:xfrm>
            <a:off x="1536381" y="4008259"/>
            <a:ext cx="9039603" cy="1200329"/>
          </a:xfrm>
          <a:prstGeom prst="rect">
            <a:avLst/>
          </a:prstGeom>
          <a:noFill/>
        </p:spPr>
        <p:txBody>
          <a:bodyPr wrap="square" rtlCol="0">
            <a:spAutoFit/>
          </a:bodyPr>
          <a:lstStyle/>
          <a:p>
            <a:pPr algn="ctr"/>
            <a:r>
              <a:rPr lang="en-US" sz="2400" dirty="0">
                <a:latin typeface="+mj-lt"/>
              </a:rPr>
              <a:t>#</a:t>
            </a:r>
            <a:r>
              <a:rPr lang="en-US" sz="2400" dirty="0" err="1">
                <a:latin typeface="+mj-lt"/>
              </a:rPr>
              <a:t>HomeAction</a:t>
            </a:r>
            <a:r>
              <a:rPr lang="en-US" sz="2400" dirty="0">
                <a:latin typeface="+mj-lt"/>
              </a:rPr>
              <a:t> </a:t>
            </a:r>
          </a:p>
          <a:p>
            <a:pPr algn="ctr"/>
            <a:r>
              <a:rPr lang="en-US" sz="2400" dirty="0">
                <a:latin typeface="+mj-lt"/>
              </a:rPr>
              <a:t>Discuss with your family how you can safely use the internet. Discuss what pop ups are and how you shouldn’t click on unfamiliar links. </a:t>
            </a:r>
          </a:p>
        </p:txBody>
      </p:sp>
      <p:pic>
        <p:nvPicPr>
          <p:cNvPr id="5" name="Picture 4">
            <a:extLst>
              <a:ext uri="{FF2B5EF4-FFF2-40B4-BE49-F238E27FC236}">
                <a16:creationId xmlns:a16="http://schemas.microsoft.com/office/drawing/2014/main" id="{4E64441E-7C18-AE4E-A907-16A7D45169A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0500" y="2863119"/>
            <a:ext cx="1745304" cy="1745304"/>
          </a:xfrm>
          <a:prstGeom prst="rect">
            <a:avLst/>
          </a:prstGeom>
        </p:spPr>
      </p:pic>
    </p:spTree>
    <p:extLst>
      <p:ext uri="{BB962C8B-B14F-4D97-AF65-F5344CB8AC3E}">
        <p14:creationId xmlns:p14="http://schemas.microsoft.com/office/powerpoint/2010/main" val="355618269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theme/theme1.xml><?xml version="1.0" encoding="utf-8"?>
<a:theme xmlns:a="http://schemas.openxmlformats.org/drawingml/2006/main" name="Retrospect">
  <a:themeElements>
    <a:clrScheme name="Custom 3">
      <a:dk1>
        <a:sysClr val="windowText" lastClr="000000"/>
      </a:dk1>
      <a:lt1>
        <a:sysClr val="window" lastClr="FFFFFF"/>
      </a:lt1>
      <a:dk2>
        <a:srgbClr val="2C3C43"/>
      </a:dk2>
      <a:lt2>
        <a:srgbClr val="EBEBEB"/>
      </a:lt2>
      <a:accent1>
        <a:srgbClr val="FFFF00"/>
      </a:accent1>
      <a:accent2>
        <a:srgbClr val="F7EC57"/>
      </a:accent2>
      <a:accent3>
        <a:srgbClr val="000000"/>
      </a:accent3>
      <a:accent4>
        <a:srgbClr val="FFFFCC"/>
      </a:accent4>
      <a:accent5>
        <a:srgbClr val="FFC000"/>
      </a:accent5>
      <a:accent6>
        <a:srgbClr val="FFFF00"/>
      </a:accent6>
      <a:hlink>
        <a:srgbClr val="FFFF00"/>
      </a:hlink>
      <a:folHlink>
        <a:srgbClr val="FFFFCC"/>
      </a:folHlink>
    </a:clrScheme>
    <a:fontScheme name="Retrospect">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Retrospect">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thm15="http://schemas.microsoft.com/office/thememl/2012/main" name="Retrospect" id="{5F128B03-DCCA-4EEB-AB3B-CF2899314A46}" vid="{3F1AAB62-24C6-49D2-8E01-B56FAC9A3DCD}"/>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Retrospect</Template>
  <TotalTime>137915</TotalTime>
  <Words>511</Words>
  <Application>Microsoft Macintosh PowerPoint</Application>
  <PresentationFormat>Widescreen</PresentationFormat>
  <Paragraphs>68</Paragraphs>
  <Slides>10</Slides>
  <Notes>5</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10</vt:i4>
      </vt:variant>
    </vt:vector>
  </HeadingPairs>
  <TitlesOfParts>
    <vt:vector size="14" baseType="lpstr">
      <vt:lpstr>Arial</vt:lpstr>
      <vt:lpstr>Calibri</vt:lpstr>
      <vt:lpstr>Calibri Light</vt:lpstr>
      <vt:lpstr>Retrospect</vt:lpstr>
      <vt:lpstr>PowerPoint Presentation</vt:lpstr>
      <vt:lpstr>Lesson 3</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HAILEYBURY</Company>
  <LinksUpToDate>false</LinksUpToDate>
  <SharedDoc>false</SharedDoc>
  <HyperlinksChanged>false</HyperlinksChanged>
  <AppVersion>16.0016</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Jessica Reardon</dc:creator>
  <cp:lastModifiedBy>Microsoft Office User</cp:lastModifiedBy>
  <cp:revision>388</cp:revision>
  <dcterms:created xsi:type="dcterms:W3CDTF">2015-12-16T03:40:36Z</dcterms:created>
  <dcterms:modified xsi:type="dcterms:W3CDTF">2025-11-12T02:02:58Z</dcterms:modified>
</cp:coreProperties>
</file>