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56" r:id="rId2"/>
    <p:sldId id="257" r:id="rId3"/>
    <p:sldId id="293" r:id="rId4"/>
    <p:sldId id="282" r:id="rId5"/>
    <p:sldId id="283" r:id="rId6"/>
    <p:sldId id="294" r:id="rId7"/>
    <p:sldId id="295" r:id="rId8"/>
    <p:sldId id="297" r:id="rId9"/>
    <p:sldId id="277" r:id="rId10"/>
    <p:sldId id="289" r:id="rId11"/>
    <p:sldId id="284"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99"/>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86" autoAdjust="0"/>
    <p:restoredTop sz="94545"/>
  </p:normalViewPr>
  <p:slideViewPr>
    <p:cSldViewPr snapToGrid="0">
      <p:cViewPr varScale="1">
        <p:scale>
          <a:sx n="79" d="100"/>
          <a:sy n="79" d="100"/>
        </p:scale>
        <p:origin x="1096"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11/11/2025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taken from UK Government website on their Eat Well initiative - https://</a:t>
            </a:r>
            <a:r>
              <a:rPr lang="en-US" dirty="0" err="1"/>
              <a:t>www.gov.uk</a:t>
            </a:r>
            <a:r>
              <a:rPr lang="en-US" dirty="0"/>
              <a:t>/government/publications/the-</a:t>
            </a:r>
            <a:r>
              <a:rPr lang="en-US" dirty="0" err="1"/>
              <a:t>eatwell</a:t>
            </a:r>
            <a:r>
              <a:rPr lang="en-US" dirty="0"/>
              <a:t>-guide </a:t>
            </a:r>
          </a:p>
        </p:txBody>
      </p:sp>
      <p:sp>
        <p:nvSpPr>
          <p:cNvPr id="4" name="Slide Number Placeholder 3"/>
          <p:cNvSpPr>
            <a:spLocks noGrp="1"/>
          </p:cNvSpPr>
          <p:nvPr>
            <p:ph type="sldNum" sz="quarter" idx="5"/>
          </p:nvPr>
        </p:nvSpPr>
        <p:spPr/>
        <p:txBody>
          <a:bodyPr/>
          <a:lstStyle/>
          <a:p>
            <a:fld id="{8212C924-96FC-4ACD-8C11-6FB7C3AFF653}" type="slidenum">
              <a:rPr lang="en-AU" smtClean="0"/>
              <a:t>7</a:t>
            </a:fld>
            <a:endParaRPr lang="en-AU"/>
          </a:p>
        </p:txBody>
      </p:sp>
    </p:spTree>
    <p:extLst>
      <p:ext uri="{BB962C8B-B14F-4D97-AF65-F5344CB8AC3E}">
        <p14:creationId xmlns:p14="http://schemas.microsoft.com/office/powerpoint/2010/main" val="25670207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1EB1622C-B7E0-6948-8C41-222679EBC8C4}"/>
              </a:ext>
            </a:extLst>
          </p:cNvPr>
          <p:cNvSpPr/>
          <p:nvPr userDrawn="1"/>
        </p:nvSpPr>
        <p:spPr>
          <a:xfrm>
            <a:off x="9307601" y="6398324"/>
            <a:ext cx="2616294" cy="369332"/>
          </a:xfrm>
          <a:prstGeom prst="rect">
            <a:avLst/>
          </a:prstGeom>
        </p:spPr>
        <p:txBody>
          <a:bodyPr wrap="none">
            <a:spAutoFit/>
          </a:bodyPr>
          <a:lstStyle/>
          <a:p>
            <a:r>
              <a:rPr lang="en-US" sz="18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11/11/2025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11/11/2025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11/11/2025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11/11/2025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pic>
        <p:nvPicPr>
          <p:cNvPr id="10" name="Picture 9">
            <a:extLst>
              <a:ext uri="{FF2B5EF4-FFF2-40B4-BE49-F238E27FC236}">
                <a16:creationId xmlns:a16="http://schemas.microsoft.com/office/drawing/2014/main" id="{57F5C3DE-1D85-2946-96A9-CAF6E8EA2C39}"/>
              </a:ext>
            </a:extLst>
          </p:cNvPr>
          <p:cNvPicPr/>
          <p:nvPr userDrawn="1"/>
        </p:nvPicPr>
        <p:blipFill rotWithShape="1">
          <a:blip r:embed="rId2"/>
          <a:srcRect l="18198" t="28642" r="15234" b="8118"/>
          <a:stretch/>
        </p:blipFill>
        <p:spPr>
          <a:xfrm>
            <a:off x="11338386" y="6271825"/>
            <a:ext cx="727710" cy="553085"/>
          </a:xfrm>
          <a:prstGeom prst="rect">
            <a:avLst/>
          </a:prstGeom>
        </p:spPr>
      </p:pic>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11/11/2025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11/11/2025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11/11/2025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99365DEF-9941-584F-B49C-2D12155B9458}"/>
              </a:ext>
            </a:extLst>
          </p:cNvPr>
          <p:cNvSpPr/>
          <p:nvPr userDrawn="1"/>
        </p:nvSpPr>
        <p:spPr>
          <a:xfrm>
            <a:off x="9333727" y="6444734"/>
            <a:ext cx="2616294" cy="369332"/>
          </a:xfrm>
          <a:prstGeom prst="rect">
            <a:avLst/>
          </a:prstGeom>
        </p:spPr>
        <p:txBody>
          <a:bodyPr wrap="none">
            <a:spAutoFit/>
          </a:bodyPr>
          <a:lstStyle/>
          <a:p>
            <a:r>
              <a:rPr lang="en-US" sz="1800" dirty="0">
                <a:solidFill>
                  <a:schemeClr val="tx1">
                    <a:lumMod val="50000"/>
                    <a:lumOff val="50000"/>
                  </a:schemeClr>
                </a:solidFill>
              </a:rPr>
              <a:t>©BeeHealthyStories 2016</a:t>
            </a:r>
          </a:p>
        </p:txBody>
      </p: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7.tif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8.jpeg"/><Relationship Id="rId1" Type="http://schemas.openxmlformats.org/officeDocument/2006/relationships/slideLayout" Target="../slideLayouts/slideLayout7.xml"/><Relationship Id="rId4" Type="http://schemas.openxmlformats.org/officeDocument/2006/relationships/image" Target="../media/image6.emf"/></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18" Type="http://schemas.openxmlformats.org/officeDocument/2006/relationships/image" Target="../media/image23.png"/><Relationship Id="rId26" Type="http://schemas.openxmlformats.org/officeDocument/2006/relationships/image" Target="../media/image31.png"/><Relationship Id="rId3" Type="http://schemas.openxmlformats.org/officeDocument/2006/relationships/image" Target="../media/image8.emf"/><Relationship Id="rId21" Type="http://schemas.openxmlformats.org/officeDocument/2006/relationships/image" Target="../media/image26.png"/><Relationship Id="rId7" Type="http://schemas.openxmlformats.org/officeDocument/2006/relationships/image" Target="../media/image12.png"/><Relationship Id="rId12" Type="http://schemas.openxmlformats.org/officeDocument/2006/relationships/image" Target="../media/image17.png"/><Relationship Id="rId17" Type="http://schemas.openxmlformats.org/officeDocument/2006/relationships/image" Target="../media/image22.png"/><Relationship Id="rId25" Type="http://schemas.openxmlformats.org/officeDocument/2006/relationships/image" Target="../media/image30.emf"/><Relationship Id="rId2" Type="http://schemas.openxmlformats.org/officeDocument/2006/relationships/image" Target="../media/image7.png"/><Relationship Id="rId16" Type="http://schemas.openxmlformats.org/officeDocument/2006/relationships/image" Target="../media/image21.png"/><Relationship Id="rId20" Type="http://schemas.openxmlformats.org/officeDocument/2006/relationships/image" Target="../media/image25.emf"/><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16.png"/><Relationship Id="rId24" Type="http://schemas.openxmlformats.org/officeDocument/2006/relationships/image" Target="../media/image29.emf"/><Relationship Id="rId5" Type="http://schemas.openxmlformats.org/officeDocument/2006/relationships/image" Target="../media/image10.png"/><Relationship Id="rId15" Type="http://schemas.openxmlformats.org/officeDocument/2006/relationships/image" Target="../media/image20.png"/><Relationship Id="rId23" Type="http://schemas.openxmlformats.org/officeDocument/2006/relationships/image" Target="../media/image28.emf"/><Relationship Id="rId10" Type="http://schemas.openxmlformats.org/officeDocument/2006/relationships/image" Target="../media/image15.png"/><Relationship Id="rId19" Type="http://schemas.openxmlformats.org/officeDocument/2006/relationships/image" Target="../media/image24.emf"/><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 Id="rId22" Type="http://schemas.openxmlformats.org/officeDocument/2006/relationships/image" Target="../media/image27.emf"/><Relationship Id="rId27" Type="http://schemas.openxmlformats.org/officeDocument/2006/relationships/image" Target="../media/image32.png"/></Relationships>
</file>

<file path=ppt/slides/_rels/slide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5.tif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6.tif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54" t="21240" r="5566" b="33600"/>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820167" y="1380721"/>
            <a:ext cx="3046977" cy="4294250"/>
          </a:xfrm>
          <a:prstGeom prst="rect">
            <a:avLst/>
          </a:prstGeom>
        </p:spPr>
      </p:pic>
      <p:graphicFrame>
        <p:nvGraphicFramePr>
          <p:cNvPr id="6" name="Table 5">
            <a:extLst>
              <a:ext uri="{FF2B5EF4-FFF2-40B4-BE49-F238E27FC236}">
                <a16:creationId xmlns:a16="http://schemas.microsoft.com/office/drawing/2014/main" id="{002A979C-3E2F-B547-86AD-6375F987FDB2}"/>
              </a:ext>
            </a:extLst>
          </p:cNvPr>
          <p:cNvGraphicFramePr>
            <a:graphicFrameLocks noGrp="1"/>
          </p:cNvGraphicFramePr>
          <p:nvPr>
            <p:extLst>
              <p:ext uri="{D42A27DB-BD31-4B8C-83A1-F6EECF244321}">
                <p14:modId xmlns:p14="http://schemas.microsoft.com/office/powerpoint/2010/main" val="3313284975"/>
              </p:ext>
            </p:extLst>
          </p:nvPr>
        </p:nvGraphicFramePr>
        <p:xfrm>
          <a:off x="487244" y="435841"/>
          <a:ext cx="6787013" cy="944880"/>
        </p:xfrm>
        <a:graphic>
          <a:graphicData uri="http://schemas.openxmlformats.org/drawingml/2006/table">
            <a:tbl>
              <a:tblPr/>
              <a:tblGrid>
                <a:gridCol w="6787013">
                  <a:extLst>
                    <a:ext uri="{9D8B030D-6E8A-4147-A177-3AD203B41FA5}">
                      <a16:colId xmlns:a16="http://schemas.microsoft.com/office/drawing/2014/main" val="20000"/>
                    </a:ext>
                  </a:extLst>
                </a:gridCol>
              </a:tblGrid>
              <a:tr h="0">
                <a:tc>
                  <a:txBody>
                    <a:bodyPr/>
                    <a:lstStyle/>
                    <a:p>
                      <a:r>
                        <a:rPr lang="en-GB" sz="2800" kern="1200" dirty="0">
                          <a:solidFill>
                            <a:schemeClr val="dk1"/>
                          </a:solidFill>
                          <a:latin typeface="+mj-lt"/>
                          <a:ea typeface="+mn-ea"/>
                          <a:cs typeface="+mn-cs"/>
                        </a:rPr>
                        <a:t>Why do you think it is important for Mucky to eat from all the food groups?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DCE59C6F-5C6B-B841-A5A0-32D27469E027}"/>
              </a:ext>
            </a:extLst>
          </p:cNvPr>
          <p:cNvGraphicFramePr>
            <a:graphicFrameLocks noGrp="1"/>
          </p:cNvGraphicFramePr>
          <p:nvPr>
            <p:extLst>
              <p:ext uri="{D42A27DB-BD31-4B8C-83A1-F6EECF244321}">
                <p14:modId xmlns:p14="http://schemas.microsoft.com/office/powerpoint/2010/main" val="1139500246"/>
              </p:ext>
            </p:extLst>
          </p:nvPr>
        </p:nvGraphicFramePr>
        <p:xfrm>
          <a:off x="489519" y="2829660"/>
          <a:ext cx="5570087" cy="1798320"/>
        </p:xfrm>
        <a:graphic>
          <a:graphicData uri="http://schemas.openxmlformats.org/drawingml/2006/table">
            <a:tbl>
              <a:tblPr/>
              <a:tblGrid>
                <a:gridCol w="5570087">
                  <a:extLst>
                    <a:ext uri="{9D8B030D-6E8A-4147-A177-3AD203B41FA5}">
                      <a16:colId xmlns:a16="http://schemas.microsoft.com/office/drawing/2014/main" val="20000"/>
                    </a:ext>
                  </a:extLst>
                </a:gridCol>
              </a:tblGrid>
              <a:tr h="0">
                <a:tc>
                  <a:txBody>
                    <a:bodyPr/>
                    <a:lstStyle/>
                    <a:p>
                      <a:r>
                        <a:rPr lang="en-GB" sz="2800" kern="1200" dirty="0">
                          <a:solidFill>
                            <a:schemeClr val="dk1"/>
                          </a:solidFill>
                          <a:latin typeface="+mj-lt"/>
                          <a:ea typeface="+mn-ea"/>
                          <a:cs typeface="+mn-cs"/>
                        </a:rPr>
                        <a:t>It is important to eat a variety from all the food groups as they provide us with essential nutrients to maintain a healthy mind and body.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8" name="Rounded Rectangle 7">
            <a:extLst>
              <a:ext uri="{FF2B5EF4-FFF2-40B4-BE49-F238E27FC236}">
                <a16:creationId xmlns:a16="http://schemas.microsoft.com/office/drawing/2014/main" id="{46802396-8B0A-574A-B415-B1C7F6B2CCDB}"/>
              </a:ext>
            </a:extLst>
          </p:cNvPr>
          <p:cNvSpPr/>
          <p:nvPr/>
        </p:nvSpPr>
        <p:spPr>
          <a:xfrm>
            <a:off x="550933" y="2426801"/>
            <a:ext cx="5447257" cy="26040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776195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06472" y="1717204"/>
            <a:ext cx="7670041" cy="2554545"/>
          </a:xfrm>
          <a:prstGeom prst="rect">
            <a:avLst/>
          </a:prstGeom>
          <a:solidFill>
            <a:srgbClr val="FFCC99"/>
          </a:solidFill>
          <a:ln>
            <a:solidFill>
              <a:schemeClr val="accent5"/>
            </a:solidFill>
          </a:ln>
        </p:spPr>
        <p:style>
          <a:lnRef idx="1">
            <a:schemeClr val="dk1"/>
          </a:lnRef>
          <a:fillRef idx="2">
            <a:schemeClr val="dk1"/>
          </a:fillRef>
          <a:effectRef idx="1">
            <a:schemeClr val="dk1"/>
          </a:effectRef>
          <a:fontRef idx="minor">
            <a:schemeClr val="dk1"/>
          </a:fontRef>
        </p:style>
        <p:txBody>
          <a:bodyPr wrap="square" rtlCol="0">
            <a:spAutoFit/>
          </a:bodyPr>
          <a:lstStyle/>
          <a:p>
            <a:r>
              <a:rPr lang="en-GB" sz="2000" dirty="0">
                <a:latin typeface="+mj-lt"/>
              </a:rPr>
              <a:t>Discuss with the person next to you, had you ever heard of the food groups before?</a:t>
            </a:r>
          </a:p>
          <a:p>
            <a:endParaRPr lang="en-GB" sz="2000" dirty="0">
              <a:latin typeface="+mj-lt"/>
            </a:endParaRPr>
          </a:p>
          <a:p>
            <a:r>
              <a:rPr lang="en-GB" sz="2000" dirty="0">
                <a:latin typeface="+mj-lt"/>
              </a:rPr>
              <a:t>Why were the foods organised in those particular groups?  </a:t>
            </a:r>
          </a:p>
          <a:p>
            <a:endParaRPr lang="en-GB" sz="2000" dirty="0">
              <a:latin typeface="+mj-lt"/>
            </a:endParaRPr>
          </a:p>
          <a:p>
            <a:r>
              <a:rPr lang="en-GB" sz="2000" dirty="0">
                <a:latin typeface="+mj-lt"/>
              </a:rPr>
              <a:t>Share your favourite meals with the class. Did some of you share the same favourites? </a:t>
            </a:r>
          </a:p>
          <a:p>
            <a:endParaRPr lang="en-GB" sz="2000" dirty="0"/>
          </a:p>
        </p:txBody>
      </p:sp>
      <p:pic>
        <p:nvPicPr>
          <p:cNvPr id="13" name="Picture 12"/>
          <p:cNvPicPr>
            <a:picLocks noChangeAspect="1"/>
          </p:cNvPicPr>
          <p:nvPr/>
        </p:nvPicPr>
        <p:blipFill rotWithShape="1">
          <a:blip r:embed="rId2" cstate="print">
            <a:extLst>
              <a:ext uri="{28A0092B-C50C-407E-A947-70E740481C1C}">
                <a14:useLocalDpi xmlns:a14="http://schemas.microsoft.com/office/drawing/2010/main" val="0"/>
              </a:ext>
            </a:extLst>
          </a:blip>
          <a:srcRect l="53883" t="13096" r="23354" b="52126"/>
          <a:stretch/>
        </p:blipFill>
        <p:spPr>
          <a:xfrm>
            <a:off x="5553074" y="5464210"/>
            <a:ext cx="1400175" cy="1384265"/>
          </a:xfrm>
          <a:prstGeom prst="ellipse">
            <a:avLst/>
          </a:prstGeom>
        </p:spPr>
      </p:pic>
      <p:sp>
        <p:nvSpPr>
          <p:cNvPr id="14" name="TextBox 13"/>
          <p:cNvSpPr txBox="1"/>
          <p:nvPr/>
        </p:nvSpPr>
        <p:spPr>
          <a:xfrm>
            <a:off x="4793304" y="0"/>
            <a:ext cx="2270365" cy="923330"/>
          </a:xfrm>
          <a:prstGeom prst="rect">
            <a:avLst/>
          </a:prstGeom>
          <a:noFill/>
        </p:spPr>
        <p:txBody>
          <a:bodyPr wrap="none" rtlCol="0">
            <a:spAutoFit/>
          </a:bodyPr>
          <a:lstStyle/>
          <a:p>
            <a:r>
              <a:rPr lang="en-GB" sz="54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pic>
        <p:nvPicPr>
          <p:cNvPr id="6" name="Picture 5">
            <a:extLst>
              <a:ext uri="{FF2B5EF4-FFF2-40B4-BE49-F238E27FC236}">
                <a16:creationId xmlns:a16="http://schemas.microsoft.com/office/drawing/2014/main" id="{D6501448-8A89-CE4F-9F62-81F7BC4FBD21}"/>
              </a:ext>
            </a:extLst>
          </p:cNvPr>
          <p:cNvPicPr>
            <a:picLocks noChangeAspect="1"/>
          </p:cNvPicPr>
          <p:nvPr/>
        </p:nvPicPr>
        <p:blipFill>
          <a:blip r:embed="rId3"/>
          <a:stretch>
            <a:fillRect/>
          </a:stretch>
        </p:blipFill>
        <p:spPr>
          <a:xfrm>
            <a:off x="308189" y="4149927"/>
            <a:ext cx="1251096" cy="2628565"/>
          </a:xfrm>
          <a:prstGeom prst="rect">
            <a:avLst/>
          </a:prstGeom>
        </p:spPr>
      </p:pic>
      <p:pic>
        <p:nvPicPr>
          <p:cNvPr id="7" name="Picture 6">
            <a:extLst>
              <a:ext uri="{FF2B5EF4-FFF2-40B4-BE49-F238E27FC236}">
                <a16:creationId xmlns:a16="http://schemas.microsoft.com/office/drawing/2014/main" id="{461E6948-33E1-8F4B-969C-FDF6F422F090}"/>
              </a:ext>
            </a:extLst>
          </p:cNvPr>
          <p:cNvPicPr>
            <a:picLocks noChangeAspect="1"/>
          </p:cNvPicPr>
          <p:nvPr/>
        </p:nvPicPr>
        <p:blipFill>
          <a:blip r:embed="rId4"/>
          <a:stretch>
            <a:fillRect/>
          </a:stretch>
        </p:blipFill>
        <p:spPr>
          <a:xfrm flipH="1">
            <a:off x="10187537" y="3758182"/>
            <a:ext cx="2004463" cy="2586251"/>
          </a:xfrm>
          <a:prstGeom prst="rect">
            <a:avLst/>
          </a:prstGeom>
        </p:spPr>
      </p:pic>
    </p:spTree>
    <p:extLst>
      <p:ext uri="{BB962C8B-B14F-4D97-AF65-F5344CB8AC3E}">
        <p14:creationId xmlns:p14="http://schemas.microsoft.com/office/powerpoint/2010/main" val="25756914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2</a:t>
            </a:r>
          </a:p>
        </p:txBody>
      </p:sp>
      <p:sp>
        <p:nvSpPr>
          <p:cNvPr id="5" name="TextBox 4"/>
          <p:cNvSpPr txBox="1"/>
          <p:nvPr/>
        </p:nvSpPr>
        <p:spPr>
          <a:xfrm>
            <a:off x="115910" y="1838227"/>
            <a:ext cx="4783636" cy="3416320"/>
          </a:xfrm>
          <a:prstGeom prst="rect">
            <a:avLst/>
          </a:prstGeom>
          <a:noFill/>
        </p:spPr>
        <p:txBody>
          <a:bodyPr wrap="square" rtlCol="0">
            <a:spAutoFit/>
          </a:bodyPr>
          <a:lstStyle/>
          <a:p>
            <a:r>
              <a:rPr lang="en-GB" sz="2400" b="1" dirty="0"/>
              <a:t>Learning Objective: </a:t>
            </a:r>
            <a:r>
              <a:rPr lang="en-GB" sz="2400" b="1" i="1" dirty="0"/>
              <a:t>To identify the different food groups</a:t>
            </a:r>
          </a:p>
          <a:p>
            <a:endParaRPr lang="en-GB" sz="2400" b="1" dirty="0"/>
          </a:p>
          <a:p>
            <a:pPr marL="342900" indent="-342900">
              <a:buFont typeface="Arial" panose="020B0604020202020204" pitchFamily="34" charset="0"/>
              <a:buChar char="•"/>
            </a:pPr>
            <a:r>
              <a:rPr lang="en-GB" sz="2400" dirty="0"/>
              <a:t>I can name and identify the various food groups</a:t>
            </a:r>
          </a:p>
          <a:p>
            <a:pPr marL="342900" lvl="0" indent="-342900">
              <a:buFont typeface="Arial" panose="020B0604020202020204" pitchFamily="34" charset="0"/>
              <a:buChar char="•"/>
            </a:pPr>
            <a:r>
              <a:rPr lang="en-GB" sz="2400" dirty="0"/>
              <a:t>I can identify what food groups my favourite food belong to</a:t>
            </a:r>
          </a:p>
          <a:p>
            <a:pPr marL="342900" indent="-342900">
              <a:buFont typeface="Arial" panose="020B0604020202020204" pitchFamily="34" charset="0"/>
              <a:buChar char="•"/>
            </a:pPr>
            <a:r>
              <a:rPr lang="en-GB" sz="2400" dirty="0"/>
              <a:t>I can connect food groups to the list of main nutrients</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32394" t="14974" r="31965" b="3384"/>
          <a:stretch/>
        </p:blipFill>
        <p:spPr>
          <a:xfrm>
            <a:off x="6569612" y="140676"/>
            <a:ext cx="4839286" cy="607724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6B281F7-7A09-8D47-BB48-B21D01B9A5C5}"/>
              </a:ext>
            </a:extLst>
          </p:cNvPr>
          <p:cNvSpPr txBox="1"/>
          <p:nvPr/>
        </p:nvSpPr>
        <p:spPr>
          <a:xfrm>
            <a:off x="198759" y="1084234"/>
            <a:ext cx="5662536" cy="4832092"/>
          </a:xfrm>
          <a:prstGeom prst="rect">
            <a:avLst/>
          </a:prstGeom>
          <a:noFill/>
        </p:spPr>
        <p:txBody>
          <a:bodyPr wrap="square" rtlCol="0">
            <a:spAutoFit/>
          </a:bodyPr>
          <a:lstStyle/>
          <a:p>
            <a:r>
              <a:rPr lang="en-US" sz="2200" dirty="0"/>
              <a:t>Your body is like a car. It needs the right fuel to make it work. The food we eat is our fuel and gives us the energy and nutrients we need. Different foods give us different amounts of energy and also additional nutrients to make our bodies work even better. </a:t>
            </a:r>
          </a:p>
          <a:p>
            <a:endParaRPr lang="en-US" sz="2200" dirty="0"/>
          </a:p>
          <a:p>
            <a:r>
              <a:rPr lang="en-US" sz="2200" u="sng" dirty="0"/>
              <a:t>Task</a:t>
            </a:r>
          </a:p>
          <a:p>
            <a:r>
              <a:rPr lang="en-US" sz="2200" dirty="0"/>
              <a:t>Draw a picture of yourself and write or draw the names of all the foods you eat. </a:t>
            </a:r>
          </a:p>
          <a:p>
            <a:endParaRPr lang="en-US" sz="2200" dirty="0"/>
          </a:p>
          <a:p>
            <a:r>
              <a:rPr lang="en-US" sz="2200" u="sng" dirty="0"/>
              <a:t>Extension:</a:t>
            </a:r>
          </a:p>
          <a:p>
            <a:r>
              <a:rPr lang="en-US" sz="2200" dirty="0"/>
              <a:t>Can you put the foods you eat into particular groups?</a:t>
            </a:r>
          </a:p>
        </p:txBody>
      </p:sp>
      <p:pic>
        <p:nvPicPr>
          <p:cNvPr id="4" name="Picture 3">
            <a:extLst>
              <a:ext uri="{FF2B5EF4-FFF2-40B4-BE49-F238E27FC236}">
                <a16:creationId xmlns:a16="http://schemas.microsoft.com/office/drawing/2014/main" id="{564782E1-0AA9-8B48-8DD0-43C163572CAF}"/>
              </a:ext>
            </a:extLst>
          </p:cNvPr>
          <p:cNvPicPr>
            <a:picLocks noChangeAspect="1"/>
          </p:cNvPicPr>
          <p:nvPr/>
        </p:nvPicPr>
        <p:blipFill>
          <a:blip r:embed="rId2"/>
          <a:stretch>
            <a:fillRect/>
          </a:stretch>
        </p:blipFill>
        <p:spPr>
          <a:xfrm>
            <a:off x="7532407" y="3220872"/>
            <a:ext cx="1731133" cy="3637128"/>
          </a:xfrm>
          <a:prstGeom prst="rect">
            <a:avLst/>
          </a:prstGeom>
        </p:spPr>
      </p:pic>
      <p:pic>
        <p:nvPicPr>
          <p:cNvPr id="5" name="Picture 4">
            <a:extLst>
              <a:ext uri="{FF2B5EF4-FFF2-40B4-BE49-F238E27FC236}">
                <a16:creationId xmlns:a16="http://schemas.microsoft.com/office/drawing/2014/main" id="{4591B786-EB53-8B43-8E11-DC6CB0019006}"/>
              </a:ext>
            </a:extLst>
          </p:cNvPr>
          <p:cNvPicPr>
            <a:picLocks noChangeAspect="1"/>
          </p:cNvPicPr>
          <p:nvPr/>
        </p:nvPicPr>
        <p:blipFill>
          <a:blip r:embed="rId3"/>
          <a:stretch>
            <a:fillRect/>
          </a:stretch>
        </p:blipFill>
        <p:spPr>
          <a:xfrm flipH="1">
            <a:off x="9423353" y="2819895"/>
            <a:ext cx="2721970" cy="3512012"/>
          </a:xfrm>
          <a:prstGeom prst="rect">
            <a:avLst/>
          </a:prstGeom>
        </p:spPr>
      </p:pic>
      <p:sp>
        <p:nvSpPr>
          <p:cNvPr id="6" name="Rectangle 5">
            <a:extLst>
              <a:ext uri="{FF2B5EF4-FFF2-40B4-BE49-F238E27FC236}">
                <a16:creationId xmlns:a16="http://schemas.microsoft.com/office/drawing/2014/main" id="{F3CEE440-0916-6642-BDB5-52AC90D122AF}"/>
              </a:ext>
            </a:extLst>
          </p:cNvPr>
          <p:cNvSpPr/>
          <p:nvPr/>
        </p:nvSpPr>
        <p:spPr>
          <a:xfrm>
            <a:off x="198759" y="149022"/>
            <a:ext cx="1863011" cy="769441"/>
          </a:xfrm>
          <a:prstGeom prst="rect">
            <a:avLst/>
          </a:prstGeom>
        </p:spPr>
        <p:txBody>
          <a:bodyPr wrap="none">
            <a:spAutoFit/>
          </a:bodyPr>
          <a:lstStyle/>
          <a:p>
            <a:r>
              <a:rPr lang="en-GB" sz="44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Activity</a:t>
            </a:r>
            <a:endParaRPr lang="en-GB" sz="5400" b="1" u="sng" dirty="0">
              <a:solidFill>
                <a:srgbClr val="FF0000"/>
              </a:solidFill>
              <a:latin typeface="+mj-lt"/>
            </a:endParaRPr>
          </a:p>
        </p:txBody>
      </p:sp>
    </p:spTree>
    <p:extLst>
      <p:ext uri="{BB962C8B-B14F-4D97-AF65-F5344CB8AC3E}">
        <p14:creationId xmlns:p14="http://schemas.microsoft.com/office/powerpoint/2010/main" val="13767534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4" descr="C:\Users\User\AppData\Local\Microsoft\Windows\INetCache\IE\N1GXZ9LZ\efes7070-dining-table[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02441" y="4957485"/>
            <a:ext cx="1584729" cy="154709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3EAE4E44-0351-DA45-96DC-2ED8FC6AA9D9}"/>
              </a:ext>
            </a:extLst>
          </p:cNvPr>
          <p:cNvPicPr>
            <a:picLocks noChangeAspect="1"/>
          </p:cNvPicPr>
          <p:nvPr/>
        </p:nvPicPr>
        <p:blipFill>
          <a:blip r:embed="rId3"/>
          <a:stretch>
            <a:fillRect/>
          </a:stretch>
        </p:blipFill>
        <p:spPr>
          <a:xfrm>
            <a:off x="9003446" y="4791235"/>
            <a:ext cx="709778" cy="382188"/>
          </a:xfrm>
          <a:prstGeom prst="rect">
            <a:avLst/>
          </a:prstGeom>
        </p:spPr>
      </p:pic>
      <p:pic>
        <p:nvPicPr>
          <p:cNvPr id="6148" name="Picture 4" descr="C:\Users\User\AppData\Local\Microsoft\Windows\INetCache\IE\N1GXZ9LZ\efes7070-dining-table[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0319" y="508244"/>
            <a:ext cx="3074889" cy="300186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Table 5"/>
          <p:cNvGraphicFramePr>
            <a:graphicFrameLocks noGrp="1"/>
          </p:cNvGraphicFramePr>
          <p:nvPr>
            <p:extLst>
              <p:ext uri="{D42A27DB-BD31-4B8C-83A1-F6EECF244321}">
                <p14:modId xmlns:p14="http://schemas.microsoft.com/office/powerpoint/2010/main" val="3160054856"/>
              </p:ext>
            </p:extLst>
          </p:nvPr>
        </p:nvGraphicFramePr>
        <p:xfrm>
          <a:off x="886929" y="1483742"/>
          <a:ext cx="1739214" cy="1030271"/>
        </p:xfrm>
        <a:graphic>
          <a:graphicData uri="http://schemas.openxmlformats.org/drawingml/2006/table">
            <a:tbl>
              <a:tblPr>
                <a:tableStyleId>{3C2FFA5D-87B4-456A-9821-1D502468CF0F}</a:tableStyleId>
              </a:tblPr>
              <a:tblGrid>
                <a:gridCol w="1739214">
                  <a:extLst>
                    <a:ext uri="{9D8B030D-6E8A-4147-A177-3AD203B41FA5}">
                      <a16:colId xmlns:a16="http://schemas.microsoft.com/office/drawing/2014/main" val="20000"/>
                    </a:ext>
                  </a:extLst>
                </a:gridCol>
              </a:tblGrid>
              <a:tr h="1030271">
                <a:tc>
                  <a:txBody>
                    <a:bodyPr/>
                    <a:lstStyle/>
                    <a:p>
                      <a:pPr algn="ctr"/>
                      <a:r>
                        <a:rPr lang="en-GB" sz="2000" dirty="0">
                          <a:effectLst/>
                        </a:rPr>
                        <a:t>Vegetables and legumes</a:t>
                      </a:r>
                      <a:endParaRPr lang="en-GB" sz="1200" dirty="0">
                        <a:effectLst/>
                      </a:endParaRPr>
                    </a:p>
                  </a:txBody>
                  <a:tcPr anchor="ctr"/>
                </a:tc>
                <a:extLst>
                  <a:ext uri="{0D108BD9-81ED-4DB2-BD59-A6C34878D82A}">
                    <a16:rowId xmlns:a16="http://schemas.microsoft.com/office/drawing/2014/main" val="10000"/>
                  </a:ext>
                </a:extLst>
              </a:tr>
            </a:tbl>
          </a:graphicData>
        </a:graphic>
      </p:graphicFrame>
      <p:pic>
        <p:nvPicPr>
          <p:cNvPr id="15" name="Picture 4" descr="C:\Users\User\AppData\Local\Microsoft\Windows\INetCache\IE\X6CIJ30D\300px-Bunchof5Carrots[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2933" y="154578"/>
            <a:ext cx="1337529" cy="798059"/>
          </a:xfrm>
          <a:prstGeom prst="rect">
            <a:avLst/>
          </a:prstGeom>
          <a:noFill/>
          <a:extLst>
            <a:ext uri="{909E8E84-426E-40DD-AFC4-6F175D3DCCD1}">
              <a14:hiddenFill xmlns:a14="http://schemas.microsoft.com/office/drawing/2010/main">
                <a:solidFill>
                  <a:srgbClr val="FFFFFF"/>
                </a:solidFill>
              </a14:hiddenFill>
            </a:ext>
          </a:extLst>
        </p:spPr>
      </p:pic>
      <p:pic>
        <p:nvPicPr>
          <p:cNvPr id="6153" name="Picture 9" descr="C:\Users\User\AppData\Local\Microsoft\Windows\INetCache\IE\A4B2V8I4\104px-Broccoli.svg[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8729351">
            <a:off x="523728" y="372463"/>
            <a:ext cx="758409" cy="875087"/>
          </a:xfrm>
          <a:prstGeom prst="rect">
            <a:avLst/>
          </a:prstGeom>
          <a:noFill/>
          <a:extLst>
            <a:ext uri="{909E8E84-426E-40DD-AFC4-6F175D3DCCD1}">
              <a14:hiddenFill xmlns:a14="http://schemas.microsoft.com/office/drawing/2010/main">
                <a:solidFill>
                  <a:srgbClr val="FFFFFF"/>
                </a:solidFill>
              </a14:hiddenFill>
            </a:ext>
          </a:extLst>
        </p:spPr>
      </p:pic>
      <p:pic>
        <p:nvPicPr>
          <p:cNvPr id="6155" name="Picture 11" descr="C:\Users\User\AppData\Local\Microsoft\Windows\INetCache\IE\N1GXZ9LZ\food-tomato[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930203" y="338575"/>
            <a:ext cx="577234" cy="577234"/>
          </a:xfrm>
          <a:prstGeom prst="rect">
            <a:avLst/>
          </a:prstGeom>
          <a:noFill/>
          <a:extLst>
            <a:ext uri="{909E8E84-426E-40DD-AFC4-6F175D3DCCD1}">
              <a14:hiddenFill xmlns:a14="http://schemas.microsoft.com/office/drawing/2010/main">
                <a:solidFill>
                  <a:srgbClr val="FFFFFF"/>
                </a:solidFill>
              </a14:hiddenFill>
            </a:ext>
          </a:extLst>
        </p:spPr>
      </p:pic>
      <p:pic>
        <p:nvPicPr>
          <p:cNvPr id="6156" name="Picture 12" descr="C:\Users\User\AppData\Local\Microsoft\Windows\INetCache\IE\N1GXZ9LZ\johnny-automatic-mushrooms-1[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94342" y="568765"/>
            <a:ext cx="895835" cy="571095"/>
          </a:xfrm>
          <a:prstGeom prst="rect">
            <a:avLst/>
          </a:prstGeom>
          <a:noFill/>
          <a:extLst>
            <a:ext uri="{909E8E84-426E-40DD-AFC4-6F175D3DCCD1}">
              <a14:hiddenFill xmlns:a14="http://schemas.microsoft.com/office/drawing/2010/main">
                <a:solidFill>
                  <a:srgbClr val="FFFFFF"/>
                </a:solidFill>
              </a14:hiddenFill>
            </a:ext>
          </a:extLst>
        </p:spPr>
      </p:pic>
      <p:pic>
        <p:nvPicPr>
          <p:cNvPr id="6157" name="Picture 13" descr="C:\Users\User\AppData\Local\Microsoft\Windows\INetCache\IE\0VRO2WN8\laobc-Avocado[1].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876321" y="705767"/>
            <a:ext cx="542617" cy="434093"/>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C:\Users\User\AppData\Local\Microsoft\Windows\INetCache\IE\N1GXZ9LZ\efes7070-dining-table[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21885" y="4956956"/>
            <a:ext cx="1581782" cy="154421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C:\Users\User\AppData\Local\Microsoft\Windows\INetCache\IE\N1GXZ9LZ\efes7070-dining-table[1].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632179" y="957242"/>
            <a:ext cx="2110129" cy="206001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7" name="Table 26"/>
          <p:cNvGraphicFramePr>
            <a:graphicFrameLocks noGrp="1"/>
          </p:cNvGraphicFramePr>
          <p:nvPr>
            <p:extLst>
              <p:ext uri="{D42A27DB-BD31-4B8C-83A1-F6EECF244321}">
                <p14:modId xmlns:p14="http://schemas.microsoft.com/office/powerpoint/2010/main" val="1758060557"/>
              </p:ext>
            </p:extLst>
          </p:nvPr>
        </p:nvGraphicFramePr>
        <p:xfrm>
          <a:off x="10138953" y="1738124"/>
          <a:ext cx="1241859" cy="640080"/>
        </p:xfrm>
        <a:graphic>
          <a:graphicData uri="http://schemas.openxmlformats.org/drawingml/2006/table">
            <a:tbl>
              <a:tblPr>
                <a:tableStyleId>{3C2FFA5D-87B4-456A-9821-1D502468CF0F}</a:tableStyleId>
              </a:tblPr>
              <a:tblGrid>
                <a:gridCol w="1241859">
                  <a:extLst>
                    <a:ext uri="{9D8B030D-6E8A-4147-A177-3AD203B41FA5}">
                      <a16:colId xmlns:a16="http://schemas.microsoft.com/office/drawing/2014/main" val="20000"/>
                    </a:ext>
                  </a:extLst>
                </a:gridCol>
              </a:tblGrid>
              <a:tr h="640080">
                <a:tc>
                  <a:txBody>
                    <a:bodyPr/>
                    <a:lstStyle/>
                    <a:p>
                      <a:r>
                        <a:rPr lang="en-GB" sz="3000" dirty="0">
                          <a:effectLst/>
                        </a:rPr>
                        <a:t>Grains</a:t>
                      </a:r>
                      <a:endParaRPr lang="en-GB" dirty="0">
                        <a:effectLst/>
                      </a:endParaRPr>
                    </a:p>
                  </a:txBody>
                  <a:tcPr anchor="ctr"/>
                </a:tc>
                <a:extLst>
                  <a:ext uri="{0D108BD9-81ED-4DB2-BD59-A6C34878D82A}">
                    <a16:rowId xmlns:a16="http://schemas.microsoft.com/office/drawing/2014/main" val="10000"/>
                  </a:ext>
                </a:extLst>
              </a:tr>
            </a:tbl>
          </a:graphicData>
        </a:graphic>
      </p:graphicFrame>
      <p:pic>
        <p:nvPicPr>
          <p:cNvPr id="6166" name="Picture 22" descr="C:\Users\User\AppData\Local\Microsoft\Windows\INetCache\IE\A4B2V8I4\1362251801[1].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391230" y="390848"/>
            <a:ext cx="551274" cy="480987"/>
          </a:xfrm>
          <a:prstGeom prst="rect">
            <a:avLst/>
          </a:prstGeom>
          <a:noFill/>
          <a:extLst>
            <a:ext uri="{909E8E84-426E-40DD-AFC4-6F175D3DCCD1}">
              <a14:hiddenFill xmlns:a14="http://schemas.microsoft.com/office/drawing/2010/main">
                <a:solidFill>
                  <a:srgbClr val="FFFFFF"/>
                </a:solidFill>
              </a14:hiddenFill>
            </a:ext>
          </a:extLst>
        </p:spPr>
      </p:pic>
      <p:pic>
        <p:nvPicPr>
          <p:cNvPr id="6158" name="Picture 14" descr="C:\Users\User\AppData\Local\Microsoft\Windows\INetCache\IE\N1GXZ9LZ\Cucumber-2015073034[1].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282207" y="581063"/>
            <a:ext cx="782371" cy="618725"/>
          </a:xfrm>
          <a:prstGeom prst="rect">
            <a:avLst/>
          </a:prstGeom>
          <a:noFill/>
          <a:extLst>
            <a:ext uri="{909E8E84-426E-40DD-AFC4-6F175D3DCCD1}">
              <a14:hiddenFill xmlns:a14="http://schemas.microsoft.com/office/drawing/2010/main">
                <a:solidFill>
                  <a:srgbClr val="FFFFFF"/>
                </a:solidFill>
              </a14:hiddenFill>
            </a:ext>
          </a:extLst>
        </p:spPr>
      </p:pic>
      <p:pic>
        <p:nvPicPr>
          <p:cNvPr id="6191" name="Picture 47" descr="C:\Users\User\AppData\Local\Microsoft\Windows\INetCache\IE\N1GXZ9LZ\sausage-157091_640[1].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0740722" y="4569671"/>
            <a:ext cx="743677" cy="597506"/>
          </a:xfrm>
          <a:prstGeom prst="rect">
            <a:avLst/>
          </a:prstGeom>
          <a:noFill/>
          <a:extLst>
            <a:ext uri="{909E8E84-426E-40DD-AFC4-6F175D3DCCD1}">
              <a14:hiddenFill xmlns:a14="http://schemas.microsoft.com/office/drawing/2010/main">
                <a:solidFill>
                  <a:srgbClr val="FFFFFF"/>
                </a:solidFill>
              </a14:hiddenFill>
            </a:ext>
          </a:extLst>
        </p:spPr>
      </p:pic>
      <p:pic>
        <p:nvPicPr>
          <p:cNvPr id="6190" name="Picture 46" descr="C:\Users\User\AppData\Local\Microsoft\Windows\INetCache\IE\A4B2V8I4\Wurst[1].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rot="12117809">
            <a:off x="10515650" y="4622800"/>
            <a:ext cx="590744" cy="533639"/>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4" descr="C:\Users\User\AppData\Local\Microsoft\Windows\INetCache\IE\N1GXZ9LZ\efes7070-dining-table[1].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352632" y="5237256"/>
            <a:ext cx="1243587" cy="1214053"/>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4" descr="C:\Users\User\AppData\Local\Microsoft\Windows\INetCache\IE\N1GXZ9LZ\efes7070-dining-table[1].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07001" y="5320802"/>
            <a:ext cx="1277610" cy="124726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5" name="Table 64"/>
          <p:cNvGraphicFramePr>
            <a:graphicFrameLocks noGrp="1"/>
          </p:cNvGraphicFramePr>
          <p:nvPr>
            <p:extLst>
              <p:ext uri="{D42A27DB-BD31-4B8C-83A1-F6EECF244321}">
                <p14:modId xmlns:p14="http://schemas.microsoft.com/office/powerpoint/2010/main" val="1643356325"/>
              </p:ext>
            </p:extLst>
          </p:nvPr>
        </p:nvGraphicFramePr>
        <p:xfrm>
          <a:off x="10828454" y="5371537"/>
          <a:ext cx="891186" cy="605157"/>
        </p:xfrm>
        <a:graphic>
          <a:graphicData uri="http://schemas.openxmlformats.org/drawingml/2006/table">
            <a:tbl>
              <a:tblPr>
                <a:tableStyleId>{3C2FFA5D-87B4-456A-9821-1D502468CF0F}</a:tableStyleId>
              </a:tblPr>
              <a:tblGrid>
                <a:gridCol w="891186">
                  <a:extLst>
                    <a:ext uri="{9D8B030D-6E8A-4147-A177-3AD203B41FA5}">
                      <a16:colId xmlns:a16="http://schemas.microsoft.com/office/drawing/2014/main" val="20000"/>
                    </a:ext>
                  </a:extLst>
                </a:gridCol>
              </a:tblGrid>
              <a:tr h="605157">
                <a:tc>
                  <a:txBody>
                    <a:bodyPr/>
                    <a:lstStyle/>
                    <a:p>
                      <a:r>
                        <a:rPr lang="en-GB" sz="2000" dirty="0">
                          <a:effectLst/>
                        </a:rPr>
                        <a:t>Meats</a:t>
                      </a:r>
                      <a:endParaRPr lang="en-GB" sz="1200" dirty="0">
                        <a:effectLst/>
                      </a:endParaRPr>
                    </a:p>
                  </a:txBody>
                  <a:tcPr anchor="ctr"/>
                </a:tc>
                <a:extLst>
                  <a:ext uri="{0D108BD9-81ED-4DB2-BD59-A6C34878D82A}">
                    <a16:rowId xmlns:a16="http://schemas.microsoft.com/office/drawing/2014/main" val="10000"/>
                  </a:ext>
                </a:extLst>
              </a:tr>
            </a:tbl>
          </a:graphicData>
        </a:graphic>
      </p:graphicFrame>
      <p:graphicFrame>
        <p:nvGraphicFramePr>
          <p:cNvPr id="66" name="Table 65"/>
          <p:cNvGraphicFramePr>
            <a:graphicFrameLocks noGrp="1"/>
          </p:cNvGraphicFramePr>
          <p:nvPr>
            <p:extLst>
              <p:ext uri="{D42A27DB-BD31-4B8C-83A1-F6EECF244321}">
                <p14:modId xmlns:p14="http://schemas.microsoft.com/office/powerpoint/2010/main" val="2491023563"/>
              </p:ext>
            </p:extLst>
          </p:nvPr>
        </p:nvGraphicFramePr>
        <p:xfrm>
          <a:off x="9179968" y="5308812"/>
          <a:ext cx="771410" cy="527122"/>
        </p:xfrm>
        <a:graphic>
          <a:graphicData uri="http://schemas.openxmlformats.org/drawingml/2006/table">
            <a:tbl>
              <a:tblPr>
                <a:tableStyleId>{3C2FFA5D-87B4-456A-9821-1D502468CF0F}</a:tableStyleId>
              </a:tblPr>
              <a:tblGrid>
                <a:gridCol w="771410">
                  <a:extLst>
                    <a:ext uri="{9D8B030D-6E8A-4147-A177-3AD203B41FA5}">
                      <a16:colId xmlns:a16="http://schemas.microsoft.com/office/drawing/2014/main" val="20000"/>
                    </a:ext>
                  </a:extLst>
                </a:gridCol>
              </a:tblGrid>
              <a:tr h="527122">
                <a:tc>
                  <a:txBody>
                    <a:bodyPr/>
                    <a:lstStyle/>
                    <a:p>
                      <a:r>
                        <a:rPr lang="en-GB" sz="2000" dirty="0">
                          <a:effectLst/>
                        </a:rPr>
                        <a:t>Dairy</a:t>
                      </a:r>
                      <a:endParaRPr lang="en-GB" dirty="0">
                        <a:effectLst/>
                      </a:endParaRPr>
                    </a:p>
                  </a:txBody>
                  <a:tcPr anchor="ctr"/>
                </a:tc>
                <a:extLst>
                  <a:ext uri="{0D108BD9-81ED-4DB2-BD59-A6C34878D82A}">
                    <a16:rowId xmlns:a16="http://schemas.microsoft.com/office/drawing/2014/main" val="10000"/>
                  </a:ext>
                </a:extLst>
              </a:tr>
            </a:tbl>
          </a:graphicData>
        </a:graphic>
      </p:graphicFrame>
      <p:pic>
        <p:nvPicPr>
          <p:cNvPr id="6197" name="Picture 53" descr="C:\Users\User\AppData\Local\Microsoft\Windows\INetCache\IE\0VRO2WN8\johnny-automatic-green-fish[1].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11070978" y="4716117"/>
            <a:ext cx="1019424" cy="48167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4" name="Table 73"/>
          <p:cNvGraphicFramePr>
            <a:graphicFrameLocks noGrp="1"/>
          </p:cNvGraphicFramePr>
          <p:nvPr>
            <p:extLst>
              <p:ext uri="{D42A27DB-BD31-4B8C-83A1-F6EECF244321}">
                <p14:modId xmlns:p14="http://schemas.microsoft.com/office/powerpoint/2010/main" val="2078839468"/>
              </p:ext>
            </p:extLst>
          </p:nvPr>
        </p:nvGraphicFramePr>
        <p:xfrm>
          <a:off x="5431690" y="5657989"/>
          <a:ext cx="1085470" cy="640080"/>
        </p:xfrm>
        <a:graphic>
          <a:graphicData uri="http://schemas.openxmlformats.org/drawingml/2006/table">
            <a:tbl>
              <a:tblPr>
                <a:tableStyleId>{3C2FFA5D-87B4-456A-9821-1D502468CF0F}</a:tableStyleId>
              </a:tblPr>
              <a:tblGrid>
                <a:gridCol w="1085470">
                  <a:extLst>
                    <a:ext uri="{9D8B030D-6E8A-4147-A177-3AD203B41FA5}">
                      <a16:colId xmlns:a16="http://schemas.microsoft.com/office/drawing/2014/main" val="20000"/>
                    </a:ext>
                  </a:extLst>
                </a:gridCol>
              </a:tblGrid>
              <a:tr h="576343">
                <a:tc>
                  <a:txBody>
                    <a:bodyPr/>
                    <a:lstStyle/>
                    <a:p>
                      <a:pPr algn="ctr"/>
                      <a:r>
                        <a:rPr lang="en-GB" sz="1800" b="1" dirty="0">
                          <a:effectLst/>
                          <a:latin typeface="+mj-lt"/>
                        </a:rPr>
                        <a:t>Drink</a:t>
                      </a:r>
                      <a:r>
                        <a:rPr lang="en-GB" sz="1800" b="1" baseline="0" dirty="0">
                          <a:effectLst/>
                          <a:latin typeface="+mj-lt"/>
                        </a:rPr>
                        <a:t> water!</a:t>
                      </a:r>
                      <a:endParaRPr lang="en-GB" sz="1100" b="1" dirty="0">
                        <a:effectLst/>
                        <a:latin typeface="+mj-lt"/>
                      </a:endParaRPr>
                    </a:p>
                  </a:txBody>
                  <a:tcPr anchor="ctr"/>
                </a:tc>
                <a:extLst>
                  <a:ext uri="{0D108BD9-81ED-4DB2-BD59-A6C34878D82A}">
                    <a16:rowId xmlns:a16="http://schemas.microsoft.com/office/drawing/2014/main" val="10000"/>
                  </a:ext>
                </a:extLst>
              </a:tr>
            </a:tbl>
          </a:graphicData>
        </a:graphic>
      </p:graphicFrame>
      <p:pic>
        <p:nvPicPr>
          <p:cNvPr id="6201" name="Picture 57" descr="C:\Users\User\AppData\Local\Microsoft\Windows\INetCache\IE\X6CIJ30D\oliveoil[1].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432042" y="4573242"/>
            <a:ext cx="627528" cy="105025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7" name="Table 76"/>
          <p:cNvGraphicFramePr>
            <a:graphicFrameLocks noGrp="1"/>
          </p:cNvGraphicFramePr>
          <p:nvPr>
            <p:extLst>
              <p:ext uri="{D42A27DB-BD31-4B8C-83A1-F6EECF244321}">
                <p14:modId xmlns:p14="http://schemas.microsoft.com/office/powerpoint/2010/main" val="518892488"/>
              </p:ext>
            </p:extLst>
          </p:nvPr>
        </p:nvGraphicFramePr>
        <p:xfrm>
          <a:off x="130251" y="5745111"/>
          <a:ext cx="1199096" cy="640080"/>
        </p:xfrm>
        <a:graphic>
          <a:graphicData uri="http://schemas.openxmlformats.org/drawingml/2006/table">
            <a:tbl>
              <a:tblPr>
                <a:tableStyleId>{3C2FFA5D-87B4-456A-9821-1D502468CF0F}</a:tableStyleId>
              </a:tblPr>
              <a:tblGrid>
                <a:gridCol w="1199096">
                  <a:extLst>
                    <a:ext uri="{9D8B030D-6E8A-4147-A177-3AD203B41FA5}">
                      <a16:colId xmlns:a16="http://schemas.microsoft.com/office/drawing/2014/main" val="20000"/>
                    </a:ext>
                  </a:extLst>
                </a:gridCol>
              </a:tblGrid>
              <a:tr h="640080">
                <a:tc>
                  <a:txBody>
                    <a:bodyPr/>
                    <a:lstStyle/>
                    <a:p>
                      <a:pPr algn="ctr"/>
                      <a:r>
                        <a:rPr lang="en-GB" sz="1800" b="1" dirty="0">
                          <a:effectLst/>
                          <a:latin typeface="+mj-lt"/>
                        </a:rPr>
                        <a:t>Healthy</a:t>
                      </a:r>
                      <a:r>
                        <a:rPr lang="en-GB" sz="1800" b="1" baseline="0" dirty="0">
                          <a:effectLst/>
                          <a:latin typeface="+mj-lt"/>
                        </a:rPr>
                        <a:t> Fats</a:t>
                      </a:r>
                      <a:endParaRPr lang="en-GB" sz="1100" b="1" dirty="0">
                        <a:effectLst/>
                        <a:latin typeface="+mj-lt"/>
                      </a:endParaRPr>
                    </a:p>
                  </a:txBody>
                  <a:tcPr anchor="ctr"/>
                </a:tc>
                <a:extLst>
                  <a:ext uri="{0D108BD9-81ED-4DB2-BD59-A6C34878D82A}">
                    <a16:rowId xmlns:a16="http://schemas.microsoft.com/office/drawing/2014/main" val="10000"/>
                  </a:ext>
                </a:extLst>
              </a:tr>
            </a:tbl>
          </a:graphicData>
        </a:graphic>
      </p:graphicFrame>
      <p:pic>
        <p:nvPicPr>
          <p:cNvPr id="2" name="Picture 1">
            <a:extLst>
              <a:ext uri="{FF2B5EF4-FFF2-40B4-BE49-F238E27FC236}">
                <a16:creationId xmlns:a16="http://schemas.microsoft.com/office/drawing/2014/main" id="{A02636BE-856E-9744-A9C6-534F0F28015B}"/>
              </a:ext>
            </a:extLst>
          </p:cNvPr>
          <p:cNvPicPr>
            <a:picLocks noChangeAspect="1"/>
          </p:cNvPicPr>
          <p:nvPr/>
        </p:nvPicPr>
        <p:blipFill>
          <a:blip r:embed="rId19"/>
          <a:stretch>
            <a:fillRect/>
          </a:stretch>
        </p:blipFill>
        <p:spPr>
          <a:xfrm>
            <a:off x="9459452" y="3991333"/>
            <a:ext cx="544442" cy="1141815"/>
          </a:xfrm>
          <a:prstGeom prst="rect">
            <a:avLst/>
          </a:prstGeom>
        </p:spPr>
      </p:pic>
      <p:pic>
        <p:nvPicPr>
          <p:cNvPr id="39" name="Picture 38">
            <a:extLst>
              <a:ext uri="{FF2B5EF4-FFF2-40B4-BE49-F238E27FC236}">
                <a16:creationId xmlns:a16="http://schemas.microsoft.com/office/drawing/2014/main" id="{99EF7FD0-B1BC-5D4D-B923-6D7A62B360D3}"/>
              </a:ext>
            </a:extLst>
          </p:cNvPr>
          <p:cNvPicPr>
            <a:picLocks noChangeAspect="1"/>
          </p:cNvPicPr>
          <p:nvPr/>
        </p:nvPicPr>
        <p:blipFill>
          <a:blip r:embed="rId20"/>
          <a:stretch>
            <a:fillRect/>
          </a:stretch>
        </p:blipFill>
        <p:spPr>
          <a:xfrm rot="16629062">
            <a:off x="8766466" y="4734679"/>
            <a:ext cx="514849" cy="495298"/>
          </a:xfrm>
          <a:prstGeom prst="rect">
            <a:avLst/>
          </a:prstGeom>
        </p:spPr>
      </p:pic>
      <p:pic>
        <p:nvPicPr>
          <p:cNvPr id="6181" name="Picture 37" descr="C:\Users\User\AppData\Local\Microsoft\Windows\INetCache\IE\A4B2V8I4\14953-illustration-of-a-block-of-cheese-pv[1].png"/>
          <p:cNvPicPr>
            <a:picLocks noChangeAspect="1" noChangeArrowheads="1"/>
          </p:cNvPicPr>
          <p:nvPr/>
        </p:nvPicPr>
        <p:blipFill rotWithShape="1">
          <a:blip r:embed="rId21" cstate="print">
            <a:extLst>
              <a:ext uri="{28A0092B-C50C-407E-A947-70E740481C1C}">
                <a14:useLocalDpi xmlns:a14="http://schemas.microsoft.com/office/drawing/2010/main" val="0"/>
              </a:ext>
            </a:extLst>
          </a:blip>
          <a:srcRect l="7222" t="17693" r="2900" b="14889"/>
          <a:stretch/>
        </p:blipFill>
        <p:spPr bwMode="auto">
          <a:xfrm>
            <a:off x="9680832" y="4834723"/>
            <a:ext cx="505221" cy="37897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B1E5D749-A7DE-414E-BFC1-E167C7EB4340}"/>
              </a:ext>
            </a:extLst>
          </p:cNvPr>
          <p:cNvPicPr>
            <a:picLocks noChangeAspect="1"/>
          </p:cNvPicPr>
          <p:nvPr/>
        </p:nvPicPr>
        <p:blipFill>
          <a:blip r:embed="rId22"/>
          <a:stretch>
            <a:fillRect/>
          </a:stretch>
        </p:blipFill>
        <p:spPr>
          <a:xfrm>
            <a:off x="10846646" y="340771"/>
            <a:ext cx="732261" cy="938473"/>
          </a:xfrm>
          <a:prstGeom prst="rect">
            <a:avLst/>
          </a:prstGeom>
        </p:spPr>
      </p:pic>
      <p:pic>
        <p:nvPicPr>
          <p:cNvPr id="45" name="Picture 44">
            <a:extLst>
              <a:ext uri="{FF2B5EF4-FFF2-40B4-BE49-F238E27FC236}">
                <a16:creationId xmlns:a16="http://schemas.microsoft.com/office/drawing/2014/main" id="{F13C769D-093E-A443-80EB-416DF7F841AE}"/>
              </a:ext>
            </a:extLst>
          </p:cNvPr>
          <p:cNvPicPr>
            <a:picLocks noChangeAspect="1"/>
          </p:cNvPicPr>
          <p:nvPr/>
        </p:nvPicPr>
        <p:blipFill>
          <a:blip r:embed="rId23"/>
          <a:stretch>
            <a:fillRect/>
          </a:stretch>
        </p:blipFill>
        <p:spPr>
          <a:xfrm>
            <a:off x="10343378" y="936666"/>
            <a:ext cx="679733" cy="407840"/>
          </a:xfrm>
          <a:prstGeom prst="rect">
            <a:avLst/>
          </a:prstGeom>
        </p:spPr>
      </p:pic>
      <p:pic>
        <p:nvPicPr>
          <p:cNvPr id="44" name="Picture 43">
            <a:extLst>
              <a:ext uri="{FF2B5EF4-FFF2-40B4-BE49-F238E27FC236}">
                <a16:creationId xmlns:a16="http://schemas.microsoft.com/office/drawing/2014/main" id="{9F9CFDAB-029A-184A-B2C7-30837A7F219C}"/>
              </a:ext>
            </a:extLst>
          </p:cNvPr>
          <p:cNvPicPr>
            <a:picLocks noChangeAspect="1"/>
          </p:cNvPicPr>
          <p:nvPr/>
        </p:nvPicPr>
        <p:blipFill>
          <a:blip r:embed="rId24"/>
          <a:stretch>
            <a:fillRect/>
          </a:stretch>
        </p:blipFill>
        <p:spPr>
          <a:xfrm flipH="1">
            <a:off x="9632179" y="759217"/>
            <a:ext cx="834723" cy="638006"/>
          </a:xfrm>
          <a:prstGeom prst="rect">
            <a:avLst/>
          </a:prstGeom>
        </p:spPr>
      </p:pic>
      <p:pic>
        <p:nvPicPr>
          <p:cNvPr id="9" name="Picture 8">
            <a:extLst>
              <a:ext uri="{FF2B5EF4-FFF2-40B4-BE49-F238E27FC236}">
                <a16:creationId xmlns:a16="http://schemas.microsoft.com/office/drawing/2014/main" id="{9A6C5F8F-BB0F-DD41-AD41-3419DB3A336C}"/>
              </a:ext>
            </a:extLst>
          </p:cNvPr>
          <p:cNvPicPr>
            <a:picLocks noChangeAspect="1"/>
          </p:cNvPicPr>
          <p:nvPr/>
        </p:nvPicPr>
        <p:blipFill>
          <a:blip r:embed="rId25"/>
          <a:stretch>
            <a:fillRect/>
          </a:stretch>
        </p:blipFill>
        <p:spPr>
          <a:xfrm>
            <a:off x="5845642" y="4975425"/>
            <a:ext cx="257566" cy="402164"/>
          </a:xfrm>
          <a:prstGeom prst="rect">
            <a:avLst/>
          </a:prstGeom>
        </p:spPr>
      </p:pic>
      <p:sp>
        <p:nvSpPr>
          <p:cNvPr id="50" name="Rectangle 49">
            <a:extLst>
              <a:ext uri="{FF2B5EF4-FFF2-40B4-BE49-F238E27FC236}">
                <a16:creationId xmlns:a16="http://schemas.microsoft.com/office/drawing/2014/main" id="{161477F8-577A-0C45-9BC8-77B6B5B9D4B5}"/>
              </a:ext>
            </a:extLst>
          </p:cNvPr>
          <p:cNvSpPr/>
          <p:nvPr/>
        </p:nvSpPr>
        <p:spPr>
          <a:xfrm>
            <a:off x="4489839" y="206822"/>
            <a:ext cx="3083280" cy="769441"/>
          </a:xfrm>
          <a:prstGeom prst="rect">
            <a:avLst/>
          </a:prstGeom>
        </p:spPr>
        <p:txBody>
          <a:bodyPr wrap="none">
            <a:spAutoFit/>
          </a:bodyPr>
          <a:lstStyle/>
          <a:p>
            <a:r>
              <a:rPr lang="en-GB" sz="44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Food Groups</a:t>
            </a:r>
            <a:endParaRPr lang="en-GB" sz="5400" b="1" u="sng" dirty="0">
              <a:solidFill>
                <a:srgbClr val="FF0000"/>
              </a:solidFill>
              <a:latin typeface="+mj-lt"/>
            </a:endParaRPr>
          </a:p>
        </p:txBody>
      </p:sp>
      <p:sp>
        <p:nvSpPr>
          <p:cNvPr id="11" name="TextBox 10">
            <a:extLst>
              <a:ext uri="{FF2B5EF4-FFF2-40B4-BE49-F238E27FC236}">
                <a16:creationId xmlns:a16="http://schemas.microsoft.com/office/drawing/2014/main" id="{460F78F0-DD1C-3641-953E-80C0D4CC1054}"/>
              </a:ext>
            </a:extLst>
          </p:cNvPr>
          <p:cNvSpPr txBox="1"/>
          <p:nvPr/>
        </p:nvSpPr>
        <p:spPr>
          <a:xfrm>
            <a:off x="3422953" y="1227517"/>
            <a:ext cx="5317302" cy="3139321"/>
          </a:xfrm>
          <a:prstGeom prst="rect">
            <a:avLst/>
          </a:prstGeom>
          <a:noFill/>
        </p:spPr>
        <p:txBody>
          <a:bodyPr wrap="square" rtlCol="0">
            <a:spAutoFit/>
          </a:bodyPr>
          <a:lstStyle/>
          <a:p>
            <a:pPr algn="ctr"/>
            <a:r>
              <a:rPr lang="en-US" dirty="0">
                <a:latin typeface="+mj-lt"/>
              </a:rPr>
              <a:t>Foods are classified in the following groups. </a:t>
            </a:r>
          </a:p>
          <a:p>
            <a:pPr algn="ctr"/>
            <a:endParaRPr lang="en-US" dirty="0">
              <a:latin typeface="+mj-lt"/>
            </a:endParaRPr>
          </a:p>
          <a:p>
            <a:pPr algn="ctr"/>
            <a:r>
              <a:rPr lang="en-US" dirty="0">
                <a:latin typeface="+mj-lt"/>
              </a:rPr>
              <a:t>You may begin to recognize why they have been grouped this way based on what you learnt in the previous lesson?</a:t>
            </a:r>
          </a:p>
          <a:p>
            <a:pPr algn="ctr"/>
            <a:endParaRPr lang="en-US" dirty="0">
              <a:latin typeface="+mj-lt"/>
            </a:endParaRPr>
          </a:p>
          <a:p>
            <a:pPr algn="ctr"/>
            <a:r>
              <a:rPr lang="en-US" dirty="0">
                <a:latin typeface="+mj-lt"/>
              </a:rPr>
              <a:t>Each group has similar nutritional properties and are biologically made up in a similar way. </a:t>
            </a:r>
          </a:p>
          <a:p>
            <a:endParaRPr lang="en-US" dirty="0">
              <a:latin typeface="+mj-lt"/>
            </a:endParaRPr>
          </a:p>
          <a:p>
            <a:pPr algn="ctr"/>
            <a:r>
              <a:rPr lang="en-US" b="1" dirty="0">
                <a:latin typeface="+mj-lt"/>
              </a:rPr>
              <a:t>Which nutrient do you think dairy provides you a lot of?</a:t>
            </a:r>
          </a:p>
          <a:p>
            <a:pPr algn="ctr"/>
            <a:r>
              <a:rPr lang="en-US" b="1" dirty="0">
                <a:latin typeface="+mj-lt"/>
              </a:rPr>
              <a:t>Where do all fruits grow from? </a:t>
            </a:r>
          </a:p>
        </p:txBody>
      </p:sp>
      <p:pic>
        <p:nvPicPr>
          <p:cNvPr id="52" name="Picture 4" descr="C:\Users\User\AppData\Local\Microsoft\Windows\INetCache\IE\N1GXZ9LZ\efes7070-dining-table[1].png">
            <a:extLst>
              <a:ext uri="{FF2B5EF4-FFF2-40B4-BE49-F238E27FC236}">
                <a16:creationId xmlns:a16="http://schemas.microsoft.com/office/drawing/2014/main" id="{D5920C35-C251-274D-8AF1-AA37F308417C}"/>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2140361" y="5238239"/>
            <a:ext cx="1277610" cy="124726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descr="C:\Users\User\AppData\Local\Microsoft\Windows\INetCache\IE\A4B2V8I4\pitr-Bananas[1].png"/>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2475134" y="4950789"/>
            <a:ext cx="715693" cy="477427"/>
          </a:xfrm>
          <a:prstGeom prst="rect">
            <a:avLst/>
          </a:prstGeom>
          <a:noFill/>
          <a:extLst>
            <a:ext uri="{909E8E84-426E-40DD-AFC4-6F175D3DCCD1}">
              <a14:hiddenFill xmlns:a14="http://schemas.microsoft.com/office/drawing/2010/main">
                <a:solidFill>
                  <a:srgbClr val="FFFFFF"/>
                </a:solidFill>
              </a14:hiddenFill>
            </a:ext>
          </a:extLst>
        </p:spPr>
      </p:pic>
      <p:pic>
        <p:nvPicPr>
          <p:cNvPr id="6154" name="Picture 10" descr="C:\Users\User\AppData\Local\Microsoft\Windows\INetCache\IE\0VRO2WN8\Red_apple.svg[1].png"/>
          <p:cNvPicPr>
            <a:picLocks noChangeAspect="1" noChangeArrowheads="1"/>
          </p:cNvPicPr>
          <p:nvPr/>
        </p:nvPicPr>
        <p:blipFill rotWithShape="1">
          <a:blip r:embed="rId27" cstate="print">
            <a:extLst>
              <a:ext uri="{28A0092B-C50C-407E-A947-70E740481C1C}">
                <a14:useLocalDpi xmlns:a14="http://schemas.microsoft.com/office/drawing/2010/main" val="0"/>
              </a:ext>
            </a:extLst>
          </a:blip>
          <a:srcRect l="6819" r="6061"/>
          <a:stretch/>
        </p:blipFill>
        <p:spPr bwMode="auto">
          <a:xfrm>
            <a:off x="2316506" y="4950789"/>
            <a:ext cx="446117" cy="51206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3" name="Table 52">
            <a:extLst>
              <a:ext uri="{FF2B5EF4-FFF2-40B4-BE49-F238E27FC236}">
                <a16:creationId xmlns:a16="http://schemas.microsoft.com/office/drawing/2014/main" id="{99237861-9A48-4E42-AA6D-F19FBB28960A}"/>
              </a:ext>
            </a:extLst>
          </p:cNvPr>
          <p:cNvGraphicFramePr>
            <a:graphicFrameLocks noGrp="1"/>
          </p:cNvGraphicFramePr>
          <p:nvPr>
            <p:extLst>
              <p:ext uri="{D42A27DB-BD31-4B8C-83A1-F6EECF244321}">
                <p14:modId xmlns:p14="http://schemas.microsoft.com/office/powerpoint/2010/main" val="3854300797"/>
              </p:ext>
            </p:extLst>
          </p:nvPr>
        </p:nvGraphicFramePr>
        <p:xfrm>
          <a:off x="2261241" y="5739171"/>
          <a:ext cx="1002767" cy="488179"/>
        </p:xfrm>
        <a:graphic>
          <a:graphicData uri="http://schemas.openxmlformats.org/drawingml/2006/table">
            <a:tbl>
              <a:tblPr>
                <a:tableStyleId>{3C2FFA5D-87B4-456A-9821-1D502468CF0F}</a:tableStyleId>
              </a:tblPr>
              <a:tblGrid>
                <a:gridCol w="1002767">
                  <a:extLst>
                    <a:ext uri="{9D8B030D-6E8A-4147-A177-3AD203B41FA5}">
                      <a16:colId xmlns:a16="http://schemas.microsoft.com/office/drawing/2014/main" val="20000"/>
                    </a:ext>
                  </a:extLst>
                </a:gridCol>
              </a:tblGrid>
              <a:tr h="488179">
                <a:tc>
                  <a:txBody>
                    <a:bodyPr/>
                    <a:lstStyle/>
                    <a:p>
                      <a:pPr algn="ctr"/>
                      <a:r>
                        <a:rPr lang="en-GB" sz="2000" dirty="0">
                          <a:effectLst/>
                        </a:rPr>
                        <a:t>Fruit</a:t>
                      </a:r>
                      <a:endParaRPr lang="en-GB" sz="1200" dirty="0">
                        <a:effectLst/>
                      </a:endParaRPr>
                    </a:p>
                  </a:txBody>
                  <a:tcPr anchor="ct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3471686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1356137900"/>
              </p:ext>
            </p:extLst>
          </p:nvPr>
        </p:nvGraphicFramePr>
        <p:xfrm>
          <a:off x="54864" y="87249"/>
          <a:ext cx="5986272" cy="609600"/>
        </p:xfrm>
        <a:graphic>
          <a:graphicData uri="http://schemas.openxmlformats.org/drawingml/2006/table">
            <a:tbl>
              <a:tblPr/>
              <a:tblGrid>
                <a:gridCol w="5986272">
                  <a:extLst>
                    <a:ext uri="{9D8B030D-6E8A-4147-A177-3AD203B41FA5}">
                      <a16:colId xmlns:a16="http://schemas.microsoft.com/office/drawing/2014/main" val="20000"/>
                    </a:ext>
                  </a:extLst>
                </a:gridCol>
              </a:tblGrid>
              <a:tr h="0">
                <a:tc>
                  <a:txBody>
                    <a:bodyPr/>
                    <a:lstStyle/>
                    <a:p>
                      <a:r>
                        <a:rPr lang="en-GB" sz="3400" b="1" u="sng"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Activity</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2994" y="87249"/>
            <a:ext cx="5416910" cy="65552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117811" y="952744"/>
            <a:ext cx="5388864" cy="4401205"/>
          </a:xfrm>
          <a:prstGeom prst="rect">
            <a:avLst/>
          </a:prstGeom>
        </p:spPr>
        <p:txBody>
          <a:bodyPr wrap="square">
            <a:spAutoFit/>
          </a:bodyPr>
          <a:lstStyle/>
          <a:p>
            <a:r>
              <a:rPr lang="en-GB" sz="2800" dirty="0">
                <a:latin typeface="+mj-lt"/>
              </a:rPr>
              <a:t>In groups of three, look carefully at the pyramid of food groups and note down what you notice about how it is organised. </a:t>
            </a:r>
          </a:p>
          <a:p>
            <a:endParaRPr lang="en-GB" sz="2800" dirty="0">
              <a:latin typeface="+mj-lt"/>
            </a:endParaRPr>
          </a:p>
          <a:p>
            <a:r>
              <a:rPr lang="en-GB" sz="2800" dirty="0">
                <a:latin typeface="+mj-lt"/>
              </a:rPr>
              <a:t>What do you think it means? </a:t>
            </a:r>
          </a:p>
          <a:p>
            <a:endParaRPr lang="en-GB" sz="2800" dirty="0">
              <a:latin typeface="+mj-lt"/>
            </a:endParaRPr>
          </a:p>
          <a:p>
            <a:r>
              <a:rPr lang="en-GB" sz="2800" dirty="0">
                <a:latin typeface="+mj-lt"/>
              </a:rPr>
              <a:t>Once you have finished have a go at answering the questions on the next slide. </a:t>
            </a:r>
          </a:p>
        </p:txBody>
      </p:sp>
    </p:spTree>
    <p:extLst>
      <p:ext uri="{BB962C8B-B14F-4D97-AF65-F5344CB8AC3E}">
        <p14:creationId xmlns:p14="http://schemas.microsoft.com/office/powerpoint/2010/main" val="14127741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942682115"/>
              </p:ext>
            </p:extLst>
          </p:nvPr>
        </p:nvGraphicFramePr>
        <p:xfrm>
          <a:off x="103268" y="346556"/>
          <a:ext cx="5986272" cy="701040"/>
        </p:xfrm>
        <a:graphic>
          <a:graphicData uri="http://schemas.openxmlformats.org/drawingml/2006/table">
            <a:tbl>
              <a:tblPr/>
              <a:tblGrid>
                <a:gridCol w="5986272">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000" kern="1200" dirty="0">
                          <a:solidFill>
                            <a:schemeClr val="dk1"/>
                          </a:solidFill>
                          <a:latin typeface="+mj-lt"/>
                          <a:ea typeface="+mn-ea"/>
                          <a:cs typeface="+mn-cs"/>
                        </a:rPr>
                        <a:t>1.) Did you notice how the food groups are broken into different sized sections? Why do you think that is?</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0290" y="163773"/>
            <a:ext cx="5334423" cy="64553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103268" y="2409013"/>
            <a:ext cx="5680744" cy="707886"/>
          </a:xfrm>
          <a:prstGeom prst="rect">
            <a:avLst/>
          </a:prstGeom>
        </p:spPr>
        <p:txBody>
          <a:bodyPr wrap="square">
            <a:spAutoFit/>
          </a:bodyPr>
          <a:lstStyle/>
          <a:p>
            <a:r>
              <a:rPr lang="en-GB" sz="2000" dirty="0">
                <a:solidFill>
                  <a:schemeClr val="dk1"/>
                </a:solidFill>
                <a:latin typeface="+mj-lt"/>
              </a:rPr>
              <a:t>2.) Which food group has the largest section? Why do you think that might be?</a:t>
            </a:r>
          </a:p>
        </p:txBody>
      </p:sp>
      <p:sp>
        <p:nvSpPr>
          <p:cNvPr id="5" name="Rectangle 4"/>
          <p:cNvSpPr/>
          <p:nvPr/>
        </p:nvSpPr>
        <p:spPr>
          <a:xfrm>
            <a:off x="103268" y="4570650"/>
            <a:ext cx="5035829" cy="707886"/>
          </a:xfrm>
          <a:prstGeom prst="rect">
            <a:avLst/>
          </a:prstGeom>
        </p:spPr>
        <p:txBody>
          <a:bodyPr wrap="square">
            <a:spAutoFit/>
          </a:bodyPr>
          <a:lstStyle/>
          <a:p>
            <a:r>
              <a:rPr lang="en-GB" sz="2000" dirty="0">
                <a:solidFill>
                  <a:schemeClr val="dk1"/>
                </a:solidFill>
                <a:latin typeface="+mj-lt"/>
              </a:rPr>
              <a:t>3.) What drink do they recommend drinking? Why do you think that is?</a:t>
            </a:r>
          </a:p>
        </p:txBody>
      </p:sp>
    </p:spTree>
    <p:extLst>
      <p:ext uri="{BB962C8B-B14F-4D97-AF65-F5344CB8AC3E}">
        <p14:creationId xmlns:p14="http://schemas.microsoft.com/office/powerpoint/2010/main" val="891545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87E9264-DFA6-0E48-8D1F-A34F5E750EAC}"/>
              </a:ext>
            </a:extLst>
          </p:cNvPr>
          <p:cNvSpPr/>
          <p:nvPr/>
        </p:nvSpPr>
        <p:spPr>
          <a:xfrm>
            <a:off x="168322" y="417471"/>
            <a:ext cx="5514021" cy="5940088"/>
          </a:xfrm>
          <a:prstGeom prst="rect">
            <a:avLst/>
          </a:prstGeom>
        </p:spPr>
        <p:txBody>
          <a:bodyPr wrap="square">
            <a:spAutoFit/>
          </a:bodyPr>
          <a:lstStyle/>
          <a:p>
            <a:r>
              <a:rPr lang="en-AU" sz="2000" dirty="0">
                <a:solidFill>
                  <a:schemeClr val="dk1"/>
                </a:solidFill>
                <a:latin typeface="+mj-lt"/>
              </a:rPr>
              <a:t>As you can see the foods are grouped together because they provide similar amounts of the key nutrients of that food group.  For example, the key nutrients of the milk, yogurt, cheese and alternatives food group include calcium and protein, while the vegetable group is a good source of vitamins and minerals. </a:t>
            </a:r>
          </a:p>
          <a:p>
            <a:endParaRPr lang="en-AU" sz="2000" dirty="0">
              <a:solidFill>
                <a:schemeClr val="dk1"/>
              </a:solidFill>
              <a:latin typeface="+mj-lt"/>
            </a:endParaRPr>
          </a:p>
          <a:p>
            <a:r>
              <a:rPr lang="en-AU" sz="2000" dirty="0">
                <a:solidFill>
                  <a:schemeClr val="dk1"/>
                </a:solidFill>
                <a:latin typeface="+mj-lt"/>
              </a:rPr>
              <a:t>No food group is ‘better’ than the other as they all provide key nutrients however, it is recommended that we eat a variety from each of the five food groups daily, in the recommended amounts. However, it is not necessary to eat from each food group at every meal. </a:t>
            </a:r>
            <a:br>
              <a:rPr lang="en-AU" sz="2000" dirty="0">
                <a:solidFill>
                  <a:schemeClr val="dk1"/>
                </a:solidFill>
                <a:latin typeface="+mj-lt"/>
              </a:rPr>
            </a:br>
            <a:endParaRPr lang="en-AU" sz="2000" dirty="0">
              <a:solidFill>
                <a:schemeClr val="dk1"/>
              </a:solidFill>
              <a:latin typeface="+mj-lt"/>
            </a:endParaRPr>
          </a:p>
          <a:p>
            <a:r>
              <a:rPr lang="en-AU" sz="2000" dirty="0">
                <a:solidFill>
                  <a:schemeClr val="dk1"/>
                </a:solidFill>
                <a:latin typeface="+mj-lt"/>
              </a:rPr>
              <a:t>The beauty is that we get to enjoy a variety of foods within each of the Five Food Groups and this allows us to be creative with the recipes we wish to make and eat! </a:t>
            </a:r>
          </a:p>
        </p:txBody>
      </p:sp>
      <p:pic>
        <p:nvPicPr>
          <p:cNvPr id="4" name="Picture 3">
            <a:extLst>
              <a:ext uri="{FF2B5EF4-FFF2-40B4-BE49-F238E27FC236}">
                <a16:creationId xmlns:a16="http://schemas.microsoft.com/office/drawing/2014/main" id="{0FE308FE-2125-404B-8FC1-6BF6137C93C7}"/>
              </a:ext>
            </a:extLst>
          </p:cNvPr>
          <p:cNvPicPr>
            <a:picLocks noChangeAspect="1"/>
          </p:cNvPicPr>
          <p:nvPr/>
        </p:nvPicPr>
        <p:blipFill rotWithShape="1">
          <a:blip r:embed="rId3"/>
          <a:srcRect l="4972" r="5274" b="3301"/>
          <a:stretch/>
        </p:blipFill>
        <p:spPr>
          <a:xfrm>
            <a:off x="5925311" y="967511"/>
            <a:ext cx="6062319" cy="4354297"/>
          </a:xfrm>
          <a:prstGeom prst="rect">
            <a:avLst/>
          </a:prstGeom>
        </p:spPr>
      </p:pic>
    </p:spTree>
    <p:extLst>
      <p:ext uri="{BB962C8B-B14F-4D97-AF65-F5344CB8AC3E}">
        <p14:creationId xmlns:p14="http://schemas.microsoft.com/office/powerpoint/2010/main" val="36632162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6B281F7-7A09-8D47-BB48-B21D01B9A5C5}"/>
              </a:ext>
            </a:extLst>
          </p:cNvPr>
          <p:cNvSpPr txBox="1"/>
          <p:nvPr/>
        </p:nvSpPr>
        <p:spPr>
          <a:xfrm>
            <a:off x="198759" y="1285565"/>
            <a:ext cx="5205754" cy="3816429"/>
          </a:xfrm>
          <a:prstGeom prst="rect">
            <a:avLst/>
          </a:prstGeom>
          <a:noFill/>
        </p:spPr>
        <p:txBody>
          <a:bodyPr wrap="square" rtlCol="0">
            <a:spAutoFit/>
          </a:bodyPr>
          <a:lstStyle/>
          <a:p>
            <a:r>
              <a:rPr lang="en-US" sz="2200" dirty="0">
                <a:latin typeface="+mj-lt"/>
              </a:rPr>
              <a:t>Draw a picture of your </a:t>
            </a:r>
            <a:r>
              <a:rPr lang="en-US" sz="2200" dirty="0" err="1">
                <a:latin typeface="+mj-lt"/>
              </a:rPr>
              <a:t>favourite</a:t>
            </a:r>
            <a:r>
              <a:rPr lang="en-US" sz="2200" dirty="0">
                <a:latin typeface="+mj-lt"/>
              </a:rPr>
              <a:t> meal. If you have more than one </a:t>
            </a:r>
            <a:r>
              <a:rPr lang="en-US" sz="2200" dirty="0" err="1">
                <a:latin typeface="+mj-lt"/>
              </a:rPr>
              <a:t>favourite</a:t>
            </a:r>
            <a:r>
              <a:rPr lang="en-US" sz="2200" dirty="0">
                <a:latin typeface="+mj-lt"/>
              </a:rPr>
              <a:t> meal draw another one after. Once you have finished note down what food groups the foods come from. </a:t>
            </a:r>
          </a:p>
          <a:p>
            <a:endParaRPr lang="en-US" sz="2200" dirty="0">
              <a:latin typeface="+mj-lt"/>
            </a:endParaRPr>
          </a:p>
          <a:p>
            <a:r>
              <a:rPr lang="en-US" sz="2200" dirty="0">
                <a:latin typeface="+mj-lt"/>
              </a:rPr>
              <a:t>Check out the example to the right. </a:t>
            </a:r>
          </a:p>
          <a:p>
            <a:endParaRPr lang="en-US" sz="2200" dirty="0">
              <a:latin typeface="+mj-lt"/>
            </a:endParaRPr>
          </a:p>
          <a:p>
            <a:r>
              <a:rPr lang="en-US" sz="2200" u="sng" dirty="0">
                <a:latin typeface="+mj-lt"/>
              </a:rPr>
              <a:t>Extension:</a:t>
            </a:r>
          </a:p>
          <a:p>
            <a:r>
              <a:rPr lang="en-US" sz="2200" dirty="0">
                <a:latin typeface="+mj-lt"/>
              </a:rPr>
              <a:t>Note down the nutrients you get from eating your meal. </a:t>
            </a:r>
          </a:p>
        </p:txBody>
      </p:sp>
      <p:sp>
        <p:nvSpPr>
          <p:cNvPr id="6" name="Rectangle 5">
            <a:extLst>
              <a:ext uri="{FF2B5EF4-FFF2-40B4-BE49-F238E27FC236}">
                <a16:creationId xmlns:a16="http://schemas.microsoft.com/office/drawing/2014/main" id="{F3CEE440-0916-6642-BDB5-52AC90D122AF}"/>
              </a:ext>
            </a:extLst>
          </p:cNvPr>
          <p:cNvSpPr/>
          <p:nvPr/>
        </p:nvSpPr>
        <p:spPr>
          <a:xfrm>
            <a:off x="198759" y="149022"/>
            <a:ext cx="1863011" cy="769441"/>
          </a:xfrm>
          <a:prstGeom prst="rect">
            <a:avLst/>
          </a:prstGeom>
        </p:spPr>
        <p:txBody>
          <a:bodyPr wrap="none">
            <a:spAutoFit/>
          </a:bodyPr>
          <a:lstStyle/>
          <a:p>
            <a:r>
              <a:rPr lang="en-GB" sz="44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Activity</a:t>
            </a:r>
            <a:endParaRPr lang="en-GB" sz="5400" b="1" u="sng" dirty="0">
              <a:solidFill>
                <a:srgbClr val="FF0000"/>
              </a:solidFill>
              <a:latin typeface="+mj-lt"/>
            </a:endParaRPr>
          </a:p>
        </p:txBody>
      </p:sp>
      <p:pic>
        <p:nvPicPr>
          <p:cNvPr id="2" name="Picture 1">
            <a:extLst>
              <a:ext uri="{FF2B5EF4-FFF2-40B4-BE49-F238E27FC236}">
                <a16:creationId xmlns:a16="http://schemas.microsoft.com/office/drawing/2014/main" id="{19E6C11C-63EB-BB4C-B467-0E1E396258DE}"/>
              </a:ext>
            </a:extLst>
          </p:cNvPr>
          <p:cNvPicPr>
            <a:picLocks noChangeAspect="1"/>
          </p:cNvPicPr>
          <p:nvPr/>
        </p:nvPicPr>
        <p:blipFill>
          <a:blip r:embed="rId2"/>
          <a:stretch>
            <a:fillRect/>
          </a:stretch>
        </p:blipFill>
        <p:spPr>
          <a:xfrm>
            <a:off x="6982602" y="272956"/>
            <a:ext cx="4408533" cy="629161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937626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541554090"/>
              </p:ext>
            </p:extLst>
          </p:nvPr>
        </p:nvGraphicFramePr>
        <p:xfrm>
          <a:off x="700274" y="249975"/>
          <a:ext cx="10963406" cy="1188720"/>
        </p:xfrm>
        <a:graphic>
          <a:graphicData uri="http://schemas.openxmlformats.org/drawingml/2006/table">
            <a:tbl>
              <a:tblPr/>
              <a:tblGrid>
                <a:gridCol w="10963406">
                  <a:extLst>
                    <a:ext uri="{9D8B030D-6E8A-4147-A177-3AD203B41FA5}">
                      <a16:colId xmlns:a16="http://schemas.microsoft.com/office/drawing/2014/main" val="20000"/>
                    </a:ext>
                  </a:extLst>
                </a:gridCol>
              </a:tblGrid>
              <a:tr h="0">
                <a:tc>
                  <a:txBody>
                    <a:bodyPr/>
                    <a:lstStyle/>
                    <a:p>
                      <a:r>
                        <a:rPr lang="en-GB" sz="36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What </a:t>
                      </a:r>
                      <a:r>
                        <a:rPr lang="en-GB" sz="3600" b="1" u="none" kern="1200" baseline="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food groups was Mucky Monster mainly eating from before the little boy provided him so other great meals? </a:t>
                      </a:r>
                      <a:endParaRPr lang="en-GB" sz="36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5" name="Picture 4"/>
          <p:cNvPicPr/>
          <p:nvPr/>
        </p:nvPicPr>
        <p:blipFill>
          <a:blip r:embed="rId2" cstate="print">
            <a:extLst>
              <a:ext uri="{28A0092B-C50C-407E-A947-70E740481C1C}">
                <a14:useLocalDpi xmlns:a14="http://schemas.microsoft.com/office/drawing/2010/main" val="0"/>
              </a:ext>
            </a:extLst>
          </a:blip>
          <a:stretch>
            <a:fillRect/>
          </a:stretch>
        </p:blipFill>
        <p:spPr>
          <a:xfrm>
            <a:off x="4457492" y="1886055"/>
            <a:ext cx="3245004" cy="3969833"/>
          </a:xfrm>
          <a:prstGeom prst="rect">
            <a:avLst/>
          </a:prstGeom>
        </p:spPr>
      </p:pic>
    </p:spTree>
    <p:extLst>
      <p:ext uri="{BB962C8B-B14F-4D97-AF65-F5344CB8AC3E}">
        <p14:creationId xmlns:p14="http://schemas.microsoft.com/office/powerpoint/2010/main" val="34133628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20786</TotalTime>
  <Words>661</Words>
  <Application>Microsoft Macintosh PowerPoint</Application>
  <PresentationFormat>Widescreen</PresentationFormat>
  <Paragraphs>61</Paragraphs>
  <Slides>11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Calibri Light</vt:lpstr>
      <vt:lpstr>Retrospect</vt:lpstr>
      <vt:lpstr>PowerPoint Presentation</vt:lpstr>
      <vt:lpstr>Lesson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114</cp:revision>
  <dcterms:created xsi:type="dcterms:W3CDTF">2015-12-16T03:40:36Z</dcterms:created>
  <dcterms:modified xsi:type="dcterms:W3CDTF">2025-11-11T10:21:23Z</dcterms:modified>
</cp:coreProperties>
</file>