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1"/>
  </p:notesMasterIdLst>
  <p:sldIdLst>
    <p:sldId id="256" r:id="rId2"/>
    <p:sldId id="257" r:id="rId3"/>
    <p:sldId id="275" r:id="rId4"/>
    <p:sldId id="303" r:id="rId5"/>
    <p:sldId id="299" r:id="rId6"/>
    <p:sldId id="301" r:id="rId7"/>
    <p:sldId id="273" r:id="rId8"/>
    <p:sldId id="265" r:id="rId9"/>
    <p:sldId id="348"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586" autoAdjust="0"/>
    <p:restoredTop sz="94660"/>
  </p:normalViewPr>
  <p:slideViewPr>
    <p:cSldViewPr snapToGrid="0">
      <p:cViewPr varScale="1">
        <p:scale>
          <a:sx n="84" d="100"/>
          <a:sy n="84" d="100"/>
        </p:scale>
        <p:origin x="880"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12/11/2025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12/11/2025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4C527514-7BA4-8D4E-9459-8D8E4E53ABDC}"/>
              </a:ext>
            </a:extLst>
          </p:cNvPr>
          <p:cNvSpPr txBox="1"/>
          <p:nvPr userDrawn="1"/>
        </p:nvSpPr>
        <p:spPr>
          <a:xfrm>
            <a:off x="9807382" y="6463107"/>
            <a:ext cx="2150157" cy="307777"/>
          </a:xfrm>
          <a:prstGeom prst="rect">
            <a:avLst/>
          </a:prstGeom>
          <a:noFill/>
        </p:spPr>
        <p:txBody>
          <a:bodyPr wrap="square" rtlCol="0">
            <a:spAutoFit/>
          </a:bodyPr>
          <a:lstStyle/>
          <a:p>
            <a:r>
              <a:rPr lang="en-US" sz="1400" dirty="0">
                <a:solidFill>
                  <a:schemeClr val="tx1">
                    <a:lumMod val="50000"/>
                    <a:lumOff val="50000"/>
                  </a:schemeClr>
                </a:solidFill>
              </a:rPr>
              <a:t>©BeeHealthyStories 2016</a:t>
            </a:r>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12/11/2025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12/11/2025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12/11/2025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12/11/2025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12/11/2025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12/11/2025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12/11/2025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12/11/2025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12/11/2025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12/11/2025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12/11/2025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hyperlink" Target="https://www.youtube.com/watch?v=om3INBWfoxY" TargetMode="External"/><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hyperlink" Target="https://www.youtube.com/watch?v=eRzRAh2M2Ao"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hyperlink" Target="https://www.youtube.com/watch?v=BTQdzNJ4aXc"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254" t="21240" r="5566" b="33600"/>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2</a:t>
            </a:r>
          </a:p>
        </p:txBody>
      </p:sp>
      <p:sp>
        <p:nvSpPr>
          <p:cNvPr id="5" name="TextBox 4"/>
          <p:cNvSpPr txBox="1"/>
          <p:nvPr/>
        </p:nvSpPr>
        <p:spPr>
          <a:xfrm>
            <a:off x="339366" y="1838227"/>
            <a:ext cx="5966184" cy="2308324"/>
          </a:xfrm>
          <a:prstGeom prst="rect">
            <a:avLst/>
          </a:prstGeom>
          <a:noFill/>
        </p:spPr>
        <p:txBody>
          <a:bodyPr wrap="square" rtlCol="0">
            <a:spAutoFit/>
          </a:bodyPr>
          <a:lstStyle/>
          <a:p>
            <a:r>
              <a:rPr lang="en-GB" sz="2400" b="1" dirty="0"/>
              <a:t>Learning Objective: </a:t>
            </a:r>
            <a:r>
              <a:rPr lang="en-GB" sz="2400" b="1" i="1" dirty="0"/>
              <a:t>To recognise my identity</a:t>
            </a:r>
          </a:p>
          <a:p>
            <a:endParaRPr lang="en-GB" sz="2400" b="1" i="1" dirty="0"/>
          </a:p>
          <a:p>
            <a:pPr marL="342900" lvl="0" indent="-342900">
              <a:buFont typeface="Arial" panose="020B0604020202020204" pitchFamily="34" charset="0"/>
              <a:buChar char="•"/>
            </a:pPr>
            <a:r>
              <a:rPr lang="en-GB" sz="2400" dirty="0"/>
              <a:t>I can describe ways in which I am unique</a:t>
            </a:r>
          </a:p>
          <a:p>
            <a:pPr marL="342900" lvl="0" indent="-342900">
              <a:buFont typeface="Arial" panose="020B0604020202020204" pitchFamily="34" charset="0"/>
              <a:buChar char="•"/>
            </a:pPr>
            <a:r>
              <a:rPr lang="en-GB" sz="2400" dirty="0"/>
              <a:t>I can describe my values</a:t>
            </a:r>
          </a:p>
          <a:p>
            <a:pPr marL="342900" lvl="0" indent="-342900">
              <a:buFont typeface="Arial" panose="020B0604020202020204" pitchFamily="34" charset="0"/>
              <a:buChar char="•"/>
            </a:pPr>
            <a:r>
              <a:rPr lang="en-GB" sz="2400" dirty="0"/>
              <a:t>I can design a front cover that illustrates my identity </a:t>
            </a:r>
          </a:p>
        </p:txBody>
      </p:sp>
      <p:pic>
        <p:nvPicPr>
          <p:cNvPr id="3" name="Picture 2">
            <a:extLst>
              <a:ext uri="{FF2B5EF4-FFF2-40B4-BE49-F238E27FC236}">
                <a16:creationId xmlns:a16="http://schemas.microsoft.com/office/drawing/2014/main" id="{7C698D78-7733-4942-B9AE-2CF9A571E899}"/>
              </a:ext>
            </a:extLst>
          </p:cNvPr>
          <p:cNvPicPr>
            <a:picLocks noChangeAspect="1"/>
          </p:cNvPicPr>
          <p:nvPr/>
        </p:nvPicPr>
        <p:blipFill>
          <a:blip r:embed="rId2"/>
          <a:stretch>
            <a:fillRect/>
          </a:stretch>
        </p:blipFill>
        <p:spPr>
          <a:xfrm>
            <a:off x="6813101" y="286603"/>
            <a:ext cx="4086158" cy="5775960"/>
          </a:xfrm>
          <a:prstGeom prst="rect">
            <a:avLst/>
          </a:prstGeom>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956168" y="0"/>
            <a:ext cx="6127263" cy="826363"/>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You are unique! </a:t>
            </a:r>
          </a:p>
        </p:txBody>
      </p:sp>
      <p:sp>
        <p:nvSpPr>
          <p:cNvPr id="8" name="TextBox 7">
            <a:extLst>
              <a:ext uri="{FF2B5EF4-FFF2-40B4-BE49-F238E27FC236}">
                <a16:creationId xmlns:a16="http://schemas.microsoft.com/office/drawing/2014/main" id="{7D4EE2FA-062C-E14C-8AFB-376728D9C739}"/>
              </a:ext>
            </a:extLst>
          </p:cNvPr>
          <p:cNvSpPr txBox="1"/>
          <p:nvPr/>
        </p:nvSpPr>
        <p:spPr>
          <a:xfrm>
            <a:off x="579236" y="1787142"/>
            <a:ext cx="5573914" cy="3416320"/>
          </a:xfrm>
          <a:prstGeom prst="rect">
            <a:avLst/>
          </a:prstGeom>
          <a:noFill/>
        </p:spPr>
        <p:txBody>
          <a:bodyPr wrap="square" rtlCol="0">
            <a:spAutoFit/>
          </a:bodyPr>
          <a:lstStyle/>
          <a:p>
            <a:r>
              <a:rPr lang="en-US" sz="2200" dirty="0"/>
              <a:t>Did you know you are </a:t>
            </a:r>
            <a:r>
              <a:rPr lang="en-US" sz="2200" b="1" u="sng" dirty="0"/>
              <a:t>unique</a:t>
            </a:r>
            <a:r>
              <a:rPr lang="en-US" sz="2200" dirty="0"/>
              <a:t>? There is only of you in the whole wide world. Which is pretty cool when you think about it. </a:t>
            </a:r>
          </a:p>
          <a:p>
            <a:endParaRPr lang="en-US" dirty="0"/>
          </a:p>
          <a:p>
            <a:r>
              <a:rPr lang="en-US" sz="2200" dirty="0"/>
              <a:t>Also, imagine if we weren’t unique but all the same! It would be a bit dull and weird. Being different is what makes our world so special. Everyone has their own talents, skills and traits which allows us to learn from others and become open minded. </a:t>
            </a:r>
          </a:p>
        </p:txBody>
      </p:sp>
      <p:pic>
        <p:nvPicPr>
          <p:cNvPr id="11" name="Picture 10">
            <a:extLst>
              <a:ext uri="{FF2B5EF4-FFF2-40B4-BE49-F238E27FC236}">
                <a16:creationId xmlns:a16="http://schemas.microsoft.com/office/drawing/2014/main" id="{DCB2FBE1-291D-8545-B2C8-4A364B579BC2}"/>
              </a:ext>
            </a:extLst>
          </p:cNvPr>
          <p:cNvPicPr>
            <a:picLocks noChangeAspect="1"/>
          </p:cNvPicPr>
          <p:nvPr/>
        </p:nvPicPr>
        <p:blipFill>
          <a:blip r:embed="rId2"/>
          <a:stretch>
            <a:fillRect/>
          </a:stretch>
        </p:blipFill>
        <p:spPr>
          <a:xfrm>
            <a:off x="8839200" y="413181"/>
            <a:ext cx="2629656" cy="5632313"/>
          </a:xfrm>
          <a:prstGeom prst="rect">
            <a:avLst/>
          </a:prstGeom>
        </p:spPr>
      </p:pic>
    </p:spTree>
    <p:extLst>
      <p:ext uri="{BB962C8B-B14F-4D97-AF65-F5344CB8AC3E}">
        <p14:creationId xmlns:p14="http://schemas.microsoft.com/office/powerpoint/2010/main" val="34045934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956168" y="0"/>
            <a:ext cx="6127263" cy="826363"/>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You are unique! </a:t>
            </a:r>
          </a:p>
        </p:txBody>
      </p:sp>
      <p:pic>
        <p:nvPicPr>
          <p:cNvPr id="6" name="Picture 5">
            <a:extLst>
              <a:ext uri="{FF2B5EF4-FFF2-40B4-BE49-F238E27FC236}">
                <a16:creationId xmlns:a16="http://schemas.microsoft.com/office/drawing/2014/main" id="{729C7E54-2951-3C43-AF9A-AA9E9FD7A3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77000" y="1234692"/>
            <a:ext cx="5166360" cy="5166360"/>
          </a:xfrm>
          <a:prstGeom prst="rect">
            <a:avLst/>
          </a:prstGeom>
        </p:spPr>
      </p:pic>
      <p:sp>
        <p:nvSpPr>
          <p:cNvPr id="8" name="TextBox 7">
            <a:extLst>
              <a:ext uri="{FF2B5EF4-FFF2-40B4-BE49-F238E27FC236}">
                <a16:creationId xmlns:a16="http://schemas.microsoft.com/office/drawing/2014/main" id="{7D4EE2FA-062C-E14C-8AFB-376728D9C739}"/>
              </a:ext>
            </a:extLst>
          </p:cNvPr>
          <p:cNvSpPr txBox="1"/>
          <p:nvPr/>
        </p:nvSpPr>
        <p:spPr>
          <a:xfrm>
            <a:off x="445885" y="1234692"/>
            <a:ext cx="5573914" cy="2492990"/>
          </a:xfrm>
          <a:prstGeom prst="rect">
            <a:avLst/>
          </a:prstGeom>
          <a:noFill/>
        </p:spPr>
        <p:txBody>
          <a:bodyPr wrap="square" rtlCol="0">
            <a:spAutoFit/>
          </a:bodyPr>
          <a:lstStyle/>
          <a:p>
            <a:r>
              <a:rPr lang="en-US" sz="2400" dirty="0"/>
              <a:t>T</a:t>
            </a:r>
            <a:r>
              <a:rPr lang="en-US" sz="2200" dirty="0"/>
              <a:t>he books in the story are unique too, each with their own </a:t>
            </a:r>
            <a:r>
              <a:rPr lang="en-US" sz="2200" b="1" dirty="0"/>
              <a:t>identity </a:t>
            </a:r>
            <a:r>
              <a:rPr lang="en-US" sz="2200" dirty="0"/>
              <a:t>but what do we mean by </a:t>
            </a:r>
            <a:r>
              <a:rPr lang="en-US" sz="2200" b="1" dirty="0"/>
              <a:t>identity? </a:t>
            </a:r>
          </a:p>
          <a:p>
            <a:endParaRPr lang="en-US" sz="2200" b="1" dirty="0"/>
          </a:p>
          <a:p>
            <a:r>
              <a:rPr lang="en-US" sz="2200" dirty="0"/>
              <a:t>Check out these videos about identity. As you watch, note down the things that make up our identity. Can you start thinking about yours? </a:t>
            </a:r>
          </a:p>
        </p:txBody>
      </p:sp>
      <p:sp>
        <p:nvSpPr>
          <p:cNvPr id="9" name="TextBox 8">
            <a:extLst>
              <a:ext uri="{FF2B5EF4-FFF2-40B4-BE49-F238E27FC236}">
                <a16:creationId xmlns:a16="http://schemas.microsoft.com/office/drawing/2014/main" id="{46E626B6-1A0A-7B46-9454-967441EDCD9A}"/>
              </a:ext>
            </a:extLst>
          </p:cNvPr>
          <p:cNvSpPr txBox="1"/>
          <p:nvPr/>
        </p:nvSpPr>
        <p:spPr>
          <a:xfrm>
            <a:off x="483986" y="5238173"/>
            <a:ext cx="2259214" cy="461665"/>
          </a:xfrm>
          <a:prstGeom prst="rect">
            <a:avLst/>
          </a:prstGeom>
          <a:noFill/>
        </p:spPr>
        <p:txBody>
          <a:bodyPr wrap="square" rtlCol="0">
            <a:spAutoFit/>
          </a:bodyPr>
          <a:lstStyle/>
          <a:p>
            <a:r>
              <a:rPr lang="en-US" sz="2400" dirty="0">
                <a:hlinkClick r:id="rId3"/>
              </a:rPr>
              <a:t>Identity Video 1</a:t>
            </a:r>
            <a:endParaRPr lang="en-US" b="1" dirty="0"/>
          </a:p>
        </p:txBody>
      </p:sp>
      <p:sp>
        <p:nvSpPr>
          <p:cNvPr id="10" name="TextBox 9">
            <a:extLst>
              <a:ext uri="{FF2B5EF4-FFF2-40B4-BE49-F238E27FC236}">
                <a16:creationId xmlns:a16="http://schemas.microsoft.com/office/drawing/2014/main" id="{4D1F9D2E-53DE-CA4C-B541-6893D9435680}"/>
              </a:ext>
            </a:extLst>
          </p:cNvPr>
          <p:cNvSpPr txBox="1"/>
          <p:nvPr/>
        </p:nvSpPr>
        <p:spPr>
          <a:xfrm>
            <a:off x="3581456" y="5238173"/>
            <a:ext cx="2259214" cy="461665"/>
          </a:xfrm>
          <a:prstGeom prst="rect">
            <a:avLst/>
          </a:prstGeom>
          <a:noFill/>
        </p:spPr>
        <p:txBody>
          <a:bodyPr wrap="square" rtlCol="0">
            <a:spAutoFit/>
          </a:bodyPr>
          <a:lstStyle/>
          <a:p>
            <a:r>
              <a:rPr lang="en-US" sz="2400" dirty="0">
                <a:hlinkClick r:id="rId4"/>
              </a:rPr>
              <a:t>Identity Video 2</a:t>
            </a:r>
            <a:endParaRPr lang="en-US" b="1" dirty="0"/>
          </a:p>
        </p:txBody>
      </p:sp>
    </p:spTree>
    <p:extLst>
      <p:ext uri="{BB962C8B-B14F-4D97-AF65-F5344CB8AC3E}">
        <p14:creationId xmlns:p14="http://schemas.microsoft.com/office/powerpoint/2010/main" val="241501284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546327" y="186690"/>
            <a:ext cx="5410983" cy="826363"/>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Identity is Like a Cake</a:t>
            </a:r>
          </a:p>
        </p:txBody>
      </p:sp>
      <p:sp>
        <p:nvSpPr>
          <p:cNvPr id="7" name="TextBox 6">
            <a:extLst>
              <a:ext uri="{FF2B5EF4-FFF2-40B4-BE49-F238E27FC236}">
                <a16:creationId xmlns:a16="http://schemas.microsoft.com/office/drawing/2014/main" id="{4118D507-AB1D-0548-9429-4EC37572AF5C}"/>
              </a:ext>
            </a:extLst>
          </p:cNvPr>
          <p:cNvSpPr txBox="1"/>
          <p:nvPr/>
        </p:nvSpPr>
        <p:spPr>
          <a:xfrm>
            <a:off x="312536" y="1564025"/>
            <a:ext cx="4869064" cy="3816429"/>
          </a:xfrm>
          <a:prstGeom prst="rect">
            <a:avLst/>
          </a:prstGeom>
          <a:noFill/>
        </p:spPr>
        <p:txBody>
          <a:bodyPr wrap="square" rtlCol="0">
            <a:spAutoFit/>
          </a:bodyPr>
          <a:lstStyle/>
          <a:p>
            <a:r>
              <a:rPr lang="en-US" sz="2200" dirty="0">
                <a:latin typeface="+mj-lt"/>
              </a:rPr>
              <a:t>Just like one of the videos said, your identity is like a cake. A cake is made up of a recipe of ingredients and your identity is made up of different ingredients too. </a:t>
            </a:r>
          </a:p>
          <a:p>
            <a:endParaRPr lang="en-US" sz="2200" dirty="0">
              <a:latin typeface="+mj-lt"/>
            </a:endParaRPr>
          </a:p>
          <a:p>
            <a:r>
              <a:rPr lang="en-US" sz="2200" i="1" dirty="0">
                <a:latin typeface="+mj-lt"/>
              </a:rPr>
              <a:t>Can you remember what some of them are? Did you write some down? </a:t>
            </a:r>
          </a:p>
          <a:p>
            <a:endParaRPr lang="en-US" sz="2200" dirty="0">
              <a:latin typeface="+mj-lt"/>
            </a:endParaRPr>
          </a:p>
          <a:p>
            <a:r>
              <a:rPr lang="en-US" sz="2200" dirty="0">
                <a:latin typeface="+mj-lt"/>
              </a:rPr>
              <a:t>Click once and some of the answers will appear around the cake. </a:t>
            </a:r>
          </a:p>
        </p:txBody>
      </p:sp>
      <p:pic>
        <p:nvPicPr>
          <p:cNvPr id="8" name="Picture 7">
            <a:extLst>
              <a:ext uri="{FF2B5EF4-FFF2-40B4-BE49-F238E27FC236}">
                <a16:creationId xmlns:a16="http://schemas.microsoft.com/office/drawing/2014/main" id="{61D6029F-74C7-ED4A-B0F7-4B02DC2651F5}"/>
              </a:ext>
            </a:extLst>
          </p:cNvPr>
          <p:cNvPicPr>
            <a:picLocks noChangeAspect="1"/>
          </p:cNvPicPr>
          <p:nvPr/>
        </p:nvPicPr>
        <p:blipFill>
          <a:blip r:embed="rId2"/>
          <a:stretch>
            <a:fillRect/>
          </a:stretch>
        </p:blipFill>
        <p:spPr>
          <a:xfrm>
            <a:off x="7531100" y="2476500"/>
            <a:ext cx="2565400" cy="2565400"/>
          </a:xfrm>
          <a:prstGeom prst="rect">
            <a:avLst/>
          </a:prstGeom>
        </p:spPr>
      </p:pic>
      <p:sp>
        <p:nvSpPr>
          <p:cNvPr id="9" name="TextBox 8">
            <a:extLst>
              <a:ext uri="{FF2B5EF4-FFF2-40B4-BE49-F238E27FC236}">
                <a16:creationId xmlns:a16="http://schemas.microsoft.com/office/drawing/2014/main" id="{9379AC76-4B5B-3041-BC02-E4B4FEF0AD4A}"/>
              </a:ext>
            </a:extLst>
          </p:cNvPr>
          <p:cNvSpPr txBox="1"/>
          <p:nvPr/>
        </p:nvSpPr>
        <p:spPr>
          <a:xfrm>
            <a:off x="6420543" y="1729581"/>
            <a:ext cx="2221114" cy="523220"/>
          </a:xfrm>
          <a:prstGeom prst="rect">
            <a:avLst/>
          </a:prstGeom>
          <a:solidFill>
            <a:schemeClr val="accent2"/>
          </a:solidFill>
        </p:spPr>
        <p:txBody>
          <a:bodyPr wrap="square" rtlCol="0">
            <a:spAutoFit/>
          </a:bodyPr>
          <a:lstStyle/>
          <a:p>
            <a:pPr algn="ctr"/>
            <a:r>
              <a:rPr lang="en-US" sz="2800" b="1" dirty="0">
                <a:latin typeface="+mj-lt"/>
              </a:rPr>
              <a:t>Core Values</a:t>
            </a:r>
          </a:p>
        </p:txBody>
      </p:sp>
      <p:sp>
        <p:nvSpPr>
          <p:cNvPr id="10" name="TextBox 9">
            <a:extLst>
              <a:ext uri="{FF2B5EF4-FFF2-40B4-BE49-F238E27FC236}">
                <a16:creationId xmlns:a16="http://schemas.microsoft.com/office/drawing/2014/main" id="{EAF4D9E1-EA83-F546-A2FA-83625415C05F}"/>
              </a:ext>
            </a:extLst>
          </p:cNvPr>
          <p:cNvSpPr txBox="1"/>
          <p:nvPr/>
        </p:nvSpPr>
        <p:spPr>
          <a:xfrm>
            <a:off x="9411393" y="1668462"/>
            <a:ext cx="2221114" cy="523220"/>
          </a:xfrm>
          <a:prstGeom prst="rect">
            <a:avLst/>
          </a:prstGeom>
          <a:solidFill>
            <a:schemeClr val="accent2"/>
          </a:solidFill>
        </p:spPr>
        <p:txBody>
          <a:bodyPr wrap="square" rtlCol="0">
            <a:spAutoFit/>
          </a:bodyPr>
          <a:lstStyle/>
          <a:p>
            <a:pPr algn="ctr"/>
            <a:r>
              <a:rPr lang="en-US" sz="2800" b="1" dirty="0">
                <a:latin typeface="+mj-lt"/>
              </a:rPr>
              <a:t>Beliefs</a:t>
            </a:r>
          </a:p>
        </p:txBody>
      </p:sp>
      <p:sp>
        <p:nvSpPr>
          <p:cNvPr id="11" name="TextBox 10">
            <a:extLst>
              <a:ext uri="{FF2B5EF4-FFF2-40B4-BE49-F238E27FC236}">
                <a16:creationId xmlns:a16="http://schemas.microsoft.com/office/drawing/2014/main" id="{19033450-423A-6B40-AB54-08824AD98844}"/>
              </a:ext>
            </a:extLst>
          </p:cNvPr>
          <p:cNvSpPr txBox="1"/>
          <p:nvPr/>
        </p:nvSpPr>
        <p:spPr>
          <a:xfrm>
            <a:off x="5663451" y="4744403"/>
            <a:ext cx="2221114" cy="707886"/>
          </a:xfrm>
          <a:prstGeom prst="rect">
            <a:avLst/>
          </a:prstGeom>
          <a:solidFill>
            <a:schemeClr val="accent2"/>
          </a:solidFill>
        </p:spPr>
        <p:txBody>
          <a:bodyPr wrap="square" rtlCol="0">
            <a:spAutoFit/>
          </a:bodyPr>
          <a:lstStyle/>
          <a:p>
            <a:pPr algn="ctr"/>
            <a:r>
              <a:rPr lang="en-US" sz="2000" b="1" dirty="0">
                <a:latin typeface="+mj-lt"/>
              </a:rPr>
              <a:t>Language you speak</a:t>
            </a:r>
          </a:p>
        </p:txBody>
      </p:sp>
      <p:sp>
        <p:nvSpPr>
          <p:cNvPr id="12" name="TextBox 11">
            <a:extLst>
              <a:ext uri="{FF2B5EF4-FFF2-40B4-BE49-F238E27FC236}">
                <a16:creationId xmlns:a16="http://schemas.microsoft.com/office/drawing/2014/main" id="{454CAFA2-9760-654A-ACD9-B61DF3CCE0B6}"/>
              </a:ext>
            </a:extLst>
          </p:cNvPr>
          <p:cNvSpPr txBox="1"/>
          <p:nvPr/>
        </p:nvSpPr>
        <p:spPr>
          <a:xfrm>
            <a:off x="5541415" y="2663190"/>
            <a:ext cx="2221114" cy="523220"/>
          </a:xfrm>
          <a:prstGeom prst="rect">
            <a:avLst/>
          </a:prstGeom>
          <a:solidFill>
            <a:schemeClr val="accent2"/>
          </a:solidFill>
        </p:spPr>
        <p:txBody>
          <a:bodyPr wrap="square" rtlCol="0">
            <a:spAutoFit/>
          </a:bodyPr>
          <a:lstStyle/>
          <a:p>
            <a:pPr algn="ctr"/>
            <a:r>
              <a:rPr lang="en-US" sz="2800" b="1" dirty="0">
                <a:latin typeface="+mj-lt"/>
              </a:rPr>
              <a:t>Ethnicity</a:t>
            </a:r>
          </a:p>
        </p:txBody>
      </p:sp>
      <p:sp>
        <p:nvSpPr>
          <p:cNvPr id="13" name="TextBox 12">
            <a:extLst>
              <a:ext uri="{FF2B5EF4-FFF2-40B4-BE49-F238E27FC236}">
                <a16:creationId xmlns:a16="http://schemas.microsoft.com/office/drawing/2014/main" id="{9D02D193-84BF-F544-9A0C-91F83B2E5430}"/>
              </a:ext>
            </a:extLst>
          </p:cNvPr>
          <p:cNvSpPr txBox="1"/>
          <p:nvPr/>
        </p:nvSpPr>
        <p:spPr>
          <a:xfrm>
            <a:off x="8735464" y="5654774"/>
            <a:ext cx="2221114" cy="400110"/>
          </a:xfrm>
          <a:prstGeom prst="rect">
            <a:avLst/>
          </a:prstGeom>
          <a:solidFill>
            <a:schemeClr val="accent2"/>
          </a:solidFill>
        </p:spPr>
        <p:txBody>
          <a:bodyPr wrap="square" rtlCol="0">
            <a:spAutoFit/>
          </a:bodyPr>
          <a:lstStyle/>
          <a:p>
            <a:pPr algn="ctr"/>
            <a:r>
              <a:rPr lang="en-US" sz="2000" b="1" dirty="0">
                <a:latin typeface="+mj-lt"/>
              </a:rPr>
              <a:t>Where you’re from</a:t>
            </a:r>
          </a:p>
        </p:txBody>
      </p:sp>
      <p:sp>
        <p:nvSpPr>
          <p:cNvPr id="14" name="TextBox 13">
            <a:extLst>
              <a:ext uri="{FF2B5EF4-FFF2-40B4-BE49-F238E27FC236}">
                <a16:creationId xmlns:a16="http://schemas.microsoft.com/office/drawing/2014/main" id="{67106ED9-2F99-1E4D-9D87-2D7F42DB6FD5}"/>
              </a:ext>
            </a:extLst>
          </p:cNvPr>
          <p:cNvSpPr txBox="1"/>
          <p:nvPr/>
        </p:nvSpPr>
        <p:spPr>
          <a:xfrm>
            <a:off x="9865071" y="2715249"/>
            <a:ext cx="2221114" cy="461665"/>
          </a:xfrm>
          <a:prstGeom prst="rect">
            <a:avLst/>
          </a:prstGeom>
          <a:solidFill>
            <a:schemeClr val="accent2"/>
          </a:solidFill>
        </p:spPr>
        <p:txBody>
          <a:bodyPr wrap="square" rtlCol="0">
            <a:spAutoFit/>
          </a:bodyPr>
          <a:lstStyle/>
          <a:p>
            <a:pPr algn="ctr"/>
            <a:r>
              <a:rPr lang="en-US" sz="2400" b="1" dirty="0">
                <a:latin typeface="+mj-lt"/>
              </a:rPr>
              <a:t>Personality</a:t>
            </a:r>
          </a:p>
        </p:txBody>
      </p:sp>
      <p:sp>
        <p:nvSpPr>
          <p:cNvPr id="15" name="TextBox 14">
            <a:extLst>
              <a:ext uri="{FF2B5EF4-FFF2-40B4-BE49-F238E27FC236}">
                <a16:creationId xmlns:a16="http://schemas.microsoft.com/office/drawing/2014/main" id="{0C055887-AC57-804A-9F29-B41CD9EACF1B}"/>
              </a:ext>
            </a:extLst>
          </p:cNvPr>
          <p:cNvSpPr txBox="1"/>
          <p:nvPr/>
        </p:nvSpPr>
        <p:spPr>
          <a:xfrm>
            <a:off x="9762778" y="4449430"/>
            <a:ext cx="2221114" cy="769441"/>
          </a:xfrm>
          <a:prstGeom prst="rect">
            <a:avLst/>
          </a:prstGeom>
          <a:solidFill>
            <a:schemeClr val="accent2"/>
          </a:solidFill>
        </p:spPr>
        <p:txBody>
          <a:bodyPr wrap="square" rtlCol="0">
            <a:spAutoFit/>
          </a:bodyPr>
          <a:lstStyle/>
          <a:p>
            <a:pPr algn="ctr"/>
            <a:r>
              <a:rPr lang="en-US" sz="2200" b="1" dirty="0">
                <a:latin typeface="+mj-lt"/>
              </a:rPr>
              <a:t>Hobbies and interests</a:t>
            </a:r>
          </a:p>
        </p:txBody>
      </p:sp>
    </p:spTree>
    <p:extLst>
      <p:ext uri="{BB962C8B-B14F-4D97-AF65-F5344CB8AC3E}">
        <p14:creationId xmlns:p14="http://schemas.microsoft.com/office/powerpoint/2010/main" val="41773376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81000" y="44018"/>
            <a:ext cx="4480560" cy="826363"/>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The Values Flower</a:t>
            </a:r>
          </a:p>
        </p:txBody>
      </p:sp>
      <p:sp>
        <p:nvSpPr>
          <p:cNvPr id="3" name="TextBox 2">
            <a:extLst>
              <a:ext uri="{FF2B5EF4-FFF2-40B4-BE49-F238E27FC236}">
                <a16:creationId xmlns:a16="http://schemas.microsoft.com/office/drawing/2014/main" id="{33CF7DB3-EDA1-E544-8B12-DC48CB3B953F}"/>
              </a:ext>
            </a:extLst>
          </p:cNvPr>
          <p:cNvSpPr txBox="1"/>
          <p:nvPr/>
        </p:nvSpPr>
        <p:spPr>
          <a:xfrm>
            <a:off x="225970" y="1127353"/>
            <a:ext cx="5850980" cy="4832092"/>
          </a:xfrm>
          <a:prstGeom prst="rect">
            <a:avLst/>
          </a:prstGeom>
          <a:noFill/>
        </p:spPr>
        <p:txBody>
          <a:bodyPr wrap="square" rtlCol="0">
            <a:spAutoFit/>
          </a:bodyPr>
          <a:lstStyle/>
          <a:p>
            <a:r>
              <a:rPr lang="en-US" sz="2200" dirty="0"/>
              <a:t>Let’s take a closer look at our </a:t>
            </a:r>
            <a:r>
              <a:rPr lang="en-US" sz="2200" b="1" dirty="0"/>
              <a:t>values</a:t>
            </a:r>
            <a:r>
              <a:rPr lang="en-US" sz="2200" dirty="0"/>
              <a:t>. </a:t>
            </a:r>
          </a:p>
          <a:p>
            <a:endParaRPr lang="en-US" sz="2200" dirty="0"/>
          </a:p>
          <a:p>
            <a:r>
              <a:rPr lang="en-US" sz="2200" i="1" dirty="0"/>
              <a:t>What value do you value the most?  For example do you think </a:t>
            </a:r>
            <a:r>
              <a:rPr lang="en-US" sz="2200" b="1" i="1" dirty="0"/>
              <a:t>respect</a:t>
            </a:r>
            <a:r>
              <a:rPr lang="en-US" sz="2200" i="1" dirty="0"/>
              <a:t>, </a:t>
            </a:r>
            <a:r>
              <a:rPr lang="en-US" sz="2200" b="1" i="1" dirty="0"/>
              <a:t>kindness</a:t>
            </a:r>
            <a:r>
              <a:rPr lang="en-US" sz="2200" i="1" dirty="0"/>
              <a:t> or </a:t>
            </a:r>
            <a:r>
              <a:rPr lang="en-US" sz="2200" b="1" i="1" dirty="0"/>
              <a:t>honesty</a:t>
            </a:r>
            <a:r>
              <a:rPr lang="en-US" sz="2200" i="1" dirty="0"/>
              <a:t> are important?</a:t>
            </a:r>
          </a:p>
          <a:p>
            <a:endParaRPr lang="en-US" sz="2200" i="1" dirty="0"/>
          </a:p>
          <a:p>
            <a:r>
              <a:rPr lang="en-US" sz="2200" dirty="0"/>
              <a:t>There are lots of important values to choose from. Check out this </a:t>
            </a:r>
            <a:r>
              <a:rPr lang="en-US" sz="2200" dirty="0">
                <a:hlinkClick r:id="rId2"/>
              </a:rPr>
              <a:t>video</a:t>
            </a:r>
            <a:r>
              <a:rPr lang="en-US" sz="2200" dirty="0"/>
              <a:t> and take a look at a list of values to the right. </a:t>
            </a:r>
          </a:p>
          <a:p>
            <a:endParaRPr lang="en-US" sz="2200" dirty="0"/>
          </a:p>
          <a:p>
            <a:r>
              <a:rPr lang="en-US" sz="2200" b="1" dirty="0"/>
              <a:t>Suggested Activity:</a:t>
            </a:r>
          </a:p>
          <a:p>
            <a:r>
              <a:rPr lang="en-US" sz="2200" dirty="0"/>
              <a:t>Choose a value and write it in the petal template provided and create a class values flower and have it proudly on display. </a:t>
            </a:r>
          </a:p>
        </p:txBody>
      </p:sp>
      <p:pic>
        <p:nvPicPr>
          <p:cNvPr id="5" name="Picture 4">
            <a:extLst>
              <a:ext uri="{FF2B5EF4-FFF2-40B4-BE49-F238E27FC236}">
                <a16:creationId xmlns:a16="http://schemas.microsoft.com/office/drawing/2014/main" id="{808DFCCA-B9C8-5C4E-98E3-8990B183020A}"/>
              </a:ext>
            </a:extLst>
          </p:cNvPr>
          <p:cNvPicPr>
            <a:picLocks noChangeAspect="1"/>
          </p:cNvPicPr>
          <p:nvPr/>
        </p:nvPicPr>
        <p:blipFill>
          <a:blip r:embed="rId3"/>
          <a:stretch>
            <a:fillRect/>
          </a:stretch>
        </p:blipFill>
        <p:spPr>
          <a:xfrm>
            <a:off x="6771758" y="207309"/>
            <a:ext cx="4682001" cy="600075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857585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6C57E20-D18C-F74F-8A32-CB32777B9691}"/>
              </a:ext>
            </a:extLst>
          </p:cNvPr>
          <p:cNvSpPr txBox="1"/>
          <p:nvPr/>
        </p:nvSpPr>
        <p:spPr>
          <a:xfrm>
            <a:off x="196403" y="912420"/>
            <a:ext cx="6278880" cy="5262979"/>
          </a:xfrm>
          <a:prstGeom prst="rect">
            <a:avLst/>
          </a:prstGeom>
          <a:noFill/>
        </p:spPr>
        <p:txBody>
          <a:bodyPr wrap="square" rtlCol="0">
            <a:spAutoFit/>
          </a:bodyPr>
          <a:lstStyle/>
          <a:p>
            <a:r>
              <a:rPr lang="en-GB" sz="2400" dirty="0"/>
              <a:t>Draw a picture of your own front cover that represents your identity.</a:t>
            </a:r>
          </a:p>
          <a:p>
            <a:r>
              <a:rPr lang="en-GB" sz="2400" dirty="0"/>
              <a:t>How will your front cover represent you? It should include your hobbies, values, personality, belief or ethnicity. </a:t>
            </a:r>
          </a:p>
          <a:p>
            <a:endParaRPr lang="en-GB" sz="2400" dirty="0"/>
          </a:p>
          <a:p>
            <a:r>
              <a:rPr lang="en-GB" sz="2400" dirty="0"/>
              <a:t>Maybe bright, dazzling patterns illustrate your enthusiasm or creativity? Maybe you’ll include images of sports equipment because you enjoy sports.   </a:t>
            </a:r>
          </a:p>
          <a:p>
            <a:endParaRPr lang="en-GB" sz="2400" dirty="0"/>
          </a:p>
          <a:p>
            <a:r>
              <a:rPr lang="en-GB" sz="2400" b="1" dirty="0"/>
              <a:t>Note:</a:t>
            </a:r>
          </a:p>
          <a:p>
            <a:r>
              <a:rPr lang="en-GB" sz="2400" dirty="0"/>
              <a:t>You can use the styles at the bottom of the sheet for decorative ideas. </a:t>
            </a:r>
          </a:p>
        </p:txBody>
      </p:sp>
      <p:sp>
        <p:nvSpPr>
          <p:cNvPr id="6" name="Title 4">
            <a:extLst>
              <a:ext uri="{FF2B5EF4-FFF2-40B4-BE49-F238E27FC236}">
                <a16:creationId xmlns:a16="http://schemas.microsoft.com/office/drawing/2014/main" id="{D16F2896-4F58-1F49-9BCE-018AA32AD114}"/>
              </a:ext>
            </a:extLst>
          </p:cNvPr>
          <p:cNvSpPr txBox="1">
            <a:spLocks/>
          </p:cNvSpPr>
          <p:nvPr/>
        </p:nvSpPr>
        <p:spPr>
          <a:xfrm>
            <a:off x="350520" y="239479"/>
            <a:ext cx="2985323" cy="672941"/>
          </a:xfrm>
          <a:prstGeom prst="rect">
            <a:avLst/>
          </a:prstGeom>
          <a:noFill/>
        </p:spPr>
        <p:txBody>
          <a:bodyPr wrap="square" rtlCol="0">
            <a:sp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en-GB" sz="44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Activity</a:t>
            </a:r>
            <a:endParaRPr lang="en-GB" sz="4400" b="1" u="sng" dirty="0"/>
          </a:p>
        </p:txBody>
      </p:sp>
      <p:pic>
        <p:nvPicPr>
          <p:cNvPr id="7" name="Picture 6">
            <a:extLst>
              <a:ext uri="{FF2B5EF4-FFF2-40B4-BE49-F238E27FC236}">
                <a16:creationId xmlns:a16="http://schemas.microsoft.com/office/drawing/2014/main" id="{34EF72FA-0ED6-FA45-8E23-8D3A20691055}"/>
              </a:ext>
            </a:extLst>
          </p:cNvPr>
          <p:cNvPicPr>
            <a:picLocks noChangeAspect="1"/>
          </p:cNvPicPr>
          <p:nvPr/>
        </p:nvPicPr>
        <p:blipFill rotWithShape="1">
          <a:blip r:embed="rId2"/>
          <a:srcRect l="-197" r="49947"/>
          <a:stretch/>
        </p:blipFill>
        <p:spPr>
          <a:xfrm>
            <a:off x="7379720" y="449029"/>
            <a:ext cx="4107430" cy="578161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374735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93304" y="0"/>
            <a:ext cx="2498376" cy="1015663"/>
          </a:xfrm>
          <a:prstGeom prst="rect">
            <a:avLst/>
          </a:prstGeom>
          <a:noFill/>
        </p:spPr>
        <p:txBody>
          <a:bodyPr wrap="non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Plenary</a:t>
            </a:r>
            <a:endParaRPr lang="en-GB" sz="6000" b="1" u="sng" dirty="0">
              <a:solidFill>
                <a:srgbClr val="FF0000"/>
              </a:solidFill>
              <a:latin typeface="+mj-lt"/>
            </a:endParaRPr>
          </a:p>
        </p:txBody>
      </p:sp>
      <p:sp>
        <p:nvSpPr>
          <p:cNvPr id="3" name="TextBox 2"/>
          <p:cNvSpPr txBox="1"/>
          <p:nvPr/>
        </p:nvSpPr>
        <p:spPr>
          <a:xfrm>
            <a:off x="441960" y="1331722"/>
            <a:ext cx="7726680" cy="4154984"/>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sz="2200" dirty="0"/>
              <a:t>Some parts of our identity may change over time due to our life experience and what we discover about the world whereas other parts like our ethnicity will remain the same. </a:t>
            </a:r>
            <a:r>
              <a:rPr lang="en-GB" sz="2200" i="1" dirty="0"/>
              <a:t>Do you think your front cover will look the same 5 years from now? </a:t>
            </a:r>
          </a:p>
          <a:p>
            <a:r>
              <a:rPr lang="en-GB" sz="2200" dirty="0"/>
              <a:t>Remember your identity is unique to you. Be proud of who you are. </a:t>
            </a:r>
          </a:p>
          <a:p>
            <a:endParaRPr lang="en-GB" sz="2200" dirty="0"/>
          </a:p>
          <a:p>
            <a:r>
              <a:rPr lang="en-GB" sz="2200" b="1" dirty="0"/>
              <a:t>Class Task</a:t>
            </a:r>
          </a:p>
          <a:p>
            <a:r>
              <a:rPr lang="en-GB" sz="2200" dirty="0"/>
              <a:t>If you feel comfortable, create a class display with all your front covers. </a:t>
            </a:r>
          </a:p>
          <a:p>
            <a:endParaRPr lang="en-GB" sz="2200" dirty="0"/>
          </a:p>
          <a:p>
            <a:r>
              <a:rPr lang="en-GB" sz="2200" dirty="0"/>
              <a:t>Can your peers identify which cover belongs to who? </a:t>
            </a: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l="53883" t="13096" r="23354" b="52126"/>
          <a:stretch/>
        </p:blipFill>
        <p:spPr>
          <a:xfrm>
            <a:off x="5654041" y="5703395"/>
            <a:ext cx="1158240" cy="1145079"/>
          </a:xfrm>
          <a:prstGeom prst="ellipse">
            <a:avLst/>
          </a:prstGeom>
        </p:spPr>
      </p:pic>
      <p:pic>
        <p:nvPicPr>
          <p:cNvPr id="7" name="Picture 6">
            <a:extLst>
              <a:ext uri="{FF2B5EF4-FFF2-40B4-BE49-F238E27FC236}">
                <a16:creationId xmlns:a16="http://schemas.microsoft.com/office/drawing/2014/main" id="{167D2DD0-6E44-4F47-A9C9-61944415791D}"/>
              </a:ext>
            </a:extLst>
          </p:cNvPr>
          <p:cNvPicPr>
            <a:picLocks noChangeAspect="1"/>
          </p:cNvPicPr>
          <p:nvPr/>
        </p:nvPicPr>
        <p:blipFill>
          <a:blip r:embed="rId3"/>
          <a:stretch>
            <a:fillRect/>
          </a:stretch>
        </p:blipFill>
        <p:spPr>
          <a:xfrm>
            <a:off x="8430092" y="1424739"/>
            <a:ext cx="2700888" cy="3817821"/>
          </a:xfrm>
          <a:prstGeom prst="rect">
            <a:avLst/>
          </a:prstGeom>
        </p:spPr>
      </p:pic>
    </p:spTree>
    <p:extLst>
      <p:ext uri="{BB962C8B-B14F-4D97-AF65-F5344CB8AC3E}">
        <p14:creationId xmlns:p14="http://schemas.microsoft.com/office/powerpoint/2010/main" val="2912824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39E9BA5-0214-4C42-90CF-B6C4A71BA98C}"/>
              </a:ext>
            </a:extLst>
          </p:cNvPr>
          <p:cNvPicPr>
            <a:picLocks noChangeAspect="1"/>
          </p:cNvPicPr>
          <p:nvPr/>
        </p:nvPicPr>
        <p:blipFill rotWithShape="1">
          <a:blip r:embed="rId2">
            <a:extLst>
              <a:ext uri="{28A0092B-C50C-407E-A947-70E740481C1C}">
                <a14:useLocalDpi xmlns:a14="http://schemas.microsoft.com/office/drawing/2010/main" val="0"/>
              </a:ext>
            </a:extLst>
          </a:blip>
          <a:srcRect l="11681" t="8937" r="14084" b="6705"/>
          <a:stretch/>
        </p:blipFill>
        <p:spPr>
          <a:xfrm>
            <a:off x="1358606" y="1351542"/>
            <a:ext cx="4127995" cy="3752723"/>
          </a:xfrm>
          <a:prstGeom prst="rect">
            <a:avLst/>
          </a:prstGeom>
        </p:spPr>
      </p:pic>
      <p:sp>
        <p:nvSpPr>
          <p:cNvPr id="6" name="Rectangle 5">
            <a:extLst>
              <a:ext uri="{FF2B5EF4-FFF2-40B4-BE49-F238E27FC236}">
                <a16:creationId xmlns:a16="http://schemas.microsoft.com/office/drawing/2014/main" id="{C2B1C80F-8AD6-2D4C-8D28-674300587919}"/>
              </a:ext>
            </a:extLst>
          </p:cNvPr>
          <p:cNvSpPr/>
          <p:nvPr/>
        </p:nvSpPr>
        <p:spPr>
          <a:xfrm>
            <a:off x="6094428" y="1519744"/>
            <a:ext cx="5398326" cy="3416320"/>
          </a:xfrm>
          <a:prstGeom prst="rect">
            <a:avLst/>
          </a:prstGeom>
        </p:spPr>
        <p:txBody>
          <a:bodyPr wrap="square">
            <a:spAutoFit/>
          </a:bodyPr>
          <a:lstStyle/>
          <a:p>
            <a:r>
              <a:rPr lang="en-AU" b="1" dirty="0"/>
              <a:t>All rights reserved.</a:t>
            </a:r>
          </a:p>
          <a:p>
            <a:endParaRPr lang="en-AU" b="1" dirty="0"/>
          </a:p>
          <a:p>
            <a:r>
              <a:rPr lang="en-AU" dirty="0"/>
              <a:t>These resources are for the use of </a:t>
            </a:r>
            <a:r>
              <a:rPr lang="en-AU" b="1" i="1" dirty="0"/>
              <a:t>current subscribers only</a:t>
            </a:r>
            <a:r>
              <a:rPr lang="en-AU" b="1" dirty="0"/>
              <a:t> </a:t>
            </a:r>
            <a:r>
              <a:rPr lang="en-AU" dirty="0"/>
              <a:t>and may be used within your own classroom or learning setting. </a:t>
            </a:r>
          </a:p>
          <a:p>
            <a:endParaRPr lang="en-AU" dirty="0"/>
          </a:p>
          <a:p>
            <a:r>
              <a:rPr lang="en-AU" dirty="0"/>
              <a:t>Please </a:t>
            </a:r>
            <a:r>
              <a:rPr lang="en-AU" b="1" dirty="0"/>
              <a:t>do not share, upload, copy, or redistribute</a:t>
            </a:r>
            <a:r>
              <a:rPr lang="en-AU" dirty="0"/>
              <a:t> them in any form. If others would like access, please direct them to our website to subscribe.</a:t>
            </a:r>
          </a:p>
          <a:p>
            <a:br>
              <a:rPr lang="en-AU" dirty="0"/>
            </a:br>
            <a:r>
              <a:rPr lang="en-AU" dirty="0"/>
              <a:t>Thank you for supporting our work and helping us continue creating new resources! 🐝💛🌱</a:t>
            </a:r>
          </a:p>
        </p:txBody>
      </p:sp>
    </p:spTree>
    <p:extLst>
      <p:ext uri="{BB962C8B-B14F-4D97-AF65-F5344CB8AC3E}">
        <p14:creationId xmlns:p14="http://schemas.microsoft.com/office/powerpoint/2010/main" val="203094308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32468</TotalTime>
  <Words>586</Words>
  <Application>Microsoft Macintosh PowerPoint</Application>
  <PresentationFormat>Widescreen</PresentationFormat>
  <Paragraphs>60</Paragraphs>
  <Slides>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Calibri Light</vt:lpstr>
      <vt:lpstr>Retrospect</vt:lpstr>
      <vt:lpstr>PowerPoint Presentation</vt:lpstr>
      <vt:lpstr>Lesson 2</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89</cp:revision>
  <dcterms:created xsi:type="dcterms:W3CDTF">2015-12-16T03:40:36Z</dcterms:created>
  <dcterms:modified xsi:type="dcterms:W3CDTF">2025-11-11T19:46:07Z</dcterms:modified>
</cp:coreProperties>
</file>