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90" r:id="rId4"/>
    <p:sldId id="371" r:id="rId5"/>
    <p:sldId id="372" r:id="rId6"/>
    <p:sldId id="370" r:id="rId7"/>
    <p:sldId id="359" r:id="rId8"/>
    <p:sldId id="303" r:id="rId9"/>
    <p:sldId id="369" r:id="rId10"/>
    <p:sldId id="34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4" autoAdjust="0"/>
    <p:restoredTop sz="94660"/>
  </p:normalViewPr>
  <p:slideViewPr>
    <p:cSldViewPr snapToGrid="0">
      <p:cViewPr varScale="1">
        <p:scale>
          <a:sx n="84" d="100"/>
          <a:sy n="84" d="100"/>
        </p:scale>
        <p:origin x="82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3F641A8-2CDC-DA4F-A85C-EDA7112AF9A8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44789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56264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what is meant by a community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what communities they belong 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they may belong to different communities to their peers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253A84-BF67-6F42-ABE0-89DF7AFE58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077" y="1026163"/>
            <a:ext cx="4536678" cy="414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34992"/>
              </p:ext>
            </p:extLst>
          </p:nvPr>
        </p:nvGraphicFramePr>
        <p:xfrm>
          <a:off x="561873" y="1835908"/>
          <a:ext cx="5158853" cy="2529840"/>
        </p:xfrm>
        <a:graphic>
          <a:graphicData uri="http://schemas.openxmlformats.org/drawingml/2006/table">
            <a:tbl>
              <a:tblPr/>
              <a:tblGrid>
                <a:gridCol w="5158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is meant by the term community? </a:t>
                      </a:r>
                    </a:p>
                    <a:p>
                      <a:pPr algn="l"/>
                      <a:r>
                        <a:rPr lang="en-GB" sz="3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might help to think about who you think is in your community.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61418" y="129692"/>
            <a:ext cx="11740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</a:t>
            </a:r>
            <a:endParaRPr lang="en-GB" sz="40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D3D740-FEFC-8745-92F0-0FB77D8EFD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1509" y="1835908"/>
            <a:ext cx="5355772" cy="276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113965"/>
              </p:ext>
            </p:extLst>
          </p:nvPr>
        </p:nvGraphicFramePr>
        <p:xfrm>
          <a:off x="561873" y="1093547"/>
          <a:ext cx="6809310" cy="2529840"/>
        </p:xfrm>
        <a:graphic>
          <a:graphicData uri="http://schemas.openxmlformats.org/drawingml/2006/table">
            <a:tbl>
              <a:tblPr/>
              <a:tblGrid>
                <a:gridCol w="6809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r>
                        <a:rPr lang="en-AU" sz="3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community is a number of people living in one particular area or a group of people who share common interests such as a social group, religious group, nationality or even a place of work.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61418" y="129692"/>
            <a:ext cx="11740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</a:t>
            </a:r>
            <a:endParaRPr lang="en-GB" sz="40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5202C7-4772-754B-ACB1-A2162BB12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945831"/>
              </p:ext>
            </p:extLst>
          </p:nvPr>
        </p:nvGraphicFramePr>
        <p:xfrm>
          <a:off x="561873" y="4587240"/>
          <a:ext cx="6296127" cy="910548"/>
        </p:xfrm>
        <a:graphic>
          <a:graphicData uri="http://schemas.openxmlformats.org/drawingml/2006/table">
            <a:tbl>
              <a:tblPr/>
              <a:tblGrid>
                <a:gridCol w="629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0548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communities do you know of?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3DCB639-6173-BE42-81C5-EAB07D43A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1729" y="1080174"/>
            <a:ext cx="4120216" cy="376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9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952542"/>
              </p:ext>
            </p:extLst>
          </p:nvPr>
        </p:nvGraphicFramePr>
        <p:xfrm>
          <a:off x="361636" y="2428042"/>
          <a:ext cx="3034767" cy="1432560"/>
        </p:xfrm>
        <a:graphic>
          <a:graphicData uri="http://schemas.openxmlformats.org/drawingml/2006/table">
            <a:tbl>
              <a:tblPr/>
              <a:tblGrid>
                <a:gridCol w="3034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Neighbourhood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The area you live in is a community which can be called your neighbourhood.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303013" y="2537163"/>
            <a:ext cx="3401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 Examples</a:t>
            </a:r>
            <a:endParaRPr lang="en-GB" sz="40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482F4D-98F7-294A-8CF9-D4D7E4B54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158041"/>
              </p:ext>
            </p:extLst>
          </p:nvPr>
        </p:nvGraphicFramePr>
        <p:xfrm>
          <a:off x="4371871" y="266700"/>
          <a:ext cx="3263367" cy="1737360"/>
        </p:xfrm>
        <a:graphic>
          <a:graphicData uri="http://schemas.openxmlformats.org/drawingml/2006/table">
            <a:tbl>
              <a:tblPr/>
              <a:tblGrid>
                <a:gridCol w="3263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Sporting Community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You may belong to a sport community where lots of you come together to play a particular sport.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CDAADE-2EB7-0B49-93DF-E5C294762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139666"/>
              </p:ext>
            </p:extLst>
          </p:nvPr>
        </p:nvGraphicFramePr>
        <p:xfrm>
          <a:off x="8610703" y="1158240"/>
          <a:ext cx="3200298" cy="2042160"/>
        </p:xfrm>
        <a:graphic>
          <a:graphicData uri="http://schemas.openxmlformats.org/drawingml/2006/table">
            <a:tbl>
              <a:tblPr/>
              <a:tblGrid>
                <a:gridCol w="320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School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Our school is a special community where we all come together to learn. You may also include your class community.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01F5A0-EFBA-5A47-81AA-105288F7A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271557"/>
              </p:ext>
            </p:extLst>
          </p:nvPr>
        </p:nvGraphicFramePr>
        <p:xfrm>
          <a:off x="8610702" y="3860602"/>
          <a:ext cx="3200298" cy="1432560"/>
        </p:xfrm>
        <a:graphic>
          <a:graphicData uri="http://schemas.openxmlformats.org/drawingml/2006/table">
            <a:tbl>
              <a:tblPr/>
              <a:tblGrid>
                <a:gridCol w="320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Global Community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Earth can be considered a community, as we all live here on this precious planet.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BFC32B1-C6FE-9948-9405-5790ECB71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320062"/>
              </p:ext>
            </p:extLst>
          </p:nvPr>
        </p:nvGraphicFramePr>
        <p:xfrm>
          <a:off x="3802262" y="4424482"/>
          <a:ext cx="3263367" cy="1737360"/>
        </p:xfrm>
        <a:graphic>
          <a:graphicData uri="http://schemas.openxmlformats.org/drawingml/2006/table">
            <a:tbl>
              <a:tblPr/>
              <a:tblGrid>
                <a:gridCol w="3263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Religious Community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If you are part of a religion and go to a place of worship, that can be considered your religious community.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BBE2DEAC-420F-D244-925B-7745EECC91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9918" y="5346441"/>
            <a:ext cx="767355" cy="7673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0A1878-5384-9449-8303-32AED3D329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122" y="1992104"/>
            <a:ext cx="588775" cy="5983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AEE5A9-934B-7141-88C9-8A24E669B8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1427">
            <a:off x="9680289" y="148018"/>
            <a:ext cx="906610" cy="9695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CD75B-C2CF-3E41-B7E2-0ADB604908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4827" y="4691298"/>
            <a:ext cx="1371578" cy="13102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F1F6FDE-1002-6548-8084-C8AAE07054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825" y="413348"/>
            <a:ext cx="1987237" cy="181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692228"/>
              </p:ext>
            </p:extLst>
          </p:nvPr>
        </p:nvGraphicFramePr>
        <p:xfrm>
          <a:off x="451473" y="914399"/>
          <a:ext cx="5240200" cy="3017520"/>
        </p:xfrm>
        <a:graphic>
          <a:graphicData uri="http://schemas.openxmlformats.org/drawingml/2006/table">
            <a:tbl>
              <a:tblPr/>
              <a:tblGrid>
                <a:gridCol w="524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0548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communities are you part of? </a:t>
                      </a:r>
                    </a:p>
                    <a:p>
                      <a:pPr algn="l"/>
                      <a:endParaRPr lang="en-GB" sz="32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Discuss with the person next to you and then share as a class.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451473" y="6334780"/>
            <a:ext cx="1145047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Did you notice anything with everybody’s answers?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EA7C18-8261-6942-8C4B-517A8F9505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5626" y="714527"/>
            <a:ext cx="5766319" cy="389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451473" y="6334780"/>
            <a:ext cx="1145047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Do you think everybody’s circles will be the same?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1473" y="98377"/>
            <a:ext cx="442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 Circles</a:t>
            </a:r>
            <a:endParaRPr lang="en-GB" sz="4400" dirty="0">
              <a:latin typeface="+mj-l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AB3F62F-81E3-114D-B40D-E028AA559105}"/>
              </a:ext>
            </a:extLst>
          </p:cNvPr>
          <p:cNvSpPr/>
          <p:nvPr/>
        </p:nvSpPr>
        <p:spPr>
          <a:xfrm>
            <a:off x="5840963" y="98377"/>
            <a:ext cx="6214188" cy="609715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21875D-3528-1A40-9B00-EDCDAD6AE2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986169"/>
              </p:ext>
            </p:extLst>
          </p:nvPr>
        </p:nvGraphicFramePr>
        <p:xfrm>
          <a:off x="387807" y="1067416"/>
          <a:ext cx="5240200" cy="4358640"/>
        </p:xfrm>
        <a:graphic>
          <a:graphicData uri="http://schemas.openxmlformats.org/drawingml/2006/table">
            <a:tbl>
              <a:tblPr/>
              <a:tblGrid>
                <a:gridCol w="524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0548">
                <a:tc>
                  <a:txBody>
                    <a:bodyPr/>
                    <a:lstStyle/>
                    <a:p>
                      <a:pPr algn="l"/>
                      <a:r>
                        <a:rPr lang="en-GB" sz="28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can help to think of the communities we belong to in circles. </a:t>
                      </a:r>
                    </a:p>
                    <a:p>
                      <a:pPr algn="l"/>
                      <a:endParaRPr lang="en-GB" sz="28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8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Your inner circle will include your closest and most important community group like your family. You then create a new circle for the next community or communities that are most important to you.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3782BEC-3407-CC40-8771-2E0E89FC87FD}"/>
              </a:ext>
            </a:extLst>
          </p:cNvPr>
          <p:cNvSpPr txBox="1"/>
          <p:nvPr/>
        </p:nvSpPr>
        <p:spPr>
          <a:xfrm>
            <a:off x="8358269" y="2307243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Family</a:t>
            </a:r>
            <a:endParaRPr lang="en-US" sz="36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9C965A9-BF61-7544-B81F-EA58FF3A62C6}"/>
              </a:ext>
            </a:extLst>
          </p:cNvPr>
          <p:cNvSpPr/>
          <p:nvPr/>
        </p:nvSpPr>
        <p:spPr>
          <a:xfrm>
            <a:off x="7795363" y="1904174"/>
            <a:ext cx="2586096" cy="238552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00AD7DC-B1DC-9C46-BDCD-9EFED11CEDB9}"/>
              </a:ext>
            </a:extLst>
          </p:cNvPr>
          <p:cNvSpPr/>
          <p:nvPr/>
        </p:nvSpPr>
        <p:spPr>
          <a:xfrm>
            <a:off x="6857275" y="1007706"/>
            <a:ext cx="4339459" cy="4303713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A9BD94-9E03-D248-9C60-5B258BCD31EB}"/>
              </a:ext>
            </a:extLst>
          </p:cNvPr>
          <p:cNvSpPr txBox="1"/>
          <p:nvPr/>
        </p:nvSpPr>
        <p:spPr>
          <a:xfrm>
            <a:off x="7158923" y="4105897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School</a:t>
            </a:r>
            <a:endParaRPr lang="en-US" sz="36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510C8D-80DF-3242-B0A9-7045C692EDAC}"/>
              </a:ext>
            </a:extLst>
          </p:cNvPr>
          <p:cNvSpPr txBox="1"/>
          <p:nvPr/>
        </p:nvSpPr>
        <p:spPr>
          <a:xfrm>
            <a:off x="7886711" y="1288451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Church </a:t>
            </a:r>
            <a:endParaRPr lang="en-US" sz="36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2FCF6-DB7F-6B48-8666-5E2B81C284ED}"/>
              </a:ext>
            </a:extLst>
          </p:cNvPr>
          <p:cNvSpPr txBox="1"/>
          <p:nvPr/>
        </p:nvSpPr>
        <p:spPr>
          <a:xfrm>
            <a:off x="9780905" y="3766481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Ballet</a:t>
            </a:r>
            <a:endParaRPr lang="en-US" sz="36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229674-FD8C-A043-9840-40EFAF14C003}"/>
              </a:ext>
            </a:extLst>
          </p:cNvPr>
          <p:cNvSpPr txBox="1"/>
          <p:nvPr/>
        </p:nvSpPr>
        <p:spPr>
          <a:xfrm>
            <a:off x="7711945" y="5330554"/>
            <a:ext cx="2509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Neighbourhood</a:t>
            </a:r>
            <a:endParaRPr lang="en-US" sz="36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6408D1-B6AA-CC47-8DB8-F0600634185E}"/>
              </a:ext>
            </a:extLst>
          </p:cNvPr>
          <p:cNvSpPr txBox="1"/>
          <p:nvPr/>
        </p:nvSpPr>
        <p:spPr>
          <a:xfrm>
            <a:off x="7721275" y="344598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World</a:t>
            </a:r>
            <a:endParaRPr lang="en-US" sz="3600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39A85C-F8ED-5945-85F2-3F949449D9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119" y="226148"/>
            <a:ext cx="692023" cy="6920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257BB9-6CC2-3D45-A589-DE871B2FB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1427">
            <a:off x="8264373" y="4506192"/>
            <a:ext cx="550535" cy="5887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E0592C2-4E11-094B-92ED-C5B15450D4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2470" y="4907903"/>
            <a:ext cx="619093" cy="5652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CF5417F-DFD9-9342-86AB-175AA3A42D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5710" y="1253328"/>
            <a:ext cx="628310" cy="61088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23A57A-B241-044D-97F0-D3CAC15EA1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8295" y="2803399"/>
            <a:ext cx="1037538" cy="10237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779D708-978D-324C-8C27-4F6758E3437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3155" y="4247730"/>
            <a:ext cx="553712" cy="69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941744"/>
            <a:ext cx="58216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Create your own </a:t>
            </a:r>
            <a:r>
              <a:rPr lang="en-GB" sz="2400" b="1" dirty="0"/>
              <a:t>“Community Concentric Circles”</a:t>
            </a:r>
            <a:r>
              <a:rPr lang="en-GB" sz="2400" dirty="0"/>
              <a:t>. </a:t>
            </a:r>
          </a:p>
          <a:p>
            <a:r>
              <a:rPr lang="en-GB" sz="2400" dirty="0"/>
              <a:t>Start with what you feel your most important community to you is in the inner circle. </a:t>
            </a:r>
          </a:p>
          <a:p>
            <a:endParaRPr lang="en-GB" sz="2400" dirty="0"/>
          </a:p>
          <a:p>
            <a:r>
              <a:rPr lang="en-GB" sz="2400" dirty="0"/>
              <a:t>Remember this is a personal activity so people’s circles may look different. </a:t>
            </a:r>
          </a:p>
          <a:p>
            <a:endParaRPr lang="en-GB" sz="2400" dirty="0"/>
          </a:p>
          <a:p>
            <a:r>
              <a:rPr lang="en-GB" sz="2400" b="1" dirty="0"/>
              <a:t>Extension: </a:t>
            </a:r>
          </a:p>
          <a:p>
            <a:r>
              <a:rPr lang="en-GB" sz="2400" dirty="0"/>
              <a:t>What are the ways we can help our communities? Pick one and decide how you can help that community.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60961" y="221654"/>
            <a:ext cx="2358389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3F70B1-25DA-2E41-B15C-131D12820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518" y="221654"/>
            <a:ext cx="4400317" cy="6214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0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10840754" cy="2246769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Let’s Recap:</a:t>
            </a:r>
          </a:p>
          <a:p>
            <a:r>
              <a:rPr lang="en-AU" sz="2800" dirty="0">
                <a:latin typeface="+mj-lt"/>
              </a:rPr>
              <a:t>What is a community? 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Take some time to share ”Community Circles.” Place them on display or have a gallery walk around the class. 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832784" y="4065000"/>
            <a:ext cx="10840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r>
              <a:rPr lang="en-US" sz="2400" dirty="0">
                <a:latin typeface="+mj-lt"/>
              </a:rPr>
              <a:t>Discuss with your family what communities they are all part of and which communities you are part of as a family.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C01D5-E898-B246-AAF1-536E70E545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960" y="200900"/>
            <a:ext cx="2331720" cy="23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20771</TotalTime>
  <Words>497</Words>
  <Application>Microsoft Macintosh PowerPoint</Application>
  <PresentationFormat>Widescreen</PresentationFormat>
  <Paragraphs>60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122</cp:revision>
  <dcterms:created xsi:type="dcterms:W3CDTF">2015-12-16T03:40:36Z</dcterms:created>
  <dcterms:modified xsi:type="dcterms:W3CDTF">2025-11-18T12:37:26Z</dcterms:modified>
</cp:coreProperties>
</file>