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99" r:id="rId4"/>
    <p:sldId id="309" r:id="rId5"/>
    <p:sldId id="300" r:id="rId6"/>
    <p:sldId id="292" r:id="rId7"/>
    <p:sldId id="287" r:id="rId8"/>
    <p:sldId id="34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0099CC"/>
    <a:srgbClr val="D60093"/>
    <a:srgbClr val="33CCCC"/>
    <a:srgbClr val="66CCFF"/>
    <a:srgbClr val="99CCFF"/>
    <a:srgbClr val="00CCFF"/>
    <a:srgbClr val="00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4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2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tiff"/><Relationship Id="rId7" Type="http://schemas.openxmlformats.org/officeDocument/2006/relationships/image" Target="../media/image13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229118"/>
            <a:ext cx="54394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u="sng" dirty="0"/>
              <a:t>Learning Objective: </a:t>
            </a:r>
            <a:r>
              <a:rPr lang="en-AU" sz="2400" b="1" i="1" dirty="0"/>
              <a:t>To understand ways to look after our health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what it means to be healthy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different ways to look after my health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the effects being healthy can have on my body and mind</a:t>
            </a:r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CCA7E-C071-4E4E-AEF1-8EBFD411FB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0853" y="581891"/>
            <a:ext cx="3733227" cy="5278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497971"/>
              </p:ext>
            </p:extLst>
          </p:nvPr>
        </p:nvGraphicFramePr>
        <p:xfrm>
          <a:off x="203199" y="174788"/>
          <a:ext cx="5486401" cy="640080"/>
        </p:xfrm>
        <a:graphic>
          <a:graphicData uri="http://schemas.openxmlformats.org/drawingml/2006/table">
            <a:tbl>
              <a:tblPr/>
              <a:tblGrid>
                <a:gridCol w="5486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03199" y="1197815"/>
            <a:ext cx="4887972" cy="378565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solidFill>
                  <a:prstClr val="black"/>
                </a:solidFill>
              </a:rPr>
              <a:t>Task:</a:t>
            </a: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In small groups of 2-3, list all the different ways we can look after our health. 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Once you have your list can you come up with a definition of what ‘being healthy’ means.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6A1097-171F-8A48-9091-D4F0E7FE4869}"/>
              </a:ext>
            </a:extLst>
          </p:cNvPr>
          <p:cNvSpPr txBox="1"/>
          <p:nvPr/>
        </p:nvSpPr>
        <p:spPr>
          <a:xfrm>
            <a:off x="203199" y="5177151"/>
            <a:ext cx="8003823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prstClr val="black"/>
                </a:solidFill>
                <a:latin typeface="+mj-lt"/>
              </a:rPr>
              <a:t>Next read our story, “My Body is a Race Car.”</a:t>
            </a:r>
          </a:p>
          <a:p>
            <a:r>
              <a:rPr lang="en-GB" sz="2000" b="1" dirty="0">
                <a:solidFill>
                  <a:prstClr val="black"/>
                </a:solidFill>
                <a:latin typeface="+mj-lt"/>
              </a:rPr>
              <a:t> See if you can discover anymore ideas about how to look after your health. Add to your list if you need to.  </a:t>
            </a:r>
            <a:endParaRPr lang="en-GB" sz="20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BA9E98-F53A-824C-AE76-60E5A1592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975" y="708643"/>
            <a:ext cx="3144569" cy="427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5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017119-CADC-2343-ABAA-88D3DBF33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50765"/>
              </p:ext>
            </p:extLst>
          </p:nvPr>
        </p:nvGraphicFramePr>
        <p:xfrm>
          <a:off x="203199" y="174788"/>
          <a:ext cx="5486401" cy="762000"/>
        </p:xfrm>
        <a:graphic>
          <a:graphicData uri="http://schemas.openxmlformats.org/drawingml/2006/table">
            <a:tbl>
              <a:tblPr/>
              <a:tblGrid>
                <a:gridCol w="5486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4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Being Healthy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80508C7-5E0D-A74C-B559-B6A883D01D49}"/>
              </a:ext>
            </a:extLst>
          </p:cNvPr>
          <p:cNvSpPr txBox="1"/>
          <p:nvPr/>
        </p:nvSpPr>
        <p:spPr>
          <a:xfrm>
            <a:off x="203198" y="1197815"/>
            <a:ext cx="5207001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Being Healthy can be defined as: 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“Being in a good state of physical, emotional and social wellbeing in the absence of sickness and disease.” </a:t>
            </a:r>
            <a:endParaRPr lang="en-GB" sz="2800" dirty="0">
              <a:solidFill>
                <a:prstClr val="black"/>
              </a:solidFill>
              <a:latin typeface="+mj-lt"/>
            </a:endParaRP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11FA0A-EEF6-DD41-B272-AD950895F7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53443" y="2606957"/>
            <a:ext cx="1160438" cy="27332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8EBB6C-77EE-3347-BF40-048D190F3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128" y="613572"/>
            <a:ext cx="2157552" cy="25602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64826C-C2C7-FC44-BE0E-5D0CC4718D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199" y="3706206"/>
            <a:ext cx="3060762" cy="264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4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BAAA7E7-2770-C14B-BF12-88AAA254F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41615"/>
              </p:ext>
            </p:extLst>
          </p:nvPr>
        </p:nvGraphicFramePr>
        <p:xfrm>
          <a:off x="4584652" y="2315072"/>
          <a:ext cx="3765354" cy="2135632"/>
        </p:xfrm>
        <a:graphic>
          <a:graphicData uri="http://schemas.openxmlformats.org/drawingml/2006/table">
            <a:tbl>
              <a:tblPr/>
              <a:tblGrid>
                <a:gridCol w="3765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5632">
                <a:tc>
                  <a:txBody>
                    <a:bodyPr/>
                    <a:lstStyle/>
                    <a:p>
                      <a:pPr algn="ctr"/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The different ways we can look after our health: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38886F-DACF-B748-B47E-4C497E83E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32218"/>
              </p:ext>
            </p:extLst>
          </p:nvPr>
        </p:nvGraphicFramePr>
        <p:xfrm>
          <a:off x="5912951" y="5164996"/>
          <a:ext cx="2163086" cy="914400"/>
        </p:xfrm>
        <a:graphic>
          <a:graphicData uri="http://schemas.openxmlformats.org/drawingml/2006/table">
            <a:tbl>
              <a:tblPr/>
              <a:tblGrid>
                <a:gridCol w="2163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 resilient and having a growth mindset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A8DF8BF-C9E6-4148-9CD3-CA415E1D2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438715"/>
              </p:ext>
            </p:extLst>
          </p:nvPr>
        </p:nvGraphicFramePr>
        <p:xfrm>
          <a:off x="612627" y="3062848"/>
          <a:ext cx="1630902" cy="640080"/>
        </p:xfrm>
        <a:graphic>
          <a:graphicData uri="http://schemas.openxmlformats.org/drawingml/2006/table">
            <a:tbl>
              <a:tblPr/>
              <a:tblGrid>
                <a:gridCol w="163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Get enough sleep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9453E4-211E-4B43-AC9E-4845D08C21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515207"/>
              </p:ext>
            </p:extLst>
          </p:nvPr>
        </p:nvGraphicFramePr>
        <p:xfrm>
          <a:off x="322059" y="5027836"/>
          <a:ext cx="2079959" cy="118872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Eat a variety of nutritious food and drink plenty of water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423C48D-6B4C-F24A-AFA8-260171D2E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217789"/>
              </p:ext>
            </p:extLst>
          </p:nvPr>
        </p:nvGraphicFramePr>
        <p:xfrm>
          <a:off x="5542056" y="823541"/>
          <a:ext cx="1547306" cy="914400"/>
        </p:xfrm>
        <a:graphic>
          <a:graphicData uri="http://schemas.openxmlformats.org/drawingml/2006/table">
            <a:tbl>
              <a:tblPr/>
              <a:tblGrid>
                <a:gridCol w="1547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Keep yourselves safe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444218B-D1DF-D84A-B7B6-67D9069157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927372"/>
              </p:ext>
            </p:extLst>
          </p:nvPr>
        </p:nvGraphicFramePr>
        <p:xfrm>
          <a:off x="9305056" y="495271"/>
          <a:ext cx="2079959" cy="64008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Have strong friendship groups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F91F636-1F4A-1244-8A36-2BB533D1D7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923715"/>
              </p:ext>
            </p:extLst>
          </p:nvPr>
        </p:nvGraphicFramePr>
        <p:xfrm>
          <a:off x="10112041" y="2378127"/>
          <a:ext cx="2079959" cy="91440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Have good hygiene including washing and brushing teeth. 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037D264-3AC5-904C-976F-E705913A1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30182"/>
              </p:ext>
            </p:extLst>
          </p:nvPr>
        </p:nvGraphicFramePr>
        <p:xfrm>
          <a:off x="8874674" y="4429837"/>
          <a:ext cx="2079959" cy="64008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 kind to ourselves and others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10FDAF28-D45F-5347-983F-13458FF57D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09442" y="2271677"/>
            <a:ext cx="605212" cy="142547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B9666A8-DBF0-6040-B2E9-EC6F7B678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357449"/>
              </p:ext>
            </p:extLst>
          </p:nvPr>
        </p:nvGraphicFramePr>
        <p:xfrm>
          <a:off x="2081846" y="243126"/>
          <a:ext cx="1722154" cy="822960"/>
        </p:xfrm>
        <a:graphic>
          <a:graphicData uri="http://schemas.openxmlformats.org/drawingml/2006/table">
            <a:tbl>
              <a:tblPr/>
              <a:tblGrid>
                <a:gridCol w="1722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6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 active regularly (Try and get 60 minutes a day)</a:t>
                      </a:r>
                      <a:endParaRPr lang="en-GB" sz="16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alpha val="9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18EE9E56-1407-094B-BBE7-5763BADA51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924" y="4706336"/>
            <a:ext cx="1983666" cy="16276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3FAC56-229A-8646-9C80-144878D1CC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585" y="587871"/>
            <a:ext cx="1305791" cy="15495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04CF66-49A8-A748-A5B8-8533AC2378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4000" y="625319"/>
            <a:ext cx="1581786" cy="14438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5BC2391-D3A1-E44F-BC9A-DBDA60A78CB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5035" y="4756734"/>
            <a:ext cx="1514320" cy="13747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6081221-88A1-924C-914E-E477BE7F5A8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67" y="900379"/>
            <a:ext cx="2308752" cy="199296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A25CE30-071F-5B49-B576-B52BE1F3B4F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737" y="2984413"/>
            <a:ext cx="1714479" cy="11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1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4151"/>
              </p:ext>
            </p:extLst>
          </p:nvPr>
        </p:nvGraphicFramePr>
        <p:xfrm>
          <a:off x="247606" y="160400"/>
          <a:ext cx="2744788" cy="762000"/>
        </p:xfrm>
        <a:graphic>
          <a:graphicData uri="http://schemas.openxmlformats.org/drawingml/2006/table">
            <a:tbl>
              <a:tblPr/>
              <a:tblGrid>
                <a:gridCol w="2744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4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023840-66C6-A543-B441-AF1546933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174651"/>
              </p:ext>
            </p:extLst>
          </p:nvPr>
        </p:nvGraphicFramePr>
        <p:xfrm>
          <a:off x="247607" y="1057061"/>
          <a:ext cx="4710156" cy="2286000"/>
        </p:xfrm>
        <a:graphic>
          <a:graphicData uri="http://schemas.openxmlformats.org/drawingml/2006/table">
            <a:tbl>
              <a:tblPr/>
              <a:tblGrid>
                <a:gridCol w="4710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Fill out the race car track on the worksheet provided with some of the different ways we can look after our health. </a:t>
                      </a:r>
                    </a:p>
                    <a:p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Then answer the questions below.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17744D-FA3A-5546-A4AC-6B99D27DD8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889486"/>
              </p:ext>
            </p:extLst>
          </p:nvPr>
        </p:nvGraphicFramePr>
        <p:xfrm>
          <a:off x="247606" y="4366280"/>
          <a:ext cx="5233087" cy="1554480"/>
        </p:xfrm>
        <a:graphic>
          <a:graphicData uri="http://schemas.openxmlformats.org/drawingml/2006/table">
            <a:tbl>
              <a:tblPr/>
              <a:tblGrid>
                <a:gridCol w="5233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1" u="sng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Extension:</a:t>
                      </a:r>
                    </a:p>
                    <a:p>
                      <a:r>
                        <a:rPr lang="en-GB" sz="1800" b="0" u="non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Draw your own version of a healthy race car track and include 6 pit stops. At each pit stop label or draw one way to look after our health. For example the Brush Your Teeth pit stop or Have a Wash pit stop. 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B2A634D-19F2-9943-B2BF-F38656BFF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689" y="99798"/>
            <a:ext cx="4588837" cy="6300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171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B061235-7881-5144-8C73-A4D14579554D}"/>
              </a:ext>
            </a:extLst>
          </p:cNvPr>
          <p:cNvSpPr txBox="1"/>
          <p:nvPr/>
        </p:nvSpPr>
        <p:spPr>
          <a:xfrm>
            <a:off x="5120489" y="193732"/>
            <a:ext cx="18817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4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874BE3-527E-E346-A444-BFCFF9DA5ED8}"/>
              </a:ext>
            </a:extLst>
          </p:cNvPr>
          <p:cNvSpPr txBox="1"/>
          <p:nvPr/>
        </p:nvSpPr>
        <p:spPr>
          <a:xfrm>
            <a:off x="2131938" y="2429982"/>
            <a:ext cx="7858898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What are some of the different ways we can look after our health?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How do you like to look after your health? Share with the person next to you.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CC41F2-F8F0-E74F-9562-BF17E56742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44" y="578452"/>
            <a:ext cx="1640120" cy="222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0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29544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60576</TotalTime>
  <Words>406</Words>
  <Application>Microsoft Macintosh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177</cp:revision>
  <dcterms:created xsi:type="dcterms:W3CDTF">2015-12-16T03:40:36Z</dcterms:created>
  <dcterms:modified xsi:type="dcterms:W3CDTF">2025-11-10T03:53:00Z</dcterms:modified>
</cp:coreProperties>
</file>