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67" r:id="rId5"/>
    <p:sldId id="299" r:id="rId6"/>
    <p:sldId id="268" r:id="rId7"/>
    <p:sldId id="269" r:id="rId8"/>
    <p:sldId id="270" r:id="rId9"/>
    <p:sldId id="271" r:id="rId10"/>
    <p:sldId id="265" r:id="rId11"/>
    <p:sldId id="34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6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4CF708-0A4E-F748-8985-19CBEE9D4D8B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0640" y="1106478"/>
            <a:ext cx="95707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0000"/>
                </a:solidFill>
                <a:latin typeface="+mj-lt"/>
              </a:rPr>
              <a:t>Let's share our new friends! </a:t>
            </a:r>
          </a:p>
          <a:p>
            <a:endParaRPr lang="en-GB" sz="2800" dirty="0">
              <a:solidFill>
                <a:srgbClr val="000000"/>
              </a:solidFill>
              <a:latin typeface="+mj-lt"/>
            </a:endParaRP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How do your friends sound? How do they make you feel? </a:t>
            </a: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Does everyone’s friends look the same? Why? Why not?</a:t>
            </a:r>
            <a:endParaRPr lang="en-GB" sz="28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7" y="5681472"/>
            <a:ext cx="1180416" cy="1167003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2A12-C46C-7148-98A5-0B1C71014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885" y="3347119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B17C24-9A39-2E4A-A78A-727067B27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738" y="3227595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4240A-A2EB-9344-8D3A-02DEFC9658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593" y="3277198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55076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2575560" cy="1450757"/>
          </a:xfrm>
        </p:spPr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6" y="1838227"/>
            <a:ext cx="45069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what makes a good friend</a:t>
            </a:r>
          </a:p>
          <a:p>
            <a:endParaRPr lang="en-AU" sz="2400" b="1" i="1" dirty="0"/>
          </a:p>
          <a:p>
            <a:pPr>
              <a:buFont typeface="Arial"/>
              <a:buChar char="•"/>
            </a:pPr>
            <a:r>
              <a:rPr lang="en-GB" sz="2400" dirty="0"/>
              <a:t>I know the attributes of a good friend </a:t>
            </a:r>
            <a:endParaRPr lang="en-GB" sz="2400" u="sng" dirty="0"/>
          </a:p>
          <a:p>
            <a:pPr>
              <a:buFont typeface="Arial"/>
              <a:buChar char="•"/>
            </a:pPr>
            <a:r>
              <a:rPr lang="en-GB" sz="2400" dirty="0"/>
              <a:t>I can be a good friend and choose positive friendships</a:t>
            </a:r>
          </a:p>
          <a:p>
            <a:pPr>
              <a:buFont typeface="Arial"/>
              <a:buChar char="•"/>
            </a:pPr>
            <a:r>
              <a:rPr lang="en-GB" sz="2400" dirty="0"/>
              <a:t>I know why having friends is important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5159" y="2527917"/>
            <a:ext cx="3816010" cy="30995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4732F0-AD9A-9541-B4A4-985DB0969529}"/>
              </a:ext>
            </a:extLst>
          </p:cNvPr>
          <p:cNvSpPr/>
          <p:nvPr/>
        </p:nvSpPr>
        <p:spPr>
          <a:xfrm>
            <a:off x="7511276" y="1838227"/>
            <a:ext cx="2783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i="1" dirty="0"/>
              <a:t>Recommended Book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3BE9BC-9EB8-754F-A18C-7293B58B8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722" y="556443"/>
            <a:ext cx="3898812" cy="145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678955"/>
              </p:ext>
            </p:extLst>
          </p:nvPr>
        </p:nvGraphicFramePr>
        <p:xfrm>
          <a:off x="409194" y="294247"/>
          <a:ext cx="11277600" cy="579120"/>
        </p:xfrm>
        <a:graphic>
          <a:graphicData uri="http://schemas.openxmlformats.org/drawingml/2006/table">
            <a:tbl>
              <a:tblPr/>
              <a:tblGrid>
                <a:gridCol w="1127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How</a:t>
                      </a:r>
                      <a:r>
                        <a:rPr lang="en-GB" sz="3200" b="1" u="none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 do we know that the Steel Coats were not being good friends?</a:t>
                      </a:r>
                      <a:endParaRPr lang="en-GB" sz="32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75519" y="1139344"/>
            <a:ext cx="854494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3949" y="2385452"/>
            <a:ext cx="680085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343649"/>
              </p:ext>
            </p:extLst>
          </p:nvPr>
        </p:nvGraphicFramePr>
        <p:xfrm>
          <a:off x="3730752" y="57534"/>
          <a:ext cx="4120896" cy="822960"/>
        </p:xfrm>
        <a:graphic>
          <a:graphicData uri="http://schemas.openxmlformats.org/drawingml/2006/table">
            <a:tbl>
              <a:tblPr/>
              <a:tblGrid>
                <a:gridCol w="4120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Starter</a:t>
                      </a:r>
                      <a:r>
                        <a:rPr lang="en-GB" sz="4800" b="1" u="sng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 </a:t>
                      </a:r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</a:t>
                      </a:r>
                      <a:endParaRPr lang="en-GB" sz="48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96466"/>
              </p:ext>
            </p:extLst>
          </p:nvPr>
        </p:nvGraphicFramePr>
        <p:xfrm>
          <a:off x="6463895" y="3821818"/>
          <a:ext cx="3740957" cy="701040"/>
        </p:xfrm>
        <a:graphic>
          <a:graphicData uri="http://schemas.openxmlformats.org/drawingml/2006/table">
            <a:tbl>
              <a:tblPr/>
              <a:tblGrid>
                <a:gridCol w="3740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Good friends...</a:t>
                      </a:r>
                      <a:endParaRPr lang="en-GB" b="1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311198"/>
              </p:ext>
            </p:extLst>
          </p:nvPr>
        </p:nvGraphicFramePr>
        <p:xfrm>
          <a:off x="312293" y="1291978"/>
          <a:ext cx="5101227" cy="2529840"/>
        </p:xfrm>
        <a:graphic>
          <a:graphicData uri="http://schemas.openxmlformats.org/drawingml/2006/table">
            <a:tbl>
              <a:tblPr/>
              <a:tblGrid>
                <a:gridCol w="5101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 a circle let’s finish the sentence about what you think good friends do.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D5D18A-112C-C340-97FA-017595E03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49220"/>
              </p:ext>
            </p:extLst>
          </p:nvPr>
        </p:nvGraphicFramePr>
        <p:xfrm>
          <a:off x="2613659" y="6281179"/>
          <a:ext cx="6355081" cy="579120"/>
        </p:xfrm>
        <a:graphic>
          <a:graphicData uri="http://schemas.openxmlformats.org/drawingml/2006/table">
            <a:tbl>
              <a:tblPr/>
              <a:tblGrid>
                <a:gridCol w="6355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Why is having friends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46033"/>
              </p:ext>
            </p:extLst>
          </p:nvPr>
        </p:nvGraphicFramePr>
        <p:xfrm>
          <a:off x="1889760" y="57534"/>
          <a:ext cx="8869680" cy="822960"/>
        </p:xfrm>
        <a:graphic>
          <a:graphicData uri="http://schemas.openxmlformats.org/drawingml/2006/table">
            <a:tbl>
              <a:tblPr/>
              <a:tblGrid>
                <a:gridCol w="8869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Why is having friends important?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799019"/>
              </p:ext>
            </p:extLst>
          </p:nvPr>
        </p:nvGraphicFramePr>
        <p:xfrm>
          <a:off x="445604" y="1409167"/>
          <a:ext cx="7201027" cy="4114800"/>
        </p:xfrm>
        <a:graphic>
          <a:graphicData uri="http://schemas.openxmlformats.org/drawingml/2006/table">
            <a:tbl>
              <a:tblPr/>
              <a:tblGrid>
                <a:gridCol w="7201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Having good friends makes you feel good and happy. When you are feeling down, a good friend can make you feel happy again. Also, being a good friend to others makes them happy too and it feels nice when you make others happy.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It is comforting to have good friends as you can go to them for help, trust them and have lots of fun.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do your friends make you feel happy? </a:t>
                      </a: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have your friends helped you? </a:t>
                      </a:r>
                      <a:endParaRPr lang="en-GB" sz="48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3A98F7A-C846-0849-B28A-E8670E73AB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525" y="3409776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D3D98C-56C9-B94D-BAFF-B296E96FDD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378" y="3290252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F1F07A-AE74-484D-9045-68358A839E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9233" y="3339855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2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452165"/>
              </p:ext>
            </p:extLst>
          </p:nvPr>
        </p:nvGraphicFramePr>
        <p:xfrm>
          <a:off x="3200484" y="67096"/>
          <a:ext cx="8491644" cy="1066800"/>
        </p:xfrm>
        <a:graphic>
          <a:graphicData uri="http://schemas.openxmlformats.org/drawingml/2006/table">
            <a:tbl>
              <a:tblPr/>
              <a:tblGrid>
                <a:gridCol w="8491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read these together. Which do you think is the most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200991"/>
              </p:ext>
            </p:extLst>
          </p:nvPr>
        </p:nvGraphicFramePr>
        <p:xfrm>
          <a:off x="205950" y="1496920"/>
          <a:ext cx="5623350" cy="762000"/>
        </p:xfrm>
        <a:graphic>
          <a:graphicData uri="http://schemas.openxmlformats.org/drawingml/2006/table">
            <a:tbl>
              <a:tblPr/>
              <a:tblGrid>
                <a:gridCol w="562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1 - Good friends don't put each other down or hurt each other's feelings.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986359"/>
              </p:ext>
            </p:extLst>
          </p:nvPr>
        </p:nvGraphicFramePr>
        <p:xfrm>
          <a:off x="7251192" y="1496072"/>
          <a:ext cx="3636277" cy="762000"/>
        </p:xfrm>
        <a:graphic>
          <a:graphicData uri="http://schemas.openxmlformats.org/drawingml/2006/table">
            <a:tbl>
              <a:tblPr/>
              <a:tblGrid>
                <a:gridCol w="3636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0088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2 - Good friends are trustworthy.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540949"/>
              </p:ext>
            </p:extLst>
          </p:nvPr>
        </p:nvGraphicFramePr>
        <p:xfrm>
          <a:off x="239349" y="2534464"/>
          <a:ext cx="5589951" cy="42672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3 - Good friends give each other compliments.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701720"/>
              </p:ext>
            </p:extLst>
          </p:nvPr>
        </p:nvGraphicFramePr>
        <p:xfrm>
          <a:off x="239348" y="3289424"/>
          <a:ext cx="5589951" cy="76200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5 - Good friends try to understand each other's feelings and moods.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48291"/>
              </p:ext>
            </p:extLst>
          </p:nvPr>
        </p:nvGraphicFramePr>
        <p:xfrm>
          <a:off x="7251192" y="3384080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1384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6 - Good friends help each other solve problems.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429480"/>
              </p:ext>
            </p:extLst>
          </p:nvPr>
        </p:nvGraphicFramePr>
        <p:xfrm>
          <a:off x="7251192" y="255447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4 - Good friends listen to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15795"/>
              </p:ext>
            </p:extLst>
          </p:nvPr>
        </p:nvGraphicFramePr>
        <p:xfrm>
          <a:off x="7251193" y="455835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485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8 - Good friends respect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886196"/>
              </p:ext>
            </p:extLst>
          </p:nvPr>
        </p:nvGraphicFramePr>
        <p:xfrm>
          <a:off x="239349" y="4390712"/>
          <a:ext cx="5496991" cy="762000"/>
        </p:xfrm>
        <a:graphic>
          <a:graphicData uri="http://schemas.openxmlformats.org/drawingml/2006/table">
            <a:tbl>
              <a:tblPr/>
              <a:tblGrid>
                <a:gridCol w="5496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7 - Good friends can disagree without hurting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915418"/>
              </p:ext>
            </p:extLst>
          </p:nvPr>
        </p:nvGraphicFramePr>
        <p:xfrm>
          <a:off x="205949" y="5381928"/>
          <a:ext cx="5543472" cy="762000"/>
        </p:xfrm>
        <a:graphic>
          <a:graphicData uri="http://schemas.openxmlformats.org/drawingml/2006/table">
            <a:tbl>
              <a:tblPr/>
              <a:tblGrid>
                <a:gridCol w="5543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9 -Good friends can make up after an argument.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577376"/>
              </p:ext>
            </p:extLst>
          </p:nvPr>
        </p:nvGraphicFramePr>
        <p:xfrm>
          <a:off x="7251192" y="5323528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10 - Good friends care about each other.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293479"/>
              </p:ext>
            </p:extLst>
          </p:nvPr>
        </p:nvGraphicFramePr>
        <p:xfrm>
          <a:off x="0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1</a:t>
                      </a:r>
                      <a:endParaRPr lang="en-GB" sz="54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3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56849"/>
              </p:ext>
            </p:extLst>
          </p:nvPr>
        </p:nvGraphicFramePr>
        <p:xfrm>
          <a:off x="239349" y="188640"/>
          <a:ext cx="11617291" cy="1310640"/>
        </p:xfrm>
        <a:graphic>
          <a:graphicData uri="http://schemas.openxmlformats.org/drawingml/2006/table">
            <a:tbl>
              <a:tblPr/>
              <a:tblGrid>
                <a:gridCol w="11617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think about this statement. What compliment could we say to a friend? Tell your partner.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2343150" y="2781300"/>
            <a:ext cx="7620000" cy="2743200"/>
          </a:xfrm>
          <a:prstGeom prst="wedgeRoundRectCallout">
            <a:avLst>
              <a:gd name="adj1" fmla="val -43182"/>
              <a:gd name="adj2" fmla="val 74201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38357"/>
              </p:ext>
            </p:extLst>
          </p:nvPr>
        </p:nvGraphicFramePr>
        <p:xfrm>
          <a:off x="2543605" y="3144357"/>
          <a:ext cx="7680853" cy="1920240"/>
        </p:xfrm>
        <a:graphic>
          <a:graphicData uri="http://schemas.openxmlformats.org/drawingml/2006/table">
            <a:tbl>
              <a:tblPr/>
              <a:tblGrid>
                <a:gridCol w="7680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60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Good friends give each other compliments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.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18251"/>
              </p:ext>
            </p:extLst>
          </p:nvPr>
        </p:nvGraphicFramePr>
        <p:xfrm>
          <a:off x="666750" y="302450"/>
          <a:ext cx="11525250" cy="1310640"/>
        </p:xfrm>
        <a:graphic>
          <a:graphicData uri="http://schemas.openxmlformats.org/drawingml/2006/table">
            <a:tbl>
              <a:tblPr/>
              <a:tblGrid>
                <a:gridCol w="1152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If you were Clarence’s friend what advice would you give him?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1475533" y="2571750"/>
            <a:ext cx="9793088" cy="2895600"/>
          </a:xfrm>
          <a:prstGeom prst="wedgeRoundRectCallout">
            <a:avLst>
              <a:gd name="adj1" fmla="val -32699"/>
              <a:gd name="adj2" fmla="val 73066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511875"/>
              </p:ext>
            </p:extLst>
          </p:nvPr>
        </p:nvGraphicFramePr>
        <p:xfrm>
          <a:off x="2363301" y="3172388"/>
          <a:ext cx="8467789" cy="1737360"/>
        </p:xfrm>
        <a:graphic>
          <a:graphicData uri="http://schemas.openxmlformats.org/drawingml/2006/table">
            <a:tbl>
              <a:tblPr/>
              <a:tblGrid>
                <a:gridCol w="8467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2432">
                <a:tc>
                  <a:txBody>
                    <a:bodyPr/>
                    <a:lstStyle/>
                    <a:p>
                      <a:r>
                        <a:rPr lang="en-GB" sz="5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Good friends help each other solve problems</a:t>
                      </a:r>
                      <a:r>
                        <a:rPr lang="en-GB" sz="4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.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053969"/>
              </p:ext>
            </p:extLst>
          </p:nvPr>
        </p:nvGraphicFramePr>
        <p:xfrm>
          <a:off x="250521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Activity 2</a:t>
                      </a:r>
                      <a:endParaRPr lang="en-GB" sz="54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780" y="1284425"/>
            <a:ext cx="5325900" cy="369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It is important to remember that anyone can be a good friend. Good friends use kind words, are helpful and honest. Good friends make us feel positive! </a:t>
            </a:r>
          </a:p>
          <a:p>
            <a:endParaRPr lang="en-GB" dirty="0"/>
          </a:p>
          <a:p>
            <a:r>
              <a:rPr lang="en-GB" b="1" u="sng" dirty="0"/>
              <a:t>Task</a:t>
            </a:r>
          </a:p>
          <a:p>
            <a:r>
              <a:rPr lang="en-GB" dirty="0"/>
              <a:t>Draw a picture or use the template provided of what you think a good friend looks like. Include what a good friend </a:t>
            </a:r>
            <a:r>
              <a:rPr lang="en-GB" b="1" dirty="0"/>
              <a:t>looks like</a:t>
            </a:r>
            <a:r>
              <a:rPr lang="en-GB" dirty="0"/>
              <a:t>, </a:t>
            </a:r>
            <a:r>
              <a:rPr lang="en-GB" b="1" dirty="0"/>
              <a:t>what they may say </a:t>
            </a:r>
            <a:r>
              <a:rPr lang="en-GB" dirty="0"/>
              <a:t>and </a:t>
            </a:r>
            <a:r>
              <a:rPr lang="en-GB" b="1" dirty="0"/>
              <a:t>how they make us feel</a:t>
            </a:r>
            <a:r>
              <a:rPr lang="en-GB" dirty="0"/>
              <a:t>. An example has been done for you. </a:t>
            </a:r>
          </a:p>
          <a:p>
            <a:endParaRPr lang="en-GB" dirty="0"/>
          </a:p>
          <a:p>
            <a:r>
              <a:rPr lang="en-GB" dirty="0"/>
              <a:t>If you need some reminders, use the “Statement of Friendships” to help. 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5A238C-0A37-D344-A6B5-ACD445B2E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157" y="121920"/>
            <a:ext cx="4655724" cy="656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17004</TotalTime>
  <Words>537</Words>
  <Application>Microsoft Macintosh PowerPoint</Application>
  <PresentationFormat>Widescreen</PresentationFormat>
  <Paragraphs>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68</cp:revision>
  <dcterms:created xsi:type="dcterms:W3CDTF">2015-12-16T03:40:36Z</dcterms:created>
  <dcterms:modified xsi:type="dcterms:W3CDTF">2025-11-10T03:32:58Z</dcterms:modified>
</cp:coreProperties>
</file>