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78" r:id="rId4"/>
    <p:sldId id="319" r:id="rId5"/>
    <p:sldId id="259" r:id="rId6"/>
    <p:sldId id="309" r:id="rId7"/>
    <p:sldId id="265" r:id="rId8"/>
    <p:sldId id="305" r:id="rId9"/>
    <p:sldId id="28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6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01250" y="6459784"/>
            <a:ext cx="2033501" cy="36512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©BeeHealthy2021</a:t>
            </a:r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2115330" cy="365125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©BeeHealthy2021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4.tif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hyperlink" Target="https://www.youtube.com/watch?v=tkFPyue5X3Q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" t="21240" r="5566" b="33600"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2871605" cy="1450757"/>
          </a:xfrm>
        </p:spPr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244" y="1879791"/>
            <a:ext cx="55732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+mj-lt"/>
              </a:rPr>
              <a:t>Learning Objective: </a:t>
            </a:r>
            <a:r>
              <a:rPr lang="en-AU" sz="2400" b="1" i="1" dirty="0">
                <a:latin typeface="+mj-lt"/>
              </a:rPr>
              <a:t>To observe the life cycle of a plant</a:t>
            </a:r>
          </a:p>
          <a:p>
            <a:endParaRPr lang="en-AU" sz="2400" b="1" i="1" dirty="0">
              <a:latin typeface="+mj-lt"/>
            </a:endParaRPr>
          </a:p>
          <a:p>
            <a:r>
              <a:rPr lang="en-AU" sz="2400" dirty="0">
                <a:latin typeface="+mj-lt"/>
              </a:rPr>
              <a:t>• I can identify what plants need to grow   </a:t>
            </a:r>
          </a:p>
          <a:p>
            <a:r>
              <a:rPr lang="en-AU" sz="2400" dirty="0">
                <a:latin typeface="+mj-lt"/>
              </a:rPr>
              <a:t>• I can explain the process of a life cycle </a:t>
            </a:r>
          </a:p>
          <a:p>
            <a:r>
              <a:rPr lang="en-AU" sz="2400" dirty="0"/>
              <a:t>• </a:t>
            </a:r>
            <a:r>
              <a:rPr lang="en-AU" sz="2400" dirty="0">
                <a:latin typeface="+mj-lt"/>
              </a:rPr>
              <a:t>I can record my observations of a plant life cycle</a:t>
            </a:r>
          </a:p>
          <a:p>
            <a:endParaRPr lang="en-AU" sz="24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4D5C7D-337B-2B48-AF53-746F5F333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224" y="286603"/>
            <a:ext cx="4219456" cy="5964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7636" y="593051"/>
            <a:ext cx="636553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do plants need to grow?</a:t>
            </a:r>
          </a:p>
          <a:p>
            <a:endParaRPr lang="en-GB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</a:endParaRPr>
          </a:p>
          <a:p>
            <a:endParaRPr lang="en-GB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</a:endParaRPr>
          </a:p>
          <a:p>
            <a:r>
              <a:rPr lang="en-GB" sz="2400" dirty="0">
                <a:latin typeface="+mj-lt"/>
              </a:rPr>
              <a:t>Plants require four vital things to grow.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b="1" dirty="0">
                <a:latin typeface="+mj-lt"/>
              </a:rPr>
              <a:t>What do you think these four things might be? </a:t>
            </a:r>
          </a:p>
          <a:p>
            <a:endParaRPr lang="en-GB" sz="2400" dirty="0">
              <a:latin typeface="+mj-lt"/>
            </a:endParaRPr>
          </a:p>
          <a:p>
            <a:endParaRPr lang="en-GB" sz="2400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2FCC79-DE60-DB48-B09D-8E4DF46A7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2041" y="291830"/>
            <a:ext cx="2949908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6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9E0F91C-6F8E-E34B-A94F-167663C740CB}"/>
              </a:ext>
            </a:extLst>
          </p:cNvPr>
          <p:cNvGrpSpPr/>
          <p:nvPr/>
        </p:nvGrpSpPr>
        <p:grpSpPr>
          <a:xfrm>
            <a:off x="1004359" y="939961"/>
            <a:ext cx="1196599" cy="1740578"/>
            <a:chOff x="1004359" y="939961"/>
            <a:chExt cx="1196599" cy="1740578"/>
          </a:xfrm>
        </p:grpSpPr>
        <p:sp>
          <p:nvSpPr>
            <p:cNvPr id="2" name="Rectangle 1"/>
            <p:cNvSpPr/>
            <p:nvPr/>
          </p:nvSpPr>
          <p:spPr>
            <a:xfrm>
              <a:off x="1004359" y="939961"/>
              <a:ext cx="11965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>
                  <a:latin typeface="+mj-lt"/>
                </a:rPr>
                <a:t>Water</a:t>
              </a:r>
              <a:endParaRPr lang="en-GB" sz="4800" dirty="0">
                <a:latin typeface="+mj-lt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E0A5AC1-E21B-6447-AA1A-40BC044B2F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6000" y="1598812"/>
              <a:ext cx="633319" cy="1081727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CCBD8D-81E0-2142-B973-ECA4C88146A7}"/>
              </a:ext>
            </a:extLst>
          </p:cNvPr>
          <p:cNvGrpSpPr/>
          <p:nvPr/>
        </p:nvGrpSpPr>
        <p:grpSpPr>
          <a:xfrm>
            <a:off x="4706573" y="464489"/>
            <a:ext cx="1667095" cy="2268645"/>
            <a:chOff x="4749850" y="296146"/>
            <a:chExt cx="1667095" cy="226864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E592385-A836-9D43-9820-A824A709D8E4}"/>
                </a:ext>
              </a:extLst>
            </p:cNvPr>
            <p:cNvSpPr/>
            <p:nvPr/>
          </p:nvSpPr>
          <p:spPr>
            <a:xfrm>
              <a:off x="4749850" y="296146"/>
              <a:ext cx="16670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>
                  <a:latin typeface="+mj-lt"/>
                </a:rPr>
                <a:t>Sunlight</a:t>
              </a:r>
              <a:endParaRPr lang="en-GB" sz="3200" dirty="0">
                <a:latin typeface="+mj-lt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C062B3F-BA65-804A-9CF3-2B7093AE5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9850" y="1006958"/>
              <a:ext cx="1547942" cy="1557833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BDEA04E-EC92-9846-A318-18EF38A24770}"/>
              </a:ext>
            </a:extLst>
          </p:cNvPr>
          <p:cNvGrpSpPr/>
          <p:nvPr/>
        </p:nvGrpSpPr>
        <p:grpSpPr>
          <a:xfrm>
            <a:off x="1175469" y="3834015"/>
            <a:ext cx="2344286" cy="1955800"/>
            <a:chOff x="1175469" y="3834015"/>
            <a:chExt cx="2344286" cy="1955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1D8177B-8DD6-A24D-A1F6-3602B3714B91}"/>
                </a:ext>
              </a:extLst>
            </p:cNvPr>
            <p:cNvSpPr/>
            <p:nvPr/>
          </p:nvSpPr>
          <p:spPr>
            <a:xfrm>
              <a:off x="1175469" y="4528938"/>
              <a:ext cx="7438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>
                  <a:latin typeface="+mj-lt"/>
                </a:rPr>
                <a:t>Air</a:t>
              </a:r>
              <a:endParaRPr lang="en-GB" sz="3200" dirty="0">
                <a:latin typeface="+mj-lt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ECD3B22-7073-BD49-BF13-7DCC6C75C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4155" y="3834015"/>
              <a:ext cx="1625600" cy="19558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002C832-ED54-F84C-8D3D-8188B0EC9971}"/>
              </a:ext>
            </a:extLst>
          </p:cNvPr>
          <p:cNvGrpSpPr/>
          <p:nvPr/>
        </p:nvGrpSpPr>
        <p:grpSpPr>
          <a:xfrm>
            <a:off x="9666622" y="1052784"/>
            <a:ext cx="1633396" cy="3422636"/>
            <a:chOff x="9666622" y="1052784"/>
            <a:chExt cx="1633396" cy="342263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2FCC79-DE60-DB48-B09D-8E4DF46A7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66622" y="1052784"/>
              <a:ext cx="1633396" cy="2922808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391E4B1-4E6B-F848-9CDC-A156A14DE926}"/>
                </a:ext>
              </a:extLst>
            </p:cNvPr>
            <p:cNvSpPr/>
            <p:nvPr/>
          </p:nvSpPr>
          <p:spPr>
            <a:xfrm>
              <a:off x="10038776" y="3890645"/>
              <a:ext cx="88908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>
                  <a:latin typeface="+mj-lt"/>
                </a:rPr>
                <a:t>soil</a:t>
              </a:r>
              <a:endParaRPr lang="en-GB" sz="3200" dirty="0">
                <a:latin typeface="+mj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C50FA24-0C3C-814A-88F8-AB7E9292BC9E}"/>
              </a:ext>
            </a:extLst>
          </p:cNvPr>
          <p:cNvGrpSpPr/>
          <p:nvPr/>
        </p:nvGrpSpPr>
        <p:grpSpPr>
          <a:xfrm>
            <a:off x="6833371" y="3276806"/>
            <a:ext cx="2373549" cy="2791001"/>
            <a:chOff x="6833371" y="3276806"/>
            <a:chExt cx="2373549" cy="279100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BF5DC78-7E7B-0847-8153-7A20A3750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62318" y="3276806"/>
              <a:ext cx="594404" cy="200399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35CE210-C82B-194C-A464-78AA6EBCAB7D}"/>
                </a:ext>
              </a:extLst>
            </p:cNvPr>
            <p:cNvSpPr/>
            <p:nvPr/>
          </p:nvSpPr>
          <p:spPr>
            <a:xfrm>
              <a:off x="6833371" y="5483032"/>
              <a:ext cx="23735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3200" b="1" dirty="0">
                  <a:latin typeface="+mj-lt"/>
                </a:rPr>
                <a:t>Temperature</a:t>
              </a:r>
              <a:endParaRPr lang="en-GB" sz="3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23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466" y="134968"/>
            <a:ext cx="2772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Plant Lifecycle</a:t>
            </a:r>
          </a:p>
        </p:txBody>
      </p:sp>
      <p:sp>
        <p:nvSpPr>
          <p:cNvPr id="3" name="Rectangle 2"/>
          <p:cNvSpPr/>
          <p:nvPr/>
        </p:nvSpPr>
        <p:spPr>
          <a:xfrm>
            <a:off x="171631" y="1189444"/>
            <a:ext cx="340385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+mj-lt"/>
              </a:rPr>
              <a:t>All plants go through a lifecycle. They begin as a seed, eventually grow to become a plant and </a:t>
            </a:r>
            <a:r>
              <a:rPr lang="en-GB" sz="2400" b="1" dirty="0">
                <a:latin typeface="+mj-lt"/>
              </a:rPr>
              <a:t>some</a:t>
            </a:r>
            <a:r>
              <a:rPr lang="en-GB" sz="2000" dirty="0">
                <a:latin typeface="+mj-lt"/>
              </a:rPr>
              <a:t> produce a fruit which contains a seed where another plant can grow again. And the cycle continues. 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To the right you can see the life cycle of  a watermelon.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34AADE-816F-2C4E-BFC6-B4A7149C84AF}"/>
              </a:ext>
            </a:extLst>
          </p:cNvPr>
          <p:cNvSpPr/>
          <p:nvPr/>
        </p:nvSpPr>
        <p:spPr>
          <a:xfrm>
            <a:off x="59467" y="4694873"/>
            <a:ext cx="29247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+mj-lt"/>
              </a:rPr>
              <a:t>Check out this great </a:t>
            </a:r>
            <a:r>
              <a:rPr lang="en-GB" sz="2400" b="1" dirty="0">
                <a:latin typeface="+mj-lt"/>
                <a:hlinkClick r:id="rId2"/>
              </a:rPr>
              <a:t>video</a:t>
            </a:r>
            <a:r>
              <a:rPr lang="en-GB" sz="2400" b="1" dirty="0">
                <a:latin typeface="+mj-lt"/>
              </a:rPr>
              <a:t> showing how a plant grows from a seed.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BCF8B5-EF17-E249-92B3-9DFAF1AB8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1465" y="637630"/>
            <a:ext cx="427669" cy="356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2CDE1B-38AD-4A4A-9EE2-049BD7377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7430" y="1141476"/>
            <a:ext cx="1042088" cy="11021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9A24D3-9363-E047-8662-81CDFB00C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5172" y="3748434"/>
            <a:ext cx="1247840" cy="16712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AAAD25-0D30-5944-8896-E43B778BBE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3691" y="1852687"/>
            <a:ext cx="1205474" cy="7534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34EAED-E3F1-0047-93CA-352D7FE88F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87084" y="1204987"/>
            <a:ext cx="914400" cy="1295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75B863-4465-8E41-8260-EAEE6842A5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24191">
            <a:off x="8765714" y="4476287"/>
            <a:ext cx="1473297" cy="1886723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1C52644-86C1-C945-AA95-864A8BA56CAD}"/>
              </a:ext>
            </a:extLst>
          </p:cNvPr>
          <p:cNvCxnSpPr>
            <a:cxnSpLocks/>
          </p:cNvCxnSpPr>
          <p:nvPr/>
        </p:nvCxnSpPr>
        <p:spPr>
          <a:xfrm>
            <a:off x="8428567" y="949288"/>
            <a:ext cx="1670566" cy="8116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2F2A2FA-04DB-AB4E-B2F0-5343175E15E6}"/>
              </a:ext>
            </a:extLst>
          </p:cNvPr>
          <p:cNvCxnSpPr>
            <a:cxnSpLocks/>
          </p:cNvCxnSpPr>
          <p:nvPr/>
        </p:nvCxnSpPr>
        <p:spPr>
          <a:xfrm flipH="1">
            <a:off x="9990161" y="2755035"/>
            <a:ext cx="816049" cy="14781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6C8F139-2BB5-5641-BFDE-F9E30DE79A74}"/>
              </a:ext>
            </a:extLst>
          </p:cNvPr>
          <p:cNvCxnSpPr>
            <a:cxnSpLocks/>
          </p:cNvCxnSpPr>
          <p:nvPr/>
        </p:nvCxnSpPr>
        <p:spPr>
          <a:xfrm flipH="1" flipV="1">
            <a:off x="6441902" y="5226607"/>
            <a:ext cx="1697232" cy="31438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CCAA0BB-46DA-F044-8A1C-EBCAAB4E0D76}"/>
              </a:ext>
            </a:extLst>
          </p:cNvPr>
          <p:cNvCxnSpPr>
            <a:cxnSpLocks/>
          </p:cNvCxnSpPr>
          <p:nvPr/>
        </p:nvCxnSpPr>
        <p:spPr>
          <a:xfrm flipH="1" flipV="1">
            <a:off x="4976429" y="2792827"/>
            <a:ext cx="264311" cy="9556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619808F-C20B-2F43-A81F-FF358FA72D29}"/>
              </a:ext>
            </a:extLst>
          </p:cNvPr>
          <p:cNvCxnSpPr>
            <a:cxnSpLocks/>
          </p:cNvCxnSpPr>
          <p:nvPr/>
        </p:nvCxnSpPr>
        <p:spPr>
          <a:xfrm flipV="1">
            <a:off x="5800299" y="890925"/>
            <a:ext cx="1634936" cy="56109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6C8E01D-DD47-C644-AEC8-1AF984335FF2}"/>
              </a:ext>
            </a:extLst>
          </p:cNvPr>
          <p:cNvSpPr txBox="1"/>
          <p:nvPr/>
        </p:nvSpPr>
        <p:spPr>
          <a:xfrm>
            <a:off x="7514468" y="90054"/>
            <a:ext cx="821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Seed</a:t>
            </a:r>
            <a:endParaRPr lang="en-US" sz="28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26BEF5E-6EC8-3943-95C9-C559186350F4}"/>
              </a:ext>
            </a:extLst>
          </p:cNvPr>
          <p:cNvSpPr txBox="1"/>
          <p:nvPr/>
        </p:nvSpPr>
        <p:spPr>
          <a:xfrm>
            <a:off x="10168862" y="400324"/>
            <a:ext cx="1847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Sprout and Germination</a:t>
            </a:r>
            <a:endParaRPr lang="en-US" sz="28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19D0FBD-5032-7D45-AF2A-D0B3D876AA05}"/>
              </a:ext>
            </a:extLst>
          </p:cNvPr>
          <p:cNvSpPr txBox="1"/>
          <p:nvPr/>
        </p:nvSpPr>
        <p:spPr>
          <a:xfrm>
            <a:off x="10168862" y="4563765"/>
            <a:ext cx="1847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Vines and flowers</a:t>
            </a:r>
            <a:endParaRPr lang="en-US" sz="28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BCEDCB-97F7-0C4B-89D0-6E205060A7A7}"/>
              </a:ext>
            </a:extLst>
          </p:cNvPr>
          <p:cNvSpPr txBox="1"/>
          <p:nvPr/>
        </p:nvSpPr>
        <p:spPr>
          <a:xfrm>
            <a:off x="3977338" y="4233208"/>
            <a:ext cx="792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Fruit</a:t>
            </a:r>
            <a:endParaRPr lang="en-US" sz="28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D4882E-3463-5B41-A9C5-7534D564D28A}"/>
              </a:ext>
            </a:extLst>
          </p:cNvPr>
          <p:cNvSpPr txBox="1"/>
          <p:nvPr/>
        </p:nvSpPr>
        <p:spPr>
          <a:xfrm>
            <a:off x="3846440" y="637630"/>
            <a:ext cx="2226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Fruit with seeds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545" y="114269"/>
            <a:ext cx="5486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Activity</a:t>
            </a:r>
            <a:endParaRPr lang="en-GB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endParaRPr lang="en-GB" sz="2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</a:endParaRPr>
          </a:p>
          <a:p>
            <a:r>
              <a:rPr lang="en-GB" sz="2400" dirty="0">
                <a:latin typeface="+mj-lt"/>
              </a:rPr>
              <a:t>Monitor the growth of a plant of your choice. Record what you can see day by day. Use the template on the right to help.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Note: We suggest using cress seeds to observe as they grow quickly, require little or no soil, sunlight </a:t>
            </a:r>
            <a:r>
              <a:rPr lang="en-GB" sz="2400">
                <a:latin typeface="+mj-lt"/>
              </a:rPr>
              <a:t>and water. </a:t>
            </a:r>
            <a:endParaRPr lang="en-GB" sz="2400" dirty="0">
              <a:latin typeface="+mj-lt"/>
            </a:endParaRPr>
          </a:p>
          <a:p>
            <a:endParaRPr lang="en-GB" sz="2400" dirty="0">
              <a:latin typeface="+mj-lt"/>
            </a:endParaRPr>
          </a:p>
          <a:p>
            <a:endParaRPr lang="en-GB" sz="2400" dirty="0">
              <a:latin typeface="+mj-lt"/>
            </a:endParaRPr>
          </a:p>
          <a:p>
            <a:r>
              <a:rPr lang="en-GB" sz="2400" b="1" u="sng" dirty="0">
                <a:latin typeface="+mj-lt"/>
              </a:rPr>
              <a:t>Extension:</a:t>
            </a:r>
          </a:p>
          <a:p>
            <a:r>
              <a:rPr lang="en-GB" sz="2400" dirty="0">
                <a:latin typeface="+mj-lt"/>
              </a:rPr>
              <a:t>Go on another discovery walk of your school and see if you can find plants in a various parts of the life cycle. Take a photo and record what you have discovered.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FE63A-AE40-254C-A617-DE3E233E7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713" y="1325216"/>
            <a:ext cx="6068331" cy="4147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085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1055" y="1685665"/>
            <a:ext cx="7581768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b="1" dirty="0">
                <a:latin typeface="+mj-lt"/>
              </a:rPr>
              <a:t>Recap:</a:t>
            </a:r>
          </a:p>
          <a:p>
            <a:r>
              <a:rPr lang="en-GB" sz="2800" dirty="0">
                <a:latin typeface="+mj-lt"/>
              </a:rPr>
              <a:t>What do plants need to grow?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What do you think might happen to your plants if you didn’t give them any sunlight? Could you experiment and find out?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3" t="13096" r="23354" b="52126"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2461B1-487B-7540-95C2-693EE1A84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823" y="507831"/>
            <a:ext cx="2949908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15637" y="1443245"/>
            <a:ext cx="11139054" cy="2985433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Science Key Stage 1: </a:t>
            </a:r>
          </a:p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Living things and their habitats</a:t>
            </a:r>
          </a:p>
          <a:p>
            <a:pPr lvl="0"/>
            <a:endParaRPr lang="en-AU" sz="2000" dirty="0"/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Observe and describe how seeds and bulbs grow into mature plants </a:t>
            </a:r>
            <a:r>
              <a:rPr lang="en-AU" sz="2000" b="1" i="1" dirty="0"/>
              <a:t>(year 2)</a:t>
            </a:r>
          </a:p>
          <a:p>
            <a:endParaRPr lang="en-AU" sz="2000" dirty="0"/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Find out and describe how plants need water, light and a suitable temperature to grow and stay healthy</a:t>
            </a:r>
            <a:r>
              <a:rPr lang="en-GB" sz="2000" dirty="0">
                <a:solidFill>
                  <a:srgbClr val="333333"/>
                </a:solidFill>
                <a:latin typeface="proxima_nova_rgregular"/>
              </a:rPr>
              <a:t> </a:t>
            </a:r>
            <a:r>
              <a:rPr lang="en-AU" sz="2000" b="1" i="1" dirty="0"/>
              <a:t>(year 2)</a:t>
            </a:r>
          </a:p>
          <a:p>
            <a:endParaRPr lang="en-GB" sz="2000" b="1" i="1" dirty="0">
              <a:solidFill>
                <a:srgbClr val="333333"/>
              </a:solidFill>
              <a:latin typeface="proxima_nova_rgregular"/>
            </a:endParaRPr>
          </a:p>
          <a:p>
            <a:pPr lvl="0"/>
            <a:endParaRPr lang="en-GB" sz="2000" b="1" i="1" dirty="0">
              <a:solidFill>
                <a:srgbClr val="333333"/>
              </a:solidFill>
              <a:latin typeface="proxima_nova_rgregular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English Curriculum 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14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4124206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Living in the Wider World 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L2. </a:t>
            </a:r>
            <a:r>
              <a:rPr lang="en-AU" dirty="0"/>
              <a:t>how people and other living things have different needs; about the responsibilities of caring for them </a:t>
            </a:r>
            <a:endParaRPr lang="en-AU" sz="2000" dirty="0"/>
          </a:p>
          <a:p>
            <a:r>
              <a:rPr lang="en-AU" b="1" dirty="0"/>
              <a:t>L3. </a:t>
            </a:r>
            <a:r>
              <a:rPr lang="en-AU" dirty="0"/>
              <a:t>about things they can do to help look after their environment </a:t>
            </a:r>
            <a:endParaRPr lang="en-AU" sz="2000" dirty="0"/>
          </a:p>
          <a:p>
            <a:endParaRPr lang="en-AU" sz="2000" dirty="0">
              <a:effectLst/>
            </a:endParaRPr>
          </a:p>
          <a:p>
            <a:r>
              <a:rPr lang="en-AU" sz="2000" b="1" dirty="0"/>
              <a:t>KS2 Learning opportunities in Living in the Wider World 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b="1" dirty="0"/>
              <a:t>L4. </a:t>
            </a:r>
            <a:r>
              <a:rPr lang="en-AU" dirty="0"/>
              <a:t>the importance of having compassion towards others; shared responsibilities we all have for caring for other people and living things; how to show care and concern for others </a:t>
            </a:r>
            <a:endParaRPr lang="en-AU" sz="2000" dirty="0"/>
          </a:p>
          <a:p>
            <a:r>
              <a:rPr lang="en-AU" b="1" dirty="0"/>
              <a:t>L5. </a:t>
            </a:r>
            <a:r>
              <a:rPr lang="en-AU" dirty="0"/>
              <a:t>ways of carrying out shared responsibilities for protecting the environment in school and at home; how everyday choices can affect the environment (e.g. reducing, reusing, recycling; food choices) </a:t>
            </a:r>
            <a:endParaRPr lang="en-AU" sz="2000" dirty="0"/>
          </a:p>
          <a:p>
            <a:endParaRPr lang="en-AU" sz="2000" dirty="0"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64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71999</TotalTime>
  <Words>462</Words>
  <Application>Microsoft Macintosh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Calibri Light</vt:lpstr>
      <vt:lpstr>proxima_nova_bold</vt:lpstr>
      <vt:lpstr>proxima_nova_rgregular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137</cp:revision>
  <dcterms:created xsi:type="dcterms:W3CDTF">2015-12-16T03:40:36Z</dcterms:created>
  <dcterms:modified xsi:type="dcterms:W3CDTF">2025-10-22T22:50:10Z</dcterms:modified>
</cp:coreProperties>
</file>