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59" r:id="rId4"/>
    <p:sldId id="310" r:id="rId5"/>
    <p:sldId id="278" r:id="rId6"/>
    <p:sldId id="311" r:id="rId7"/>
    <p:sldId id="309" r:id="rId8"/>
    <p:sldId id="265" r:id="rId9"/>
    <p:sldId id="287" r:id="rId10"/>
    <p:sldId id="30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49" autoAdjust="0"/>
    <p:restoredTop sz="94660"/>
  </p:normalViewPr>
  <p:slideViewPr>
    <p:cSldViewPr snapToGrid="0">
      <p:cViewPr varScale="1">
        <p:scale>
          <a:sx n="84" d="100"/>
          <a:sy n="84" d="100"/>
        </p:scale>
        <p:origin x="536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FE961-F5B3-41E0-AF2F-B98DF9154574}" type="datetimeFigureOut">
              <a:rPr lang="en-AU" smtClean="0"/>
              <a:t>23/10/2025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2C924-96FC-4ACD-8C11-6FB7C3AFF6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3714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23/10/2025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344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23/10/2025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515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23/10/2025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999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23/10/2025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01250" y="6459784"/>
            <a:ext cx="2033501" cy="365125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r>
              <a:rPr lang="en-AU" dirty="0"/>
              <a:t>©BeeHealthy2021</a:t>
            </a:r>
          </a:p>
        </p:txBody>
      </p:sp>
    </p:spTree>
    <p:extLst>
      <p:ext uri="{BB962C8B-B14F-4D97-AF65-F5344CB8AC3E}">
        <p14:creationId xmlns:p14="http://schemas.microsoft.com/office/powerpoint/2010/main" val="58814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23/10/2025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538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23/10/2025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943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23/10/2025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689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23/10/2025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089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23/10/2025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900458" y="6459785"/>
            <a:ext cx="2115330" cy="365125"/>
          </a:xfrm>
        </p:spPr>
        <p:txBody>
          <a:bodyPr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AU" dirty="0"/>
              <a:t>©BeeHealthy2021</a:t>
            </a:r>
          </a:p>
        </p:txBody>
      </p:sp>
    </p:spTree>
    <p:extLst>
      <p:ext uri="{BB962C8B-B14F-4D97-AF65-F5344CB8AC3E}">
        <p14:creationId xmlns:p14="http://schemas.microsoft.com/office/powerpoint/2010/main" val="271065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0B86579-9261-4851-8431-AE8CB120AF89}" type="datetimeFigureOut">
              <a:rPr lang="en-AU" smtClean="0"/>
              <a:t>23/10/2025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457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23/10/2025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009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0B86579-9261-4851-8431-AE8CB120AF89}" type="datetimeFigureOut">
              <a:rPr lang="en-AU" smtClean="0"/>
              <a:t>23/10/2025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6276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hyperlink" Target="https://www.youtube.com/watch?v=p3St51F4kE8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" t="21240" r="5566" b="33600"/>
          <a:stretch/>
        </p:blipFill>
        <p:spPr>
          <a:xfrm>
            <a:off x="772998" y="651753"/>
            <a:ext cx="10315208" cy="3200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43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E8109F-4731-0640-BC7A-6402EDB47D36}"/>
              </a:ext>
            </a:extLst>
          </p:cNvPr>
          <p:cNvSpPr/>
          <p:nvPr/>
        </p:nvSpPr>
        <p:spPr>
          <a:xfrm>
            <a:off x="415637" y="1443245"/>
            <a:ext cx="11139054" cy="2739211"/>
          </a:xfrm>
          <a:prstGeom prst="rect">
            <a:avLst/>
          </a:prstGeom>
          <a:ln w="25400"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333333"/>
                </a:solidFill>
                <a:latin typeface="proxima_nova_bold"/>
              </a:rPr>
              <a:t>Science Key Stages 1 and 2: </a:t>
            </a:r>
          </a:p>
          <a:p>
            <a:r>
              <a:rPr lang="en-GB" sz="2400" b="1" dirty="0">
                <a:solidFill>
                  <a:srgbClr val="333333"/>
                </a:solidFill>
                <a:latin typeface="proxima_nova_bold"/>
              </a:rPr>
              <a:t>Animals Including Humans</a:t>
            </a:r>
          </a:p>
          <a:p>
            <a:endParaRPr lang="en-AU" sz="2400" b="1" dirty="0">
              <a:solidFill>
                <a:srgbClr val="333333"/>
              </a:solidFill>
              <a:latin typeface="proxima_nova_bold"/>
            </a:endParaRPr>
          </a:p>
          <a:p>
            <a:r>
              <a:rPr lang="en-AU" sz="2000" dirty="0">
                <a:solidFill>
                  <a:srgbClr val="333333"/>
                </a:solidFill>
                <a:latin typeface="proxima_nova_rgregular"/>
              </a:rPr>
              <a:t>identify and name a variety of common wild and garden plants, including deciduous and evergreen trees </a:t>
            </a:r>
            <a:r>
              <a:rPr lang="en-GB" sz="2000" b="1" i="1" dirty="0">
                <a:solidFill>
                  <a:srgbClr val="333333"/>
                </a:solidFill>
                <a:latin typeface="proxima_nova_rgregular"/>
              </a:rPr>
              <a:t>(year 1)</a:t>
            </a:r>
            <a:endParaRPr lang="en-AU" sz="2000" dirty="0"/>
          </a:p>
          <a:p>
            <a:pPr lvl="0"/>
            <a:endParaRPr lang="en-AU" sz="2000" dirty="0"/>
          </a:p>
          <a:p>
            <a:r>
              <a:rPr lang="en-AU" sz="2000" dirty="0">
                <a:solidFill>
                  <a:srgbClr val="333333"/>
                </a:solidFill>
                <a:latin typeface="proxima_nova_rgregular"/>
              </a:rPr>
              <a:t>identify and describe the basic structure of a variety of common flowering plants, including trees</a:t>
            </a:r>
            <a:r>
              <a:rPr lang="en-AU" sz="2000" dirty="0"/>
              <a:t>. </a:t>
            </a:r>
            <a:r>
              <a:rPr lang="en-GB" sz="2000" b="1" i="1" dirty="0">
                <a:solidFill>
                  <a:srgbClr val="333333"/>
                </a:solidFill>
                <a:latin typeface="proxima_nova_rgregular"/>
              </a:rPr>
              <a:t>(year 1)</a:t>
            </a:r>
          </a:p>
          <a:p>
            <a:pPr lvl="0"/>
            <a:endParaRPr lang="en-GB" sz="2000" b="1" i="1" dirty="0">
              <a:solidFill>
                <a:srgbClr val="333333"/>
              </a:solidFill>
              <a:latin typeface="proxima_nova_rgregular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1B86AC-B896-B242-BFB5-3EB578C2D40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0"/>
          <a:ext cx="12192000" cy="731520"/>
        </p:xfrm>
        <a:graphic>
          <a:graphicData uri="http://schemas.openxmlformats.org/drawingml/2006/table">
            <a:tbl>
              <a:tblPr/>
              <a:tblGrid>
                <a:gridCol w="121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2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English Curriculum Objectives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5143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Lesson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53244" y="1879791"/>
            <a:ext cx="55732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dirty="0">
                <a:latin typeface="+mj-lt"/>
              </a:rPr>
              <a:t>Learning Objective: </a:t>
            </a:r>
            <a:r>
              <a:rPr lang="en-AU" sz="2400" b="1" i="1" dirty="0">
                <a:latin typeface="+mj-lt"/>
              </a:rPr>
              <a:t>To name parts of a plant and their roles</a:t>
            </a:r>
          </a:p>
          <a:p>
            <a:endParaRPr lang="en-AU" sz="2400" b="1" i="1" dirty="0">
              <a:latin typeface="+mj-lt"/>
            </a:endParaRPr>
          </a:p>
          <a:p>
            <a:r>
              <a:rPr lang="en-AU" sz="2400" dirty="0">
                <a:latin typeface="+mj-lt"/>
              </a:rPr>
              <a:t>• I can name parts of a plant</a:t>
            </a:r>
          </a:p>
          <a:p>
            <a:r>
              <a:rPr lang="en-AU" sz="2400" dirty="0">
                <a:latin typeface="+mj-lt"/>
              </a:rPr>
              <a:t>• I can explain the jobs of some parts of a plant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34D5C7D-337B-2B48-AF53-746F5F3339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6224" y="286603"/>
            <a:ext cx="4219456" cy="59643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1501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14834" y="344464"/>
            <a:ext cx="108104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Do you and a plant have anything in common? </a:t>
            </a:r>
          </a:p>
        </p:txBody>
      </p:sp>
      <p:sp>
        <p:nvSpPr>
          <p:cNvPr id="3" name="Rectangle 2"/>
          <p:cNvSpPr/>
          <p:nvPr/>
        </p:nvSpPr>
        <p:spPr>
          <a:xfrm>
            <a:off x="943963" y="5128153"/>
            <a:ext cx="9601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/>
              <a:t>There can be many correct answers to this question. Let’s see on the next page if you have some of the same answers to us. 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943963" y="5089190"/>
            <a:ext cx="9502364" cy="954107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7010B2F-9C37-3040-BA45-709460B95A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4146" y="1648690"/>
            <a:ext cx="1936688" cy="288312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BAB5EC4-957C-6849-B78A-4746EB4D51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0400" y="1781741"/>
            <a:ext cx="1384585" cy="2750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338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44817" y="0"/>
            <a:ext cx="938691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What do you and a plant have in common? </a:t>
            </a:r>
          </a:p>
        </p:txBody>
      </p:sp>
      <p:sp>
        <p:nvSpPr>
          <p:cNvPr id="3" name="Rectangle 2"/>
          <p:cNvSpPr/>
          <p:nvPr/>
        </p:nvSpPr>
        <p:spPr>
          <a:xfrm>
            <a:off x="362071" y="4585987"/>
            <a:ext cx="21871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/>
              <a:t>Need water.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7010B2F-9C37-3040-BA45-709460B95A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238" y="1995014"/>
            <a:ext cx="1629814" cy="242628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BAB5EC4-957C-6849-B78A-4746EB4D51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4162" y="2234823"/>
            <a:ext cx="1065345" cy="211599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083400C-F692-7347-A6CB-408299FB2FBA}"/>
              </a:ext>
            </a:extLst>
          </p:cNvPr>
          <p:cNvSpPr/>
          <p:nvPr/>
        </p:nvSpPr>
        <p:spPr>
          <a:xfrm>
            <a:off x="8575964" y="1493786"/>
            <a:ext cx="291314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/>
              <a:t>We breathe in gases.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2A914CF-9A11-5745-B951-9F5F82234E89}"/>
              </a:ext>
            </a:extLst>
          </p:cNvPr>
          <p:cNvSpPr/>
          <p:nvPr/>
        </p:nvSpPr>
        <p:spPr>
          <a:xfrm>
            <a:off x="362071" y="1493786"/>
            <a:ext cx="21871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/>
              <a:t>We require food.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93CDC65-BF0D-EE40-BDA8-185BC8BED8EE}"/>
              </a:ext>
            </a:extLst>
          </p:cNvPr>
          <p:cNvSpPr/>
          <p:nvPr/>
        </p:nvSpPr>
        <p:spPr>
          <a:xfrm>
            <a:off x="8132619" y="4155100"/>
            <a:ext cx="35273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/>
              <a:t>We are made up of different parts, each with an important  job.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2932B9E-21FC-824B-B9CC-C76C94875E41}"/>
              </a:ext>
            </a:extLst>
          </p:cNvPr>
          <p:cNvSpPr/>
          <p:nvPr/>
        </p:nvSpPr>
        <p:spPr>
          <a:xfrm>
            <a:off x="2509577" y="6396335"/>
            <a:ext cx="66086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/>
              <a:t>Today we are going to focus on the parts of a plant. 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A4CC42F0-06CD-7D4A-A889-1D28558820A7}"/>
              </a:ext>
            </a:extLst>
          </p:cNvPr>
          <p:cNvSpPr/>
          <p:nvPr/>
        </p:nvSpPr>
        <p:spPr>
          <a:xfrm>
            <a:off x="249382" y="1357745"/>
            <a:ext cx="2299853" cy="144087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36EED0B0-5B6D-A949-8307-CE3CDA0CED36}"/>
              </a:ext>
            </a:extLst>
          </p:cNvPr>
          <p:cNvSpPr/>
          <p:nvPr/>
        </p:nvSpPr>
        <p:spPr>
          <a:xfrm>
            <a:off x="249381" y="3967943"/>
            <a:ext cx="2299853" cy="144087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092D56E1-15D1-CE4B-BAA1-A1A17C643EB7}"/>
              </a:ext>
            </a:extLst>
          </p:cNvPr>
          <p:cNvSpPr/>
          <p:nvPr/>
        </p:nvSpPr>
        <p:spPr>
          <a:xfrm>
            <a:off x="8431875" y="1357745"/>
            <a:ext cx="2299853" cy="144087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C53AB4E7-3022-754A-A040-EBCECCA20A31}"/>
              </a:ext>
            </a:extLst>
          </p:cNvPr>
          <p:cNvSpPr/>
          <p:nvPr/>
        </p:nvSpPr>
        <p:spPr>
          <a:xfrm>
            <a:off x="8132618" y="4053218"/>
            <a:ext cx="3527357" cy="144087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477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1450" y="242856"/>
            <a:ext cx="5197591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What are the parts of a plant?</a:t>
            </a:r>
          </a:p>
          <a:p>
            <a:endParaRPr lang="en-GB" sz="40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+mj-lt"/>
            </a:endParaRPr>
          </a:p>
          <a:p>
            <a:r>
              <a:rPr lang="en-GB" sz="2400" dirty="0">
                <a:latin typeface="+mj-lt"/>
              </a:rPr>
              <a:t>Plants are made up of different parts just as our bodies have different parts with their own special job. </a:t>
            </a:r>
          </a:p>
          <a:p>
            <a:endParaRPr lang="en-GB" sz="2400" dirty="0">
              <a:latin typeface="+mj-lt"/>
            </a:endParaRPr>
          </a:p>
          <a:p>
            <a:r>
              <a:rPr lang="en-GB" sz="2400" dirty="0">
                <a:latin typeface="+mj-lt"/>
              </a:rPr>
              <a:t>Can you name the parts of the plant that are labelled?</a:t>
            </a:r>
          </a:p>
          <a:p>
            <a:endParaRPr lang="en-GB" sz="2400" dirty="0">
              <a:latin typeface="+mj-lt"/>
            </a:endParaRPr>
          </a:p>
          <a:p>
            <a:r>
              <a:rPr lang="en-GB" sz="2400" dirty="0">
                <a:latin typeface="+mj-lt"/>
              </a:rPr>
              <a:t>Check out this </a:t>
            </a:r>
            <a:r>
              <a:rPr lang="en-GB" sz="2400" dirty="0">
                <a:latin typeface="+mj-lt"/>
                <a:hlinkClick r:id="rId2"/>
              </a:rPr>
              <a:t>video</a:t>
            </a:r>
            <a:r>
              <a:rPr lang="en-GB" sz="2400" dirty="0">
                <a:latin typeface="+mj-lt"/>
              </a:rPr>
              <a:t> that explains parts of a plant and their jobs. After read through the next slide together and have a go at the activity.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BE79172-A7EE-AF40-897B-70392DDBACA4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0166" y="242856"/>
            <a:ext cx="3845560" cy="6339205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55E3999-41BF-784C-B767-485CF1C70C80}"/>
              </a:ext>
            </a:extLst>
          </p:cNvPr>
          <p:cNvCxnSpPr/>
          <p:nvPr/>
        </p:nvCxnSpPr>
        <p:spPr>
          <a:xfrm flipV="1">
            <a:off x="9100936" y="632746"/>
            <a:ext cx="1143635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1411AC1-8CBF-B44E-95DD-8AAF27D75F1D}"/>
              </a:ext>
            </a:extLst>
          </p:cNvPr>
          <p:cNvCxnSpPr/>
          <p:nvPr/>
        </p:nvCxnSpPr>
        <p:spPr>
          <a:xfrm flipV="1">
            <a:off x="7410566" y="2236756"/>
            <a:ext cx="1143635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376AC1B-30D5-4D4F-B07A-D7230E46E414}"/>
              </a:ext>
            </a:extLst>
          </p:cNvPr>
          <p:cNvCxnSpPr/>
          <p:nvPr/>
        </p:nvCxnSpPr>
        <p:spPr>
          <a:xfrm flipV="1">
            <a:off x="9692756" y="2941606"/>
            <a:ext cx="1143635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F32E467-6BD0-024D-B8BE-D6A3EE6EE90A}"/>
              </a:ext>
            </a:extLst>
          </p:cNvPr>
          <p:cNvCxnSpPr/>
          <p:nvPr/>
        </p:nvCxnSpPr>
        <p:spPr>
          <a:xfrm flipV="1">
            <a:off x="6285981" y="5007896"/>
            <a:ext cx="1143635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3762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0EF3051-FE2E-F141-9B20-B7A4EB6E4A5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0166" y="242856"/>
            <a:ext cx="3845560" cy="633920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48DB434-8082-5244-8E70-7EC36C817A2E}"/>
              </a:ext>
            </a:extLst>
          </p:cNvPr>
          <p:cNvSpPr/>
          <p:nvPr/>
        </p:nvSpPr>
        <p:spPr>
          <a:xfrm>
            <a:off x="3680942" y="242856"/>
            <a:ext cx="35342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4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Parts of a plant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CDA5FDA-72E3-D648-A530-156EC1EEEEA9}"/>
              </a:ext>
            </a:extLst>
          </p:cNvPr>
          <p:cNvSpPr txBox="1"/>
          <p:nvPr/>
        </p:nvSpPr>
        <p:spPr>
          <a:xfrm>
            <a:off x="9286039" y="489077"/>
            <a:ext cx="18078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F_______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E61C3B8-FC7B-7F41-A5CA-2362B6530AE2}"/>
              </a:ext>
            </a:extLst>
          </p:cNvPr>
          <p:cNvSpPr txBox="1"/>
          <p:nvPr/>
        </p:nvSpPr>
        <p:spPr>
          <a:xfrm>
            <a:off x="8817100" y="2122204"/>
            <a:ext cx="11603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S____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8017361-89F3-8D40-B63A-879EC4AD84E3}"/>
              </a:ext>
            </a:extLst>
          </p:cNvPr>
          <p:cNvSpPr txBox="1"/>
          <p:nvPr/>
        </p:nvSpPr>
        <p:spPr>
          <a:xfrm>
            <a:off x="6750166" y="2950793"/>
            <a:ext cx="11178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L_____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710B9A1-3EAA-9D46-ABE2-9F447D0F0263}"/>
              </a:ext>
            </a:extLst>
          </p:cNvPr>
          <p:cNvSpPr txBox="1"/>
          <p:nvPr/>
        </p:nvSpPr>
        <p:spPr>
          <a:xfrm>
            <a:off x="9363076" y="4903712"/>
            <a:ext cx="1232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R_____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FA467C8-D405-DD43-86B8-802256220901}"/>
              </a:ext>
            </a:extLst>
          </p:cNvPr>
          <p:cNvSpPr txBox="1"/>
          <p:nvPr/>
        </p:nvSpPr>
        <p:spPr>
          <a:xfrm>
            <a:off x="387445" y="991180"/>
            <a:ext cx="55145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Flower</a:t>
            </a:r>
          </a:p>
          <a:p>
            <a:r>
              <a:rPr lang="en-US" dirty="0"/>
              <a:t>The flower helps attract pollinators such as birds and bees which will help spread a plant’s seeds.  </a:t>
            </a:r>
            <a:endParaRPr lang="en-US" sz="1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950C7EC-510B-7E48-9393-45F9DF882B65}"/>
              </a:ext>
            </a:extLst>
          </p:cNvPr>
          <p:cNvSpPr txBox="1"/>
          <p:nvPr/>
        </p:nvSpPr>
        <p:spPr>
          <a:xfrm>
            <a:off x="387444" y="2132867"/>
            <a:ext cx="520528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Stem</a:t>
            </a:r>
          </a:p>
          <a:p>
            <a:r>
              <a:rPr lang="en-US" dirty="0"/>
              <a:t>The stem holds up the flower and gives it strength. It also acts as a straw and soaks up the water and nutrients from the roots.  </a:t>
            </a:r>
            <a:endParaRPr lang="en-US" sz="14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BB5366E-EB3D-E944-962C-0867F1FA9AC6}"/>
              </a:ext>
            </a:extLst>
          </p:cNvPr>
          <p:cNvSpPr txBox="1"/>
          <p:nvPr/>
        </p:nvSpPr>
        <p:spPr>
          <a:xfrm>
            <a:off x="387444" y="3659505"/>
            <a:ext cx="53760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Leaves</a:t>
            </a:r>
          </a:p>
          <a:p>
            <a:r>
              <a:rPr lang="en-US" dirty="0"/>
              <a:t>The leaf is where the plant grows its food through a special process called photosynthesis. </a:t>
            </a:r>
            <a:endParaRPr lang="en-US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2875393-977C-D244-BD5E-D878F3EB537E}"/>
              </a:ext>
            </a:extLst>
          </p:cNvPr>
          <p:cNvSpPr txBox="1"/>
          <p:nvPr/>
        </p:nvSpPr>
        <p:spPr>
          <a:xfrm>
            <a:off x="387445" y="5014548"/>
            <a:ext cx="520528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Roots</a:t>
            </a:r>
            <a:br>
              <a:rPr lang="en-US" sz="2400" b="1" dirty="0"/>
            </a:br>
            <a:r>
              <a:rPr lang="en-US" dirty="0"/>
              <a:t>The roots help anchor the plant to the ground so it doesn’t get blown away. They also soak up all the water and nutrients from the soil. </a:t>
            </a:r>
          </a:p>
        </p:txBody>
      </p:sp>
    </p:spTree>
    <p:extLst>
      <p:ext uri="{BB962C8B-B14F-4D97-AF65-F5344CB8AC3E}">
        <p14:creationId xmlns:p14="http://schemas.microsoft.com/office/powerpoint/2010/main" val="1759783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71475" y="114269"/>
            <a:ext cx="5369041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Activity</a:t>
            </a:r>
            <a:endParaRPr lang="en-GB" sz="32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  <a:p>
            <a:endParaRPr lang="en-GB" sz="40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+mj-lt"/>
            </a:endParaRPr>
          </a:p>
          <a:p>
            <a:r>
              <a:rPr lang="en-GB" sz="2400" dirty="0">
                <a:latin typeface="+mj-lt"/>
              </a:rPr>
              <a:t>Work with a partner or independently  to complete the worksheet. </a:t>
            </a:r>
          </a:p>
          <a:p>
            <a:endParaRPr lang="en-GB" sz="2400" dirty="0">
              <a:latin typeface="+mj-lt"/>
            </a:endParaRPr>
          </a:p>
          <a:p>
            <a:r>
              <a:rPr lang="en-GB" sz="2400" dirty="0">
                <a:latin typeface="+mj-lt"/>
              </a:rPr>
              <a:t>You need to label the parts of the plant and then write a description below about what that part does. </a:t>
            </a:r>
          </a:p>
          <a:p>
            <a:endParaRPr lang="en-GB" sz="2400" dirty="0">
              <a:latin typeface="+mj-lt"/>
            </a:endParaRPr>
          </a:p>
          <a:p>
            <a:r>
              <a:rPr lang="en-GB" sz="2400" b="1" u="sng" dirty="0">
                <a:latin typeface="+mj-lt"/>
              </a:rPr>
              <a:t>Extension:</a:t>
            </a:r>
          </a:p>
          <a:p>
            <a:r>
              <a:rPr lang="en-GB" sz="2400" dirty="0">
                <a:latin typeface="+mj-lt"/>
              </a:rPr>
              <a:t>Go on a discovery walk and see what plants are in your school. </a:t>
            </a:r>
          </a:p>
          <a:p>
            <a:r>
              <a:rPr lang="en-GB" sz="2400" dirty="0">
                <a:latin typeface="+mj-lt"/>
              </a:rPr>
              <a:t>When you find a plant identify the parts of the plant. If you can, take photos of each part.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DA1648F-50A3-7B41-A650-B6BF2B056D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4095" y="242856"/>
            <a:ext cx="4437235" cy="62838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30858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93304" y="0"/>
            <a:ext cx="249837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6000" b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Plenary</a:t>
            </a:r>
            <a:endParaRPr lang="en-GB" sz="6000" b="1" u="sng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62190" y="2239181"/>
            <a:ext cx="7581768" cy="181588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2800" b="1" dirty="0">
                <a:latin typeface="+mj-lt"/>
              </a:rPr>
              <a:t>Recap:</a:t>
            </a:r>
          </a:p>
          <a:p>
            <a:r>
              <a:rPr lang="en-GB" sz="2800" dirty="0">
                <a:latin typeface="+mj-lt"/>
              </a:rPr>
              <a:t>What are the different parts of a plant? </a:t>
            </a:r>
          </a:p>
          <a:p>
            <a:endParaRPr lang="en-GB" sz="2800" dirty="0">
              <a:latin typeface="+mj-lt"/>
            </a:endParaRPr>
          </a:p>
          <a:p>
            <a:r>
              <a:rPr lang="en-GB" sz="2800" dirty="0">
                <a:latin typeface="+mj-lt"/>
              </a:rPr>
              <a:t>What are the jobs of the different parts of a plant?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83" t="13096" r="23354" b="52126"/>
          <a:stretch/>
        </p:blipFill>
        <p:spPr>
          <a:xfrm>
            <a:off x="5553074" y="5464210"/>
            <a:ext cx="1400175" cy="1384265"/>
          </a:xfrm>
          <a:prstGeom prst="ellipse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72461B1-487B-7540-95C2-693EE1A842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2823" y="507831"/>
            <a:ext cx="2949908" cy="5278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82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E8109F-4731-0640-BC7A-6402EDB47D36}"/>
              </a:ext>
            </a:extLst>
          </p:cNvPr>
          <p:cNvSpPr/>
          <p:nvPr/>
        </p:nvSpPr>
        <p:spPr>
          <a:xfrm>
            <a:off x="171718" y="1258258"/>
            <a:ext cx="11848563" cy="4124206"/>
          </a:xfrm>
          <a:prstGeom prst="rect">
            <a:avLst/>
          </a:prstGeom>
          <a:ln w="25400"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r>
              <a:rPr lang="en-AU" sz="2000" b="1" dirty="0"/>
              <a:t>KS1 Learning opportunities in Living in the Wider World </a:t>
            </a:r>
          </a:p>
          <a:p>
            <a:r>
              <a:rPr lang="en-AU" i="1" dirty="0"/>
              <a:t>Pupils learn... </a:t>
            </a:r>
          </a:p>
          <a:p>
            <a:endParaRPr lang="en-AU" i="1" dirty="0"/>
          </a:p>
          <a:p>
            <a:r>
              <a:rPr lang="en-AU" b="1" dirty="0"/>
              <a:t>L2. </a:t>
            </a:r>
            <a:r>
              <a:rPr lang="en-AU" dirty="0"/>
              <a:t>how people and other living things have different needs; about the responsibilities of caring for them </a:t>
            </a:r>
            <a:endParaRPr lang="en-AU" sz="2000" dirty="0"/>
          </a:p>
          <a:p>
            <a:r>
              <a:rPr lang="en-AU" b="1" dirty="0"/>
              <a:t>L3. </a:t>
            </a:r>
            <a:r>
              <a:rPr lang="en-AU" dirty="0"/>
              <a:t>about things they can do to help look after their environment </a:t>
            </a:r>
            <a:endParaRPr lang="en-AU" sz="2000" dirty="0"/>
          </a:p>
          <a:p>
            <a:endParaRPr lang="en-AU" sz="2000" dirty="0">
              <a:effectLst/>
            </a:endParaRPr>
          </a:p>
          <a:p>
            <a:r>
              <a:rPr lang="en-AU" sz="2000" b="1" dirty="0"/>
              <a:t>KS2 Learning opportunities in Living in the Wider World </a:t>
            </a:r>
          </a:p>
          <a:p>
            <a:r>
              <a:rPr lang="en-AU" i="1" dirty="0"/>
              <a:t>Pupils learn... </a:t>
            </a:r>
          </a:p>
          <a:p>
            <a:endParaRPr lang="en-AU" sz="2000" dirty="0"/>
          </a:p>
          <a:p>
            <a:r>
              <a:rPr lang="en-AU" b="1" dirty="0"/>
              <a:t>L4. </a:t>
            </a:r>
            <a:r>
              <a:rPr lang="en-AU" dirty="0"/>
              <a:t>the importance of having compassion towards others; shared responsibilities we all have for caring for other people and living things; how to show care and concern for others </a:t>
            </a:r>
            <a:endParaRPr lang="en-AU" sz="2000" dirty="0"/>
          </a:p>
          <a:p>
            <a:r>
              <a:rPr lang="en-AU" b="1" dirty="0"/>
              <a:t>L5. </a:t>
            </a:r>
            <a:r>
              <a:rPr lang="en-AU" dirty="0"/>
              <a:t>ways of carrying out shared responsibilities for protecting the environment in school and at home; how everyday choices can affect the environment (e.g. reducing, reusing, recycling; food choices) </a:t>
            </a:r>
            <a:endParaRPr lang="en-AU" sz="2000" dirty="0"/>
          </a:p>
          <a:p>
            <a:endParaRPr lang="en-AU" sz="2000" dirty="0">
              <a:effectLst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1B86AC-B896-B242-BFB5-3EB578C2D40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0"/>
          <a:ext cx="12192000" cy="731520"/>
        </p:xfrm>
        <a:graphic>
          <a:graphicData uri="http://schemas.openxmlformats.org/drawingml/2006/table">
            <a:tbl>
              <a:tblPr/>
              <a:tblGrid>
                <a:gridCol w="121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2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PSHE – Programme of Study (UK)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6646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Retrospect">
  <a:themeElements>
    <a:clrScheme name="Custom 3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FFF00"/>
      </a:accent1>
      <a:accent2>
        <a:srgbClr val="F7EC57"/>
      </a:accent2>
      <a:accent3>
        <a:srgbClr val="000000"/>
      </a:accent3>
      <a:accent4>
        <a:srgbClr val="FFFFCC"/>
      </a:accent4>
      <a:accent5>
        <a:srgbClr val="FFC000"/>
      </a:accent5>
      <a:accent6>
        <a:srgbClr val="FFFF00"/>
      </a:accent6>
      <a:hlink>
        <a:srgbClr val="FFFF00"/>
      </a:hlink>
      <a:folHlink>
        <a:srgbClr val="FFFFC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36869</TotalTime>
  <Words>582</Words>
  <Application>Microsoft Macintosh PowerPoint</Application>
  <PresentationFormat>Widescreen</PresentationFormat>
  <Paragraphs>65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Calibri</vt:lpstr>
      <vt:lpstr>Calibri Light</vt:lpstr>
      <vt:lpstr>proxima_nova_bold</vt:lpstr>
      <vt:lpstr>proxima_nova_rgregular</vt:lpstr>
      <vt:lpstr>Retrospect</vt:lpstr>
      <vt:lpstr>PowerPoint Presentation</vt:lpstr>
      <vt:lpstr>Lesson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HAILEYBURY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Reardon</dc:creator>
  <cp:lastModifiedBy>Microsoft Office User</cp:lastModifiedBy>
  <cp:revision>76</cp:revision>
  <dcterms:created xsi:type="dcterms:W3CDTF">2015-12-16T03:40:36Z</dcterms:created>
  <dcterms:modified xsi:type="dcterms:W3CDTF">2025-10-22T22:53:31Z</dcterms:modified>
</cp:coreProperties>
</file>