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87" r:id="rId4"/>
    <p:sldId id="288" r:id="rId5"/>
    <p:sldId id="289" r:id="rId6"/>
    <p:sldId id="290" r:id="rId7"/>
    <p:sldId id="291" r:id="rId8"/>
    <p:sldId id="292" r:id="rId9"/>
    <p:sldId id="293" r:id="rId10"/>
    <p:sldId id="294" r:id="rId11"/>
    <p:sldId id="295" r:id="rId12"/>
    <p:sldId id="296" r:id="rId13"/>
    <p:sldId id="297" r:id="rId14"/>
    <p:sldId id="286" r:id="rId15"/>
    <p:sldId id="284" r:id="rId16"/>
    <p:sldId id="267" r:id="rId17"/>
    <p:sldId id="29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37FF"/>
    <a:srgbClr val="945200"/>
    <a:srgbClr val="FF7E79"/>
    <a:srgbClr val="FFCC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973" autoAdjust="0"/>
    <p:restoredTop sz="94660"/>
  </p:normalViewPr>
  <p:slideViewPr>
    <p:cSldViewPr snapToGrid="0">
      <p:cViewPr varScale="1">
        <p:scale>
          <a:sx n="88" d="100"/>
          <a:sy n="88" d="100"/>
        </p:scale>
        <p:origin x="192" y="5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1/8/22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1/8/22</a:t>
            </a:fld>
            <a:endParaRPr lang="en-AU"/>
          </a:p>
        </p:txBody>
      </p:sp>
      <p:sp>
        <p:nvSpPr>
          <p:cNvPr id="5" name="Footer Placeholder 4"/>
          <p:cNvSpPr>
            <a:spLocks noGrp="1"/>
          </p:cNvSpPr>
          <p:nvPr>
            <p:ph type="ftr" sz="quarter" idx="11"/>
          </p:nvPr>
        </p:nvSpPr>
        <p:spPr/>
        <p:txBody>
          <a:bodyPr/>
          <a:lstStyle/>
          <a:p>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38051364-DCA1-424B-8C07-87D0CF189D61}"/>
              </a:ext>
            </a:extLst>
          </p:cNvPr>
          <p:cNvSpPr/>
          <p:nvPr userDrawn="1"/>
        </p:nvSpPr>
        <p:spPr>
          <a:xfrm>
            <a:off x="9185682" y="644473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1/8/22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1/8/22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1/8/22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1/8/22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1/8/22</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1/8/22</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1/8/22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a:xfrm>
            <a:off x="9900458" y="6459785"/>
            <a:ext cx="1312025" cy="365125"/>
          </a:xfrm>
          <a:prstGeom prst="rect">
            <a:avLst/>
          </a:prstGeom>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1/8/22</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3A976C2C-B217-F24F-AB2F-9A93F148F83A}"/>
              </a:ext>
            </a:extLst>
          </p:cNvPr>
          <p:cNvSpPr/>
          <p:nvPr userDrawn="1"/>
        </p:nvSpPr>
        <p:spPr>
          <a:xfrm>
            <a:off x="9316310" y="6400314"/>
            <a:ext cx="2616294" cy="369332"/>
          </a:xfrm>
          <a:prstGeom prst="rect">
            <a:avLst/>
          </a:prstGeom>
        </p:spPr>
        <p:txBody>
          <a:bodyPr wrap="none">
            <a:spAutoFit/>
          </a:bodyPr>
          <a:lstStyle/>
          <a:p>
            <a:r>
              <a:rPr lang="en-US" sz="1800" dirty="0">
                <a:solidFill>
                  <a:schemeClr val="tx1">
                    <a:lumMod val="50000"/>
                    <a:lumOff val="50000"/>
                  </a:schemeClr>
                </a:solidFill>
              </a:rPr>
              <a:t>©BeeHealthyStories 2016</a:t>
            </a:r>
          </a:p>
        </p:txBody>
      </p: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7.xml"/><Relationship Id="rId6" Type="http://schemas.openxmlformats.org/officeDocument/2006/relationships/image" Target="../media/image33.tiff"/><Relationship Id="rId5" Type="http://schemas.openxmlformats.org/officeDocument/2006/relationships/image" Target="../media/image32.emf"/><Relationship Id="rId4" Type="http://schemas.openxmlformats.org/officeDocument/2006/relationships/image" Target="../media/image31.emf"/></Relationships>
</file>

<file path=ppt/slides/_rels/slide1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7.xml"/><Relationship Id="rId5" Type="http://schemas.openxmlformats.org/officeDocument/2006/relationships/image" Target="../media/image37.emf"/><Relationship Id="rId4" Type="http://schemas.openxmlformats.org/officeDocument/2006/relationships/image" Target="../media/image36.emf"/></Relationships>
</file>

<file path=ppt/slides/_rels/slide13.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40.emf"/><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australiancurriculum.edu.au/curriculum/contentdescription/ACPPS022" TargetMode="External"/><Relationship Id="rId2" Type="http://schemas.openxmlformats.org/officeDocument/2006/relationships/hyperlink" Target="http://www.australiancurriculum.edu.au/curriculum/contentdescription/ACPPS005" TargetMode="External"/><Relationship Id="rId1" Type="http://schemas.openxmlformats.org/officeDocument/2006/relationships/slideLayout" Target="../slideLayouts/slideLayout7.xml"/><Relationship Id="rId5" Type="http://schemas.openxmlformats.org/officeDocument/2006/relationships/hyperlink" Target="http://www.scootle.edu.au/ec/search?accContentId=ACPPS039" TargetMode="External"/><Relationship Id="rId4" Type="http://schemas.openxmlformats.org/officeDocument/2006/relationships/hyperlink" Target="http://www.australiancurriculum.edu.au/curriculum/contentdescription/ACPPS036"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image" Target="../media/image5.jpeg"/><Relationship Id="rId7" Type="http://schemas.openxmlformats.org/officeDocument/2006/relationships/image" Target="../media/image9.emf"/><Relationship Id="rId2" Type="http://schemas.openxmlformats.org/officeDocument/2006/relationships/image" Target="../media/image4.emf"/><Relationship Id="rId1" Type="http://schemas.openxmlformats.org/officeDocument/2006/relationships/slideLayout" Target="../slideLayouts/slideLayout7.xml"/><Relationship Id="rId6" Type="http://schemas.openxmlformats.org/officeDocument/2006/relationships/image" Target="../media/image8.emf"/><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image" Target="../media/image11.emf"/><Relationship Id="rId1" Type="http://schemas.openxmlformats.org/officeDocument/2006/relationships/slideLayout" Target="../slideLayouts/slideLayout7.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18.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4.emf"/><Relationship Id="rId2" Type="http://schemas.openxmlformats.org/officeDocument/2006/relationships/image" Target="../media/image19.emf"/><Relationship Id="rId1" Type="http://schemas.openxmlformats.org/officeDocument/2006/relationships/slideLayout" Target="../slideLayouts/slideLayout7.xml"/><Relationship Id="rId6" Type="http://schemas.openxmlformats.org/officeDocument/2006/relationships/image" Target="../media/image23.emf"/><Relationship Id="rId5" Type="http://schemas.openxmlformats.org/officeDocument/2006/relationships/image" Target="../media/image22.emf"/><Relationship Id="rId4" Type="http://schemas.openxmlformats.org/officeDocument/2006/relationships/image" Target="../media/image21.emf"/></Relationships>
</file>

<file path=ppt/slides/_rels/slide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7.xml"/><Relationship Id="rId4" Type="http://schemas.openxmlformats.org/officeDocument/2006/relationships/image" Target="../media/image27.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936377214"/>
              </p:ext>
            </p:extLst>
          </p:nvPr>
        </p:nvGraphicFramePr>
        <p:xfrm>
          <a:off x="1231979" y="210632"/>
          <a:ext cx="2552621" cy="822960"/>
        </p:xfrm>
        <a:graphic>
          <a:graphicData uri="http://schemas.openxmlformats.org/drawingml/2006/table">
            <a:tbl>
              <a:tblPr/>
              <a:tblGrid>
                <a:gridCol w="2552621">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Water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127000" y="1225689"/>
            <a:ext cx="5500914" cy="5632311"/>
          </a:xfrm>
          <a:prstGeom prst="rect">
            <a:avLst/>
          </a:prstGeom>
          <a:noFill/>
          <a:ln w="19050">
            <a:noFill/>
          </a:ln>
        </p:spPr>
        <p:txBody>
          <a:bodyPr wrap="square" rtlCol="0">
            <a:spAutoFit/>
          </a:bodyPr>
          <a:lstStyle/>
          <a:p>
            <a:r>
              <a:rPr lang="en-GB" sz="2400" dirty="0">
                <a:solidFill>
                  <a:prstClr val="black"/>
                </a:solidFill>
              </a:rPr>
              <a:t>Water is essential for our survival. We cannot survive without it. That is because it is vital for so many functions in our bodies.  It keeps us cool, helps digest food, transport blood, keeps you hydrated and many more. Therefore we lose it quite quickly. </a:t>
            </a:r>
          </a:p>
          <a:p>
            <a:endParaRPr lang="en-GB" sz="2400" dirty="0">
              <a:solidFill>
                <a:prstClr val="black"/>
              </a:solidFill>
            </a:endParaRPr>
          </a:p>
          <a:p>
            <a:r>
              <a:rPr lang="en-GB" sz="2400" dirty="0">
                <a:solidFill>
                  <a:prstClr val="black"/>
                </a:solidFill>
              </a:rPr>
              <a:t>In fact our bodies are made up of </a:t>
            </a:r>
            <a:r>
              <a:rPr lang="en-GB" sz="2400" b="1" dirty="0">
                <a:solidFill>
                  <a:prstClr val="black"/>
                </a:solidFill>
              </a:rPr>
              <a:t>70 percent </a:t>
            </a:r>
            <a:r>
              <a:rPr lang="en-GB" sz="2400" dirty="0">
                <a:solidFill>
                  <a:prstClr val="black"/>
                </a:solidFill>
              </a:rPr>
              <a:t>of water! That is why is it essential you drink enough water everyday. It is recommended to drink around about 5 glasses of water a day</a:t>
            </a:r>
          </a:p>
          <a:p>
            <a:endParaRPr lang="en-GB" sz="2400" dirty="0">
              <a:solidFill>
                <a:prstClr val="black"/>
              </a:solidFill>
            </a:endParaRPr>
          </a:p>
          <a:p>
            <a:endParaRPr lang="en-GB" sz="2400" dirty="0">
              <a:solidFill>
                <a:prstClr val="black"/>
              </a:solidFill>
            </a:endParaRPr>
          </a:p>
        </p:txBody>
      </p:sp>
      <p:sp>
        <p:nvSpPr>
          <p:cNvPr id="4" name="TextBox 3">
            <a:extLst>
              <a:ext uri="{FF2B5EF4-FFF2-40B4-BE49-F238E27FC236}">
                <a16:creationId xmlns:a16="http://schemas.microsoft.com/office/drawing/2014/main" id="{AB8B4FC4-2956-B542-8FFB-8BEC364A025C}"/>
              </a:ext>
            </a:extLst>
          </p:cNvPr>
          <p:cNvSpPr txBox="1"/>
          <p:nvPr/>
        </p:nvSpPr>
        <p:spPr>
          <a:xfrm>
            <a:off x="7463008" y="4869955"/>
            <a:ext cx="4056742" cy="615553"/>
          </a:xfrm>
          <a:prstGeom prst="rect">
            <a:avLst/>
          </a:prstGeom>
          <a:noFill/>
          <a:ln w="19050">
            <a:noFill/>
          </a:ln>
        </p:spPr>
        <p:txBody>
          <a:bodyPr wrap="square" rtlCol="0">
            <a:spAutoFit/>
          </a:bodyPr>
          <a:lstStyle/>
          <a:p>
            <a:r>
              <a:rPr lang="en-GB" b="1" dirty="0">
                <a:solidFill>
                  <a:prstClr val="black"/>
                </a:solidFill>
              </a:rPr>
              <a:t>Did you know </a:t>
            </a:r>
            <a:r>
              <a:rPr lang="en-GB" sz="1600" dirty="0">
                <a:solidFill>
                  <a:prstClr val="black"/>
                </a:solidFill>
              </a:rPr>
              <a:t>You can lose around two cups of water from your body just by breathing! </a:t>
            </a:r>
          </a:p>
        </p:txBody>
      </p:sp>
      <p:pic>
        <p:nvPicPr>
          <p:cNvPr id="5" name="Picture 4">
            <a:extLst>
              <a:ext uri="{FF2B5EF4-FFF2-40B4-BE49-F238E27FC236}">
                <a16:creationId xmlns:a16="http://schemas.microsoft.com/office/drawing/2014/main" id="{A778B385-BAE5-9D4E-AB25-DEA5EA3615E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56285" y="2204040"/>
            <a:ext cx="1170536" cy="2462893"/>
          </a:xfrm>
          <a:prstGeom prst="rect">
            <a:avLst/>
          </a:prstGeom>
        </p:spPr>
      </p:pic>
      <p:pic>
        <p:nvPicPr>
          <p:cNvPr id="6" name="Picture 5">
            <a:extLst>
              <a:ext uri="{FF2B5EF4-FFF2-40B4-BE49-F238E27FC236}">
                <a16:creationId xmlns:a16="http://schemas.microsoft.com/office/drawing/2014/main" id="{B8585E63-5C52-2046-96B2-95C8FA03D7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92979" y="2175397"/>
            <a:ext cx="1423043" cy="2532435"/>
          </a:xfrm>
          <a:prstGeom prst="rect">
            <a:avLst/>
          </a:prstGeom>
        </p:spPr>
      </p:pic>
    </p:spTree>
    <p:extLst>
      <p:ext uri="{BB962C8B-B14F-4D97-AF65-F5344CB8AC3E}">
        <p14:creationId xmlns:p14="http://schemas.microsoft.com/office/powerpoint/2010/main" val="25993112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730278690"/>
              </p:ext>
            </p:extLst>
          </p:nvPr>
        </p:nvGraphicFramePr>
        <p:xfrm>
          <a:off x="4534052" y="50975"/>
          <a:ext cx="3026150" cy="822960"/>
        </p:xfrm>
        <a:graphic>
          <a:graphicData uri="http://schemas.openxmlformats.org/drawingml/2006/table">
            <a:tbl>
              <a:tblPr/>
              <a:tblGrid>
                <a:gridCol w="3026150">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Vitamins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536BA8B7-B932-314A-B048-E90844DDF94D}"/>
              </a:ext>
            </a:extLst>
          </p:cNvPr>
          <p:cNvPicPr>
            <a:picLocks noChangeAspect="1"/>
          </p:cNvPicPr>
          <p:nvPr/>
        </p:nvPicPr>
        <p:blipFill rotWithShape="1">
          <a:blip r:embed="rId2"/>
          <a:srcRect l="4055" t="1681" r="12791" b="5830"/>
          <a:stretch/>
        </p:blipFill>
        <p:spPr>
          <a:xfrm>
            <a:off x="376312" y="501116"/>
            <a:ext cx="2079399" cy="2284410"/>
          </a:xfrm>
          <a:prstGeom prst="rect">
            <a:avLst/>
          </a:prstGeom>
        </p:spPr>
      </p:pic>
      <p:sp>
        <p:nvSpPr>
          <p:cNvPr id="6" name="TextBox 5">
            <a:extLst>
              <a:ext uri="{FF2B5EF4-FFF2-40B4-BE49-F238E27FC236}">
                <a16:creationId xmlns:a16="http://schemas.microsoft.com/office/drawing/2014/main" id="{14C680CE-DCEB-3A4A-8768-DCE9EE3C2ECD}"/>
              </a:ext>
            </a:extLst>
          </p:cNvPr>
          <p:cNvSpPr txBox="1"/>
          <p:nvPr/>
        </p:nvSpPr>
        <p:spPr>
          <a:xfrm>
            <a:off x="469700" y="2922544"/>
            <a:ext cx="1892622" cy="646331"/>
          </a:xfrm>
          <a:prstGeom prst="rect">
            <a:avLst/>
          </a:prstGeom>
          <a:noFill/>
        </p:spPr>
        <p:txBody>
          <a:bodyPr wrap="square" rtlCol="0">
            <a:spAutoFit/>
          </a:bodyPr>
          <a:lstStyle/>
          <a:p>
            <a:r>
              <a:rPr lang="en-US" dirty="0"/>
              <a:t>Vitamin C helps your skin to heal. </a:t>
            </a:r>
          </a:p>
        </p:txBody>
      </p:sp>
      <p:pic>
        <p:nvPicPr>
          <p:cNvPr id="7" name="Picture 6">
            <a:extLst>
              <a:ext uri="{FF2B5EF4-FFF2-40B4-BE49-F238E27FC236}">
                <a16:creationId xmlns:a16="http://schemas.microsoft.com/office/drawing/2014/main" id="{2E75C34F-E8F4-1A4D-844B-8B0D6B9C99FC}"/>
              </a:ext>
            </a:extLst>
          </p:cNvPr>
          <p:cNvPicPr>
            <a:picLocks noChangeAspect="1"/>
          </p:cNvPicPr>
          <p:nvPr/>
        </p:nvPicPr>
        <p:blipFill rotWithShape="1">
          <a:blip r:embed="rId3"/>
          <a:srcRect t="20000" r="13950"/>
          <a:stretch/>
        </p:blipFill>
        <p:spPr>
          <a:xfrm>
            <a:off x="5118374" y="1511574"/>
            <a:ext cx="1857506" cy="1723963"/>
          </a:xfrm>
          <a:prstGeom prst="rect">
            <a:avLst/>
          </a:prstGeom>
        </p:spPr>
      </p:pic>
      <p:sp>
        <p:nvSpPr>
          <p:cNvPr id="8" name="TextBox 7">
            <a:extLst>
              <a:ext uri="{FF2B5EF4-FFF2-40B4-BE49-F238E27FC236}">
                <a16:creationId xmlns:a16="http://schemas.microsoft.com/office/drawing/2014/main" id="{F267F83E-A413-E14A-83E7-5462F897F14E}"/>
              </a:ext>
            </a:extLst>
          </p:cNvPr>
          <p:cNvSpPr txBox="1"/>
          <p:nvPr/>
        </p:nvSpPr>
        <p:spPr>
          <a:xfrm>
            <a:off x="5085317" y="3440498"/>
            <a:ext cx="1923619" cy="923330"/>
          </a:xfrm>
          <a:prstGeom prst="rect">
            <a:avLst/>
          </a:prstGeom>
          <a:noFill/>
        </p:spPr>
        <p:txBody>
          <a:bodyPr wrap="square" rtlCol="0">
            <a:spAutoFit/>
          </a:bodyPr>
          <a:lstStyle/>
          <a:p>
            <a:r>
              <a:rPr lang="en-US" dirty="0"/>
              <a:t>Vitamin A helps us to see well and even in the dark! </a:t>
            </a:r>
          </a:p>
        </p:txBody>
      </p:sp>
      <p:pic>
        <p:nvPicPr>
          <p:cNvPr id="9" name="Picture 8">
            <a:extLst>
              <a:ext uri="{FF2B5EF4-FFF2-40B4-BE49-F238E27FC236}">
                <a16:creationId xmlns:a16="http://schemas.microsoft.com/office/drawing/2014/main" id="{6C0029BB-F4CB-664F-82A2-B6B96FE5B5C4}"/>
              </a:ext>
            </a:extLst>
          </p:cNvPr>
          <p:cNvPicPr>
            <a:picLocks noChangeAspect="1"/>
          </p:cNvPicPr>
          <p:nvPr/>
        </p:nvPicPr>
        <p:blipFill>
          <a:blip r:embed="rId4"/>
          <a:stretch>
            <a:fillRect/>
          </a:stretch>
        </p:blipFill>
        <p:spPr>
          <a:xfrm>
            <a:off x="9638543" y="327001"/>
            <a:ext cx="998888" cy="2209219"/>
          </a:xfrm>
          <a:prstGeom prst="rect">
            <a:avLst/>
          </a:prstGeom>
        </p:spPr>
      </p:pic>
      <p:sp>
        <p:nvSpPr>
          <p:cNvPr id="10" name="TextBox 9">
            <a:extLst>
              <a:ext uri="{FF2B5EF4-FFF2-40B4-BE49-F238E27FC236}">
                <a16:creationId xmlns:a16="http://schemas.microsoft.com/office/drawing/2014/main" id="{B55D7B66-BCA3-7445-8D7B-E65A45D8114F}"/>
              </a:ext>
            </a:extLst>
          </p:cNvPr>
          <p:cNvSpPr txBox="1"/>
          <p:nvPr/>
        </p:nvSpPr>
        <p:spPr>
          <a:xfrm>
            <a:off x="8403316" y="2616886"/>
            <a:ext cx="3469342" cy="923330"/>
          </a:xfrm>
          <a:prstGeom prst="rect">
            <a:avLst/>
          </a:prstGeom>
          <a:noFill/>
        </p:spPr>
        <p:txBody>
          <a:bodyPr wrap="square" rtlCol="0">
            <a:spAutoFit/>
          </a:bodyPr>
          <a:lstStyle/>
          <a:p>
            <a:r>
              <a:rPr lang="en-US" dirty="0"/>
              <a:t>B Vitamins help keep our brain and nerves working well. They help you feel happy. </a:t>
            </a:r>
          </a:p>
        </p:txBody>
      </p:sp>
      <p:pic>
        <p:nvPicPr>
          <p:cNvPr id="11" name="Picture 10">
            <a:extLst>
              <a:ext uri="{FF2B5EF4-FFF2-40B4-BE49-F238E27FC236}">
                <a16:creationId xmlns:a16="http://schemas.microsoft.com/office/drawing/2014/main" id="{A5067D3B-0527-CC45-A716-D6853094E64F}"/>
              </a:ext>
            </a:extLst>
          </p:cNvPr>
          <p:cNvPicPr>
            <a:picLocks noChangeAspect="1"/>
          </p:cNvPicPr>
          <p:nvPr/>
        </p:nvPicPr>
        <p:blipFill>
          <a:blip r:embed="rId5"/>
          <a:stretch>
            <a:fillRect/>
          </a:stretch>
        </p:blipFill>
        <p:spPr>
          <a:xfrm rot="21187149">
            <a:off x="2387580" y="3825249"/>
            <a:ext cx="1882590" cy="2230299"/>
          </a:xfrm>
          <a:prstGeom prst="rect">
            <a:avLst/>
          </a:prstGeom>
        </p:spPr>
      </p:pic>
      <p:sp>
        <p:nvSpPr>
          <p:cNvPr id="12" name="TextBox 11">
            <a:extLst>
              <a:ext uri="{FF2B5EF4-FFF2-40B4-BE49-F238E27FC236}">
                <a16:creationId xmlns:a16="http://schemas.microsoft.com/office/drawing/2014/main" id="{4D4729E0-E29B-E442-AD29-5EFBEA51BF89}"/>
              </a:ext>
            </a:extLst>
          </p:cNvPr>
          <p:cNvSpPr txBox="1"/>
          <p:nvPr/>
        </p:nvSpPr>
        <p:spPr>
          <a:xfrm>
            <a:off x="1416011" y="6082111"/>
            <a:ext cx="4600125" cy="646331"/>
          </a:xfrm>
          <a:prstGeom prst="rect">
            <a:avLst/>
          </a:prstGeom>
          <a:noFill/>
        </p:spPr>
        <p:txBody>
          <a:bodyPr wrap="square" rtlCol="0">
            <a:spAutoFit/>
          </a:bodyPr>
          <a:lstStyle/>
          <a:p>
            <a:r>
              <a:rPr lang="en-US" dirty="0"/>
              <a:t>B vitamins turn protein, carbohydrates and fat into energy. So you can stay active. </a:t>
            </a:r>
          </a:p>
        </p:txBody>
      </p:sp>
      <p:pic>
        <p:nvPicPr>
          <p:cNvPr id="13" name="Picture 12">
            <a:extLst>
              <a:ext uri="{FF2B5EF4-FFF2-40B4-BE49-F238E27FC236}">
                <a16:creationId xmlns:a16="http://schemas.microsoft.com/office/drawing/2014/main" id="{8D1EDE00-B876-2946-8D5B-3CD39137CBBB}"/>
              </a:ext>
            </a:extLst>
          </p:cNvPr>
          <p:cNvPicPr>
            <a:picLocks noChangeAspect="1"/>
          </p:cNvPicPr>
          <p:nvPr/>
        </p:nvPicPr>
        <p:blipFill rotWithShape="1">
          <a:blip r:embed="rId6"/>
          <a:srcRect t="23611"/>
          <a:stretch/>
        </p:blipFill>
        <p:spPr>
          <a:xfrm>
            <a:off x="8286420" y="3810158"/>
            <a:ext cx="2526920" cy="1930286"/>
          </a:xfrm>
          <a:prstGeom prst="rect">
            <a:avLst/>
          </a:prstGeom>
        </p:spPr>
      </p:pic>
      <p:sp>
        <p:nvSpPr>
          <p:cNvPr id="14" name="TextBox 13">
            <a:extLst>
              <a:ext uri="{FF2B5EF4-FFF2-40B4-BE49-F238E27FC236}">
                <a16:creationId xmlns:a16="http://schemas.microsoft.com/office/drawing/2014/main" id="{63B90F45-2CA2-4A4B-9B4D-9DB8ECCCA6A4}"/>
              </a:ext>
            </a:extLst>
          </p:cNvPr>
          <p:cNvSpPr txBox="1"/>
          <p:nvPr/>
        </p:nvSpPr>
        <p:spPr>
          <a:xfrm>
            <a:off x="8039839" y="5805112"/>
            <a:ext cx="3673190" cy="923330"/>
          </a:xfrm>
          <a:prstGeom prst="rect">
            <a:avLst/>
          </a:prstGeom>
          <a:noFill/>
        </p:spPr>
        <p:txBody>
          <a:bodyPr wrap="square" rtlCol="0">
            <a:spAutoFit/>
          </a:bodyPr>
          <a:lstStyle/>
          <a:p>
            <a:r>
              <a:rPr lang="en-US" dirty="0"/>
              <a:t>B vitamins help your bodies fight germs and infection. Keeping you healthy and strong.</a:t>
            </a:r>
          </a:p>
        </p:txBody>
      </p:sp>
    </p:spTree>
    <p:extLst>
      <p:ext uri="{BB962C8B-B14F-4D97-AF65-F5344CB8AC3E}">
        <p14:creationId xmlns:p14="http://schemas.microsoft.com/office/powerpoint/2010/main" val="18578237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3389818797"/>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Minerals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315725" y="1120678"/>
            <a:ext cx="11596914" cy="830997"/>
          </a:xfrm>
          <a:prstGeom prst="rect">
            <a:avLst/>
          </a:prstGeom>
          <a:noFill/>
          <a:ln w="19050">
            <a:noFill/>
          </a:ln>
        </p:spPr>
        <p:txBody>
          <a:bodyPr wrap="square" rtlCol="0">
            <a:spAutoFit/>
          </a:bodyPr>
          <a:lstStyle/>
          <a:p>
            <a:r>
              <a:rPr lang="en-GB" sz="2400" dirty="0">
                <a:solidFill>
                  <a:prstClr val="black"/>
                </a:solidFill>
              </a:rPr>
              <a:t>Minerals are tiny particles of metal and rock. There are a few types that include calcium, iron, sodium and potassium. Each of these perform a particular function: </a:t>
            </a:r>
          </a:p>
        </p:txBody>
      </p:sp>
      <p:sp>
        <p:nvSpPr>
          <p:cNvPr id="4" name="TextBox 3">
            <a:extLst>
              <a:ext uri="{FF2B5EF4-FFF2-40B4-BE49-F238E27FC236}">
                <a16:creationId xmlns:a16="http://schemas.microsoft.com/office/drawing/2014/main" id="{AB8B4FC4-2956-B542-8FFB-8BEC364A025C}"/>
              </a:ext>
            </a:extLst>
          </p:cNvPr>
          <p:cNvSpPr txBox="1"/>
          <p:nvPr/>
        </p:nvSpPr>
        <p:spPr>
          <a:xfrm>
            <a:off x="562508" y="2478127"/>
            <a:ext cx="1367892" cy="461665"/>
          </a:xfrm>
          <a:prstGeom prst="rect">
            <a:avLst/>
          </a:prstGeom>
          <a:noFill/>
          <a:ln w="19050">
            <a:noFill/>
          </a:ln>
        </p:spPr>
        <p:txBody>
          <a:bodyPr wrap="square" rtlCol="0">
            <a:spAutoFit/>
          </a:bodyPr>
          <a:lstStyle/>
          <a:p>
            <a:r>
              <a:rPr lang="en-GB" sz="2400" b="1" u="sng" dirty="0">
                <a:solidFill>
                  <a:prstClr val="black"/>
                </a:solidFill>
              </a:rPr>
              <a:t>Calcium</a:t>
            </a:r>
          </a:p>
        </p:txBody>
      </p:sp>
      <p:sp>
        <p:nvSpPr>
          <p:cNvPr id="5" name="TextBox 4">
            <a:extLst>
              <a:ext uri="{FF2B5EF4-FFF2-40B4-BE49-F238E27FC236}">
                <a16:creationId xmlns:a16="http://schemas.microsoft.com/office/drawing/2014/main" id="{EE81ECCA-915C-7D48-BB1C-01874BE186A4}"/>
              </a:ext>
            </a:extLst>
          </p:cNvPr>
          <p:cNvSpPr txBox="1"/>
          <p:nvPr/>
        </p:nvSpPr>
        <p:spPr>
          <a:xfrm>
            <a:off x="3726621" y="2478127"/>
            <a:ext cx="1142920" cy="461665"/>
          </a:xfrm>
          <a:prstGeom prst="rect">
            <a:avLst/>
          </a:prstGeom>
          <a:noFill/>
          <a:ln w="19050">
            <a:noFill/>
          </a:ln>
        </p:spPr>
        <p:txBody>
          <a:bodyPr wrap="square" rtlCol="0">
            <a:spAutoFit/>
          </a:bodyPr>
          <a:lstStyle/>
          <a:p>
            <a:r>
              <a:rPr lang="en-GB" sz="2400" b="1" u="sng" dirty="0">
                <a:solidFill>
                  <a:prstClr val="black"/>
                </a:solidFill>
              </a:rPr>
              <a:t>Sodium</a:t>
            </a:r>
          </a:p>
        </p:txBody>
      </p:sp>
      <p:sp>
        <p:nvSpPr>
          <p:cNvPr id="6" name="TextBox 5">
            <a:extLst>
              <a:ext uri="{FF2B5EF4-FFF2-40B4-BE49-F238E27FC236}">
                <a16:creationId xmlns:a16="http://schemas.microsoft.com/office/drawing/2014/main" id="{2A60AD2C-2483-0F44-9FF3-F9A4F80AE00D}"/>
              </a:ext>
            </a:extLst>
          </p:cNvPr>
          <p:cNvSpPr txBox="1"/>
          <p:nvPr/>
        </p:nvSpPr>
        <p:spPr>
          <a:xfrm>
            <a:off x="6665762" y="2524746"/>
            <a:ext cx="1578350" cy="461665"/>
          </a:xfrm>
          <a:prstGeom prst="rect">
            <a:avLst/>
          </a:prstGeom>
          <a:noFill/>
          <a:ln w="19050">
            <a:noFill/>
          </a:ln>
        </p:spPr>
        <p:txBody>
          <a:bodyPr wrap="square" rtlCol="0">
            <a:spAutoFit/>
          </a:bodyPr>
          <a:lstStyle/>
          <a:p>
            <a:r>
              <a:rPr lang="en-GB" sz="2400" b="1" u="sng" dirty="0">
                <a:solidFill>
                  <a:prstClr val="black"/>
                </a:solidFill>
              </a:rPr>
              <a:t>Potassium</a:t>
            </a:r>
          </a:p>
        </p:txBody>
      </p:sp>
      <p:sp>
        <p:nvSpPr>
          <p:cNvPr id="7" name="TextBox 6">
            <a:extLst>
              <a:ext uri="{FF2B5EF4-FFF2-40B4-BE49-F238E27FC236}">
                <a16:creationId xmlns:a16="http://schemas.microsoft.com/office/drawing/2014/main" id="{D900315E-D4D6-7F4C-BE20-48442A136604}"/>
              </a:ext>
            </a:extLst>
          </p:cNvPr>
          <p:cNvSpPr txBox="1"/>
          <p:nvPr/>
        </p:nvSpPr>
        <p:spPr>
          <a:xfrm>
            <a:off x="10040333" y="2545415"/>
            <a:ext cx="838123" cy="461665"/>
          </a:xfrm>
          <a:prstGeom prst="rect">
            <a:avLst/>
          </a:prstGeom>
          <a:noFill/>
          <a:ln w="19050">
            <a:noFill/>
          </a:ln>
        </p:spPr>
        <p:txBody>
          <a:bodyPr wrap="square" rtlCol="0">
            <a:spAutoFit/>
          </a:bodyPr>
          <a:lstStyle/>
          <a:p>
            <a:r>
              <a:rPr lang="en-GB" sz="2400" b="1" u="sng" dirty="0">
                <a:solidFill>
                  <a:prstClr val="black"/>
                </a:solidFill>
              </a:rPr>
              <a:t>Iron</a:t>
            </a:r>
          </a:p>
        </p:txBody>
      </p:sp>
      <p:sp>
        <p:nvSpPr>
          <p:cNvPr id="8" name="TextBox 7">
            <a:extLst>
              <a:ext uri="{FF2B5EF4-FFF2-40B4-BE49-F238E27FC236}">
                <a16:creationId xmlns:a16="http://schemas.microsoft.com/office/drawing/2014/main" id="{B728BA62-C3C0-204F-ACFF-09EE0578D8F2}"/>
              </a:ext>
            </a:extLst>
          </p:cNvPr>
          <p:cNvSpPr txBox="1"/>
          <p:nvPr/>
        </p:nvSpPr>
        <p:spPr>
          <a:xfrm>
            <a:off x="167641" y="3171734"/>
            <a:ext cx="1981200" cy="2031325"/>
          </a:xfrm>
          <a:prstGeom prst="rect">
            <a:avLst/>
          </a:prstGeom>
          <a:noFill/>
          <a:ln w="22225">
            <a:solidFill>
              <a:schemeClr val="tx1"/>
            </a:solidFill>
          </a:ln>
        </p:spPr>
        <p:txBody>
          <a:bodyPr wrap="square" rtlCol="0">
            <a:spAutoFit/>
          </a:bodyPr>
          <a:lstStyle/>
          <a:p>
            <a:r>
              <a:rPr lang="en-US" dirty="0"/>
              <a:t>Calcium helps to build and repair teeth and bones. Good sources include: milk, yoghurt, spinach and cheese. </a:t>
            </a:r>
          </a:p>
        </p:txBody>
      </p:sp>
      <p:sp>
        <p:nvSpPr>
          <p:cNvPr id="9" name="TextBox 8">
            <a:extLst>
              <a:ext uri="{FF2B5EF4-FFF2-40B4-BE49-F238E27FC236}">
                <a16:creationId xmlns:a16="http://schemas.microsoft.com/office/drawing/2014/main" id="{92F28A65-0292-274C-8240-49B38BBDEDDA}"/>
              </a:ext>
            </a:extLst>
          </p:cNvPr>
          <p:cNvSpPr txBox="1"/>
          <p:nvPr/>
        </p:nvSpPr>
        <p:spPr>
          <a:xfrm>
            <a:off x="3590149" y="3032905"/>
            <a:ext cx="4936631" cy="646331"/>
          </a:xfrm>
          <a:prstGeom prst="rect">
            <a:avLst/>
          </a:prstGeom>
          <a:noFill/>
          <a:ln w="22225">
            <a:solidFill>
              <a:schemeClr val="tx1"/>
            </a:solidFill>
          </a:ln>
        </p:spPr>
        <p:txBody>
          <a:bodyPr wrap="square" rtlCol="0">
            <a:spAutoFit/>
          </a:bodyPr>
          <a:lstStyle/>
          <a:p>
            <a:r>
              <a:rPr lang="en-US" dirty="0"/>
              <a:t>Sodium and potassium work together to control our bodies water balance. </a:t>
            </a:r>
          </a:p>
        </p:txBody>
      </p:sp>
      <p:sp>
        <p:nvSpPr>
          <p:cNvPr id="10" name="TextBox 9">
            <a:extLst>
              <a:ext uri="{FF2B5EF4-FFF2-40B4-BE49-F238E27FC236}">
                <a16:creationId xmlns:a16="http://schemas.microsoft.com/office/drawing/2014/main" id="{0563A232-63BA-3C42-8814-7C083270E3BA}"/>
              </a:ext>
            </a:extLst>
          </p:cNvPr>
          <p:cNvSpPr txBox="1"/>
          <p:nvPr/>
        </p:nvSpPr>
        <p:spPr>
          <a:xfrm>
            <a:off x="6328954" y="4002730"/>
            <a:ext cx="2197826" cy="1200329"/>
          </a:xfrm>
          <a:prstGeom prst="rect">
            <a:avLst/>
          </a:prstGeom>
          <a:noFill/>
          <a:ln w="22225">
            <a:solidFill>
              <a:schemeClr val="tx1"/>
            </a:solidFill>
          </a:ln>
        </p:spPr>
        <p:txBody>
          <a:bodyPr wrap="square" rtlCol="0">
            <a:spAutoFit/>
          </a:bodyPr>
          <a:lstStyle/>
          <a:p>
            <a:r>
              <a:rPr lang="en-US" dirty="0"/>
              <a:t>Good sources include: bananas, oranges, potatoes, beans and spinach. </a:t>
            </a:r>
          </a:p>
        </p:txBody>
      </p:sp>
      <p:sp>
        <p:nvSpPr>
          <p:cNvPr id="11" name="TextBox 10">
            <a:extLst>
              <a:ext uri="{FF2B5EF4-FFF2-40B4-BE49-F238E27FC236}">
                <a16:creationId xmlns:a16="http://schemas.microsoft.com/office/drawing/2014/main" id="{1A1762CE-FD2C-4546-8B7B-789B1846D049}"/>
              </a:ext>
            </a:extLst>
          </p:cNvPr>
          <p:cNvSpPr txBox="1"/>
          <p:nvPr/>
        </p:nvSpPr>
        <p:spPr>
          <a:xfrm>
            <a:off x="9468794" y="3171734"/>
            <a:ext cx="2235526" cy="2308324"/>
          </a:xfrm>
          <a:prstGeom prst="rect">
            <a:avLst/>
          </a:prstGeom>
          <a:noFill/>
          <a:ln w="22225">
            <a:solidFill>
              <a:schemeClr val="tx1"/>
            </a:solidFill>
          </a:ln>
        </p:spPr>
        <p:txBody>
          <a:bodyPr wrap="square" rtlCol="0">
            <a:spAutoFit/>
          </a:bodyPr>
          <a:lstStyle/>
          <a:p>
            <a:r>
              <a:rPr lang="en-US" dirty="0"/>
              <a:t>Iron helps build red blood cells which carry oxygen to all the working parts of your body. Good sources include: red meat, eggs, broccoli and spinach. </a:t>
            </a:r>
          </a:p>
        </p:txBody>
      </p:sp>
      <p:sp>
        <p:nvSpPr>
          <p:cNvPr id="12" name="TextBox 11">
            <a:extLst>
              <a:ext uri="{FF2B5EF4-FFF2-40B4-BE49-F238E27FC236}">
                <a16:creationId xmlns:a16="http://schemas.microsoft.com/office/drawing/2014/main" id="{C13055F9-B10C-9240-A170-8EA996FBB841}"/>
              </a:ext>
            </a:extLst>
          </p:cNvPr>
          <p:cNvSpPr txBox="1"/>
          <p:nvPr/>
        </p:nvSpPr>
        <p:spPr>
          <a:xfrm>
            <a:off x="3590149" y="4021022"/>
            <a:ext cx="2197826" cy="923330"/>
          </a:xfrm>
          <a:prstGeom prst="rect">
            <a:avLst/>
          </a:prstGeom>
          <a:noFill/>
          <a:ln w="22225">
            <a:solidFill>
              <a:schemeClr val="tx1"/>
            </a:solidFill>
          </a:ln>
        </p:spPr>
        <p:txBody>
          <a:bodyPr wrap="square" rtlCol="0">
            <a:spAutoFit/>
          </a:bodyPr>
          <a:lstStyle/>
          <a:p>
            <a:r>
              <a:rPr lang="en-US" dirty="0"/>
              <a:t>Good sources include: salt, tinned soup, potato chips. </a:t>
            </a:r>
          </a:p>
        </p:txBody>
      </p:sp>
      <p:pic>
        <p:nvPicPr>
          <p:cNvPr id="13" name="Picture 12">
            <a:extLst>
              <a:ext uri="{FF2B5EF4-FFF2-40B4-BE49-F238E27FC236}">
                <a16:creationId xmlns:a16="http://schemas.microsoft.com/office/drawing/2014/main" id="{A7067B3B-C2FC-D44B-9D6C-CE4674BB1BC3}"/>
              </a:ext>
            </a:extLst>
          </p:cNvPr>
          <p:cNvPicPr>
            <a:picLocks noChangeAspect="1"/>
          </p:cNvPicPr>
          <p:nvPr/>
        </p:nvPicPr>
        <p:blipFill>
          <a:blip r:embed="rId2"/>
          <a:stretch>
            <a:fillRect/>
          </a:stretch>
        </p:blipFill>
        <p:spPr>
          <a:xfrm rot="16629062">
            <a:off x="596830" y="5519186"/>
            <a:ext cx="1122821" cy="1080183"/>
          </a:xfrm>
          <a:prstGeom prst="rect">
            <a:avLst/>
          </a:prstGeom>
        </p:spPr>
      </p:pic>
      <p:pic>
        <p:nvPicPr>
          <p:cNvPr id="14" name="Picture 13">
            <a:extLst>
              <a:ext uri="{FF2B5EF4-FFF2-40B4-BE49-F238E27FC236}">
                <a16:creationId xmlns:a16="http://schemas.microsoft.com/office/drawing/2014/main" id="{1042B8F2-650D-7342-B3B5-D478BCF0FBB6}"/>
              </a:ext>
            </a:extLst>
          </p:cNvPr>
          <p:cNvPicPr>
            <a:picLocks noChangeAspect="1"/>
          </p:cNvPicPr>
          <p:nvPr/>
        </p:nvPicPr>
        <p:blipFill>
          <a:blip r:embed="rId3"/>
          <a:stretch>
            <a:fillRect/>
          </a:stretch>
        </p:blipFill>
        <p:spPr>
          <a:xfrm>
            <a:off x="4061422" y="5286138"/>
            <a:ext cx="490046" cy="1050098"/>
          </a:xfrm>
          <a:prstGeom prst="rect">
            <a:avLst/>
          </a:prstGeom>
        </p:spPr>
      </p:pic>
      <p:pic>
        <p:nvPicPr>
          <p:cNvPr id="16" name="Picture 15">
            <a:extLst>
              <a:ext uri="{FF2B5EF4-FFF2-40B4-BE49-F238E27FC236}">
                <a16:creationId xmlns:a16="http://schemas.microsoft.com/office/drawing/2014/main" id="{9B1229F8-1F69-CB4D-B319-A7D27A8C7AE5}"/>
              </a:ext>
            </a:extLst>
          </p:cNvPr>
          <p:cNvPicPr>
            <a:picLocks noChangeAspect="1"/>
          </p:cNvPicPr>
          <p:nvPr/>
        </p:nvPicPr>
        <p:blipFill>
          <a:blip r:embed="rId4"/>
          <a:stretch>
            <a:fillRect/>
          </a:stretch>
        </p:blipFill>
        <p:spPr>
          <a:xfrm>
            <a:off x="6665762" y="5563977"/>
            <a:ext cx="1460500" cy="990600"/>
          </a:xfrm>
          <a:prstGeom prst="rect">
            <a:avLst/>
          </a:prstGeom>
        </p:spPr>
      </p:pic>
      <p:pic>
        <p:nvPicPr>
          <p:cNvPr id="17" name="Picture 16">
            <a:extLst>
              <a:ext uri="{FF2B5EF4-FFF2-40B4-BE49-F238E27FC236}">
                <a16:creationId xmlns:a16="http://schemas.microsoft.com/office/drawing/2014/main" id="{74741E64-1D01-3445-91D8-33F2DF48AF69}"/>
              </a:ext>
            </a:extLst>
          </p:cNvPr>
          <p:cNvPicPr>
            <a:picLocks noChangeAspect="1"/>
          </p:cNvPicPr>
          <p:nvPr/>
        </p:nvPicPr>
        <p:blipFill>
          <a:blip r:embed="rId5"/>
          <a:stretch>
            <a:fillRect/>
          </a:stretch>
        </p:blipFill>
        <p:spPr>
          <a:xfrm rot="19295232">
            <a:off x="10000760" y="5755340"/>
            <a:ext cx="917269" cy="864854"/>
          </a:xfrm>
          <a:prstGeom prst="rect">
            <a:avLst/>
          </a:prstGeom>
        </p:spPr>
      </p:pic>
    </p:spTree>
    <p:extLst>
      <p:ext uri="{BB962C8B-B14F-4D97-AF65-F5344CB8AC3E}">
        <p14:creationId xmlns:p14="http://schemas.microsoft.com/office/powerpoint/2010/main" val="3039722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12880957"/>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Fats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449943" y="1598253"/>
            <a:ext cx="5036457" cy="3046988"/>
          </a:xfrm>
          <a:prstGeom prst="rect">
            <a:avLst/>
          </a:prstGeom>
          <a:noFill/>
          <a:ln w="19050">
            <a:noFill/>
          </a:ln>
        </p:spPr>
        <p:txBody>
          <a:bodyPr wrap="square" rtlCol="0">
            <a:spAutoFit/>
          </a:bodyPr>
          <a:lstStyle/>
          <a:p>
            <a:r>
              <a:rPr lang="en-GB" sz="2400" dirty="0">
                <a:solidFill>
                  <a:prstClr val="black"/>
                </a:solidFill>
              </a:rPr>
              <a:t>Fats help to keep your body warm, protect your organs, absorb vitamins, supports cell growth and can provide a lot of energy. </a:t>
            </a:r>
          </a:p>
          <a:p>
            <a:endParaRPr lang="en-GB" sz="2400" dirty="0">
              <a:solidFill>
                <a:prstClr val="black"/>
              </a:solidFill>
            </a:endParaRPr>
          </a:p>
          <a:p>
            <a:r>
              <a:rPr lang="en-GB" sz="2400" dirty="0">
                <a:solidFill>
                  <a:prstClr val="black"/>
                </a:solidFill>
              </a:rPr>
              <a:t>Fats can be found in butter, cream, yoghurt, avocado, meat and fish, cheese and some nuts. </a:t>
            </a:r>
          </a:p>
        </p:txBody>
      </p:sp>
      <p:pic>
        <p:nvPicPr>
          <p:cNvPr id="5" name="Picture 8" descr="C:\Users\User\AppData\Local\Microsoft\Windows\Temporary Internet Files\Content.IE5\UPPOR0FK\palta2[1].png">
            <a:extLst>
              <a:ext uri="{FF2B5EF4-FFF2-40B4-BE49-F238E27FC236}">
                <a16:creationId xmlns:a16="http://schemas.microsoft.com/office/drawing/2014/main" id="{4EC950EA-1A2D-B54D-B781-F6C305AB9F41}"/>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416800" y="1945359"/>
            <a:ext cx="1190171" cy="110264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AD97E5A-D04F-F54A-B2FC-5D56F151C2F5}"/>
              </a:ext>
            </a:extLst>
          </p:cNvPr>
          <p:cNvPicPr>
            <a:picLocks noChangeAspect="1"/>
          </p:cNvPicPr>
          <p:nvPr/>
        </p:nvPicPr>
        <p:blipFill>
          <a:blip r:embed="rId3"/>
          <a:stretch>
            <a:fillRect/>
          </a:stretch>
        </p:blipFill>
        <p:spPr>
          <a:xfrm>
            <a:off x="6950528" y="3621077"/>
            <a:ext cx="2238870" cy="1024164"/>
          </a:xfrm>
          <a:prstGeom prst="rect">
            <a:avLst/>
          </a:prstGeom>
        </p:spPr>
      </p:pic>
      <p:pic>
        <p:nvPicPr>
          <p:cNvPr id="9" name="Picture 8">
            <a:extLst>
              <a:ext uri="{FF2B5EF4-FFF2-40B4-BE49-F238E27FC236}">
                <a16:creationId xmlns:a16="http://schemas.microsoft.com/office/drawing/2014/main" id="{16F9DF12-CBA2-504E-B062-B026B48CF1DB}"/>
              </a:ext>
            </a:extLst>
          </p:cNvPr>
          <p:cNvPicPr>
            <a:picLocks noChangeAspect="1"/>
          </p:cNvPicPr>
          <p:nvPr/>
        </p:nvPicPr>
        <p:blipFill>
          <a:blip r:embed="rId4"/>
          <a:stretch>
            <a:fillRect/>
          </a:stretch>
        </p:blipFill>
        <p:spPr>
          <a:xfrm rot="16629062">
            <a:off x="9336373" y="2305467"/>
            <a:ext cx="1286685" cy="1237824"/>
          </a:xfrm>
          <a:prstGeom prst="rect">
            <a:avLst/>
          </a:prstGeom>
        </p:spPr>
      </p:pic>
      <p:pic>
        <p:nvPicPr>
          <p:cNvPr id="10" name="Picture 9">
            <a:extLst>
              <a:ext uri="{FF2B5EF4-FFF2-40B4-BE49-F238E27FC236}">
                <a16:creationId xmlns:a16="http://schemas.microsoft.com/office/drawing/2014/main" id="{82F14114-495A-A64E-8328-A3D7C88BAA73}"/>
              </a:ext>
            </a:extLst>
          </p:cNvPr>
          <p:cNvPicPr>
            <a:picLocks noChangeAspect="1"/>
          </p:cNvPicPr>
          <p:nvPr/>
        </p:nvPicPr>
        <p:blipFill>
          <a:blip r:embed="rId5"/>
          <a:stretch>
            <a:fillRect/>
          </a:stretch>
        </p:blipFill>
        <p:spPr>
          <a:xfrm rot="20598970">
            <a:off x="9315990" y="4196773"/>
            <a:ext cx="1942192" cy="1166688"/>
          </a:xfrm>
          <a:prstGeom prst="rect">
            <a:avLst/>
          </a:prstGeom>
        </p:spPr>
      </p:pic>
    </p:spTree>
    <p:extLst>
      <p:ext uri="{BB962C8B-B14F-4D97-AF65-F5344CB8AC3E}">
        <p14:creationId xmlns:p14="http://schemas.microsoft.com/office/powerpoint/2010/main" val="1350744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9556" y="135374"/>
            <a:ext cx="2244525" cy="923330"/>
          </a:xfrm>
          <a:prstGeom prst="rect">
            <a:avLst/>
          </a:prstGeom>
        </p:spPr>
        <p:txBody>
          <a:bodyPr wrap="none">
            <a:spAutoFit/>
          </a:bodyPr>
          <a:lstStyle/>
          <a:p>
            <a:r>
              <a:rPr lang="en-GB" sz="54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a:t>
            </a:r>
            <a:endParaRPr lang="en-GB" sz="5400" b="1" u="sng" dirty="0">
              <a:solidFill>
                <a:srgbClr val="FF0000"/>
              </a:solidFill>
              <a:latin typeface="+mj-lt"/>
            </a:endParaRPr>
          </a:p>
        </p:txBody>
      </p:sp>
      <p:sp>
        <p:nvSpPr>
          <p:cNvPr id="3" name="TextBox 2"/>
          <p:cNvSpPr txBox="1"/>
          <p:nvPr/>
        </p:nvSpPr>
        <p:spPr>
          <a:xfrm>
            <a:off x="109556" y="1225463"/>
            <a:ext cx="5130101" cy="4524315"/>
          </a:xfrm>
          <a:prstGeom prst="rect">
            <a:avLst/>
          </a:prstGeom>
          <a:noFill/>
          <a:ln w="19050">
            <a:noFill/>
          </a:ln>
        </p:spPr>
        <p:txBody>
          <a:bodyPr wrap="square" rtlCol="0">
            <a:spAutoFit/>
          </a:bodyPr>
          <a:lstStyle/>
          <a:p>
            <a:r>
              <a:rPr lang="en-GB" sz="2400" dirty="0">
                <a:solidFill>
                  <a:prstClr val="black"/>
                </a:solidFill>
              </a:rPr>
              <a:t>Experiment:</a:t>
            </a:r>
          </a:p>
          <a:p>
            <a:r>
              <a:rPr lang="en-GB" sz="2400" dirty="0">
                <a:solidFill>
                  <a:prstClr val="black"/>
                </a:solidFill>
              </a:rPr>
              <a:t>This is a cool investigation to see which foods contain the nutrient fat. </a:t>
            </a:r>
          </a:p>
          <a:p>
            <a:endParaRPr lang="en-GB" sz="2400" dirty="0">
              <a:solidFill>
                <a:prstClr val="black"/>
              </a:solidFill>
            </a:endParaRPr>
          </a:p>
          <a:p>
            <a:r>
              <a:rPr lang="en-GB" sz="2400" dirty="0">
                <a:solidFill>
                  <a:prstClr val="black"/>
                </a:solidFill>
              </a:rPr>
              <a:t>Rub some of the food on a piece of scrap paper and label what it is with a pencil. Then allow the spots to dry overnight. </a:t>
            </a:r>
          </a:p>
          <a:p>
            <a:endParaRPr lang="en-GB" sz="2400" dirty="0">
              <a:solidFill>
                <a:prstClr val="black"/>
              </a:solidFill>
            </a:endParaRPr>
          </a:p>
          <a:p>
            <a:r>
              <a:rPr lang="en-GB" sz="2400" dirty="0">
                <a:solidFill>
                  <a:prstClr val="black"/>
                </a:solidFill>
              </a:rPr>
              <a:t>The next day hold your paper up to the light. The light will glow through the spots made by foods containing fat. </a:t>
            </a:r>
          </a:p>
        </p:txBody>
      </p:sp>
      <p:pic>
        <p:nvPicPr>
          <p:cNvPr id="5" name="Picture 4">
            <a:extLst>
              <a:ext uri="{FF2B5EF4-FFF2-40B4-BE49-F238E27FC236}">
                <a16:creationId xmlns:a16="http://schemas.microsoft.com/office/drawing/2014/main" id="{0A4D2D2C-16A8-0145-A834-782087E4BF5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81800" y="295612"/>
            <a:ext cx="4381384" cy="616542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0590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5386" y="1690518"/>
            <a:ext cx="11041227" cy="1938992"/>
          </a:xfrm>
          <a:prstGeom prst="rect">
            <a:avLst/>
          </a:prstGeom>
          <a:solidFill>
            <a:srgbClr val="FFCC99"/>
          </a:solidFill>
          <a:ln>
            <a:solidFill>
              <a:schemeClr val="accent5"/>
            </a:solidFill>
          </a:ln>
        </p:spPr>
        <p:style>
          <a:lnRef idx="1">
            <a:schemeClr val="dk1"/>
          </a:lnRef>
          <a:fillRef idx="2">
            <a:schemeClr val="dk1"/>
          </a:fillRef>
          <a:effectRef idx="1">
            <a:schemeClr val="dk1"/>
          </a:effectRef>
          <a:fontRef idx="minor">
            <a:schemeClr val="dk1"/>
          </a:fontRef>
        </p:style>
        <p:txBody>
          <a:bodyPr wrap="square" rtlCol="0">
            <a:spAutoFit/>
          </a:bodyPr>
          <a:lstStyle/>
          <a:p>
            <a:r>
              <a:rPr lang="en-GB" sz="2000" dirty="0"/>
              <a:t>So as you can see we may eat for a variety of reasons and eat on different occasions however eating food is essential for us to stay healthy and alive! </a:t>
            </a:r>
          </a:p>
          <a:p>
            <a:endParaRPr lang="en-GB" sz="2000" dirty="0"/>
          </a:p>
          <a:p>
            <a:r>
              <a:rPr lang="en-GB" sz="2000" dirty="0"/>
              <a:t>Discuss with the person next to you, what were the six main nutrients and can you describe what they did for the body and what foods we could get them from. </a:t>
            </a:r>
          </a:p>
          <a:p>
            <a:endParaRPr lang="en-GB" sz="2000" dirty="0"/>
          </a:p>
        </p:txBody>
      </p:sp>
      <p:pic>
        <p:nvPicPr>
          <p:cNvPr id="13" name="Picture 1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14" name="TextBox 13"/>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15" name="Rectangle 14"/>
          <p:cNvSpPr/>
          <p:nvPr/>
        </p:nvSpPr>
        <p:spPr>
          <a:xfrm>
            <a:off x="575385" y="4202765"/>
            <a:ext cx="11041227" cy="954107"/>
          </a:xfrm>
          <a:prstGeom prst="rect">
            <a:avLst/>
          </a:prstGeom>
        </p:spPr>
        <p:txBody>
          <a:bodyPr wrap="square">
            <a:spAutoFit/>
          </a:bodyPr>
          <a:lstStyle/>
          <a:p>
            <a:r>
              <a:rPr lang="en-GB" sz="2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Home challenge: Next time you’re at the dinner table can you identify what some of the nutrients are that you are eating?</a:t>
            </a:r>
          </a:p>
        </p:txBody>
      </p:sp>
    </p:spTree>
    <p:extLst>
      <p:ext uri="{BB962C8B-B14F-4D97-AF65-F5344CB8AC3E}">
        <p14:creationId xmlns:p14="http://schemas.microsoft.com/office/powerpoint/2010/main" val="2575691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2154044" y="1696139"/>
            <a:ext cx="7883912" cy="3108543"/>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Foundation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Identify actions that promote health, safety and wellbeing </a:t>
            </a:r>
            <a:r>
              <a:rPr lang="en-AU" sz="2000" dirty="0">
                <a:solidFill>
                  <a:srgbClr val="23A8E5"/>
                </a:solidFill>
                <a:latin typeface="proxima_nova_rgregular"/>
                <a:hlinkClick r:id="rId2" tooltip="View additional details of ACPPS005"/>
              </a:rPr>
              <a:t>(ACPPS006)</a:t>
            </a:r>
            <a:endParaRPr lang="en-AU" sz="2000" dirty="0">
              <a:solidFill>
                <a:srgbClr val="333333"/>
              </a:solidFill>
              <a:latin typeface="proxima_nova_rgregular"/>
            </a:endParaRPr>
          </a:p>
          <a:p>
            <a:r>
              <a:rPr lang="en-AU" sz="2000" b="1" dirty="0">
                <a:solidFill>
                  <a:srgbClr val="333333"/>
                </a:solidFill>
                <a:latin typeface="proxima_nova_bold"/>
              </a:rPr>
              <a:t>Year 1&amp;2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Explore actions that help make the classroom a healthy, safe and active place </a:t>
            </a:r>
            <a:r>
              <a:rPr lang="en-AU" sz="2000" dirty="0">
                <a:solidFill>
                  <a:srgbClr val="23A8E5"/>
                </a:solidFill>
                <a:latin typeface="proxima_nova_rgregular"/>
                <a:hlinkClick r:id="rId3"/>
              </a:rPr>
              <a:t>(ACPPS022)</a:t>
            </a:r>
            <a:endParaRPr lang="en-AU" sz="2000" dirty="0">
              <a:solidFill>
                <a:srgbClr val="333333"/>
              </a:solidFill>
              <a:latin typeface="proxima_nova_rgregular"/>
            </a:endParaRPr>
          </a:p>
          <a:p>
            <a:r>
              <a:rPr lang="en-AU" sz="2000" b="1" dirty="0">
                <a:solidFill>
                  <a:srgbClr val="333333"/>
                </a:solidFill>
                <a:latin typeface="proxima_nova_bold"/>
              </a:rPr>
              <a:t>Year 3&amp;4 Health and Physical Education</a:t>
            </a:r>
            <a:endParaRPr lang="en-AU" sz="2000" dirty="0">
              <a:solidFill>
                <a:srgbClr val="333333"/>
              </a:solidFill>
              <a:latin typeface="proxima_nova_rgregular"/>
            </a:endParaRPr>
          </a:p>
          <a:p>
            <a:r>
              <a:rPr lang="en-AU" sz="2000" dirty="0">
                <a:solidFill>
                  <a:srgbClr val="333333"/>
                </a:solidFill>
                <a:latin typeface="proxima_nova_rgregular"/>
              </a:rPr>
              <a:t>Identify and practise strategies to promote health, safety and well being </a:t>
            </a:r>
            <a:r>
              <a:rPr lang="en-AU" sz="2000" dirty="0">
                <a:solidFill>
                  <a:srgbClr val="23A8E5"/>
                </a:solidFill>
                <a:latin typeface="proxima_nova_rgregular"/>
                <a:hlinkClick r:id="rId4" tooltip="View additional details of ACPPS036"/>
              </a:rPr>
              <a:t>(ACPPS036)</a:t>
            </a:r>
            <a:endParaRPr lang="en-AU" sz="2000" dirty="0">
              <a:solidFill>
                <a:srgbClr val="23A8E5"/>
              </a:solidFill>
              <a:latin typeface="proxima_nova_rgregular"/>
            </a:endParaRPr>
          </a:p>
          <a:p>
            <a:r>
              <a:rPr lang="en-AU" dirty="0"/>
              <a:t>Discuss and interpret health information and messages in the media and internet </a:t>
            </a:r>
            <a:r>
              <a:rPr lang="en-AU" dirty="0">
                <a:hlinkClick r:id="rId5"/>
              </a:rPr>
              <a:t>(</a:t>
            </a:r>
            <a:r>
              <a:rPr lang="en-AU" u="sng" dirty="0">
                <a:hlinkClick r:id="rId5"/>
              </a:rPr>
              <a:t>ACPPS03</a:t>
            </a:r>
            <a:r>
              <a:rPr lang="en-AU" u="sng" dirty="0">
                <a:solidFill>
                  <a:schemeClr val="accent1"/>
                </a:solidFill>
              </a:rPr>
              <a:t>9)</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139276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124206"/>
          </a:xfrm>
          <a:prstGeom prst="rect">
            <a:avLst/>
          </a:prstGeom>
          <a:ln w="25400">
            <a:solidFill>
              <a:schemeClr val="accent5"/>
            </a:solidFill>
          </a:ln>
        </p:spPr>
        <p:txBody>
          <a:bodyPr wrap="square">
            <a:spAutoFit/>
          </a:bodyPr>
          <a:lstStyle/>
          <a:p>
            <a:r>
              <a:rPr lang="en-AU" sz="2000" b="1" dirty="0"/>
              <a:t>KS1 Learning opportunities in Health and Wellbeing</a:t>
            </a:r>
          </a:p>
          <a:p>
            <a:r>
              <a:rPr lang="en-AU" i="1" dirty="0"/>
              <a:t>Pupils learn... </a:t>
            </a:r>
          </a:p>
          <a:p>
            <a:endParaRPr lang="en-AU" i="1" dirty="0"/>
          </a:p>
          <a:p>
            <a:r>
              <a:rPr lang="en-AU" b="1" dirty="0"/>
              <a:t>H2. A</a:t>
            </a:r>
            <a:r>
              <a:rPr lang="en-AU" dirty="0"/>
              <a:t>bout foods that support good health and the risks of eating too much sugar</a:t>
            </a:r>
          </a:p>
          <a:p>
            <a:r>
              <a:rPr lang="en-AU" dirty="0"/>
              <a:t> </a:t>
            </a:r>
            <a:endParaRPr lang="en-AU" sz="2000" dirty="0"/>
          </a:p>
          <a:p>
            <a:endParaRPr lang="en-AU" sz="2000" dirty="0">
              <a:effectLst/>
            </a:endParaRPr>
          </a:p>
          <a:p>
            <a:r>
              <a:rPr lang="en-AU" sz="2000" b="1" dirty="0"/>
              <a:t>KS2 Learning opportunities in Health and Wellbeing </a:t>
            </a:r>
          </a:p>
          <a:p>
            <a:r>
              <a:rPr lang="en-AU" i="1" dirty="0"/>
              <a:t>Pupils learn... </a:t>
            </a:r>
          </a:p>
          <a:p>
            <a:endParaRPr lang="en-AU" sz="2000" dirty="0"/>
          </a:p>
          <a:p>
            <a:r>
              <a:rPr lang="en-AU" b="1" dirty="0"/>
              <a:t>H1. </a:t>
            </a:r>
            <a:r>
              <a:rPr lang="en-AU" dirty="0"/>
              <a:t>how to make informed decisions about health</a:t>
            </a:r>
            <a:br>
              <a:rPr lang="en-AU" dirty="0"/>
            </a:br>
            <a:r>
              <a:rPr lang="en-AU" b="1" dirty="0"/>
              <a:t>H2. </a:t>
            </a:r>
            <a:r>
              <a:rPr lang="en-AU" dirty="0"/>
              <a:t>about the elements of a balanced, healthy lifestyle </a:t>
            </a:r>
            <a:endParaRPr lang="en-AU" sz="2000" dirty="0"/>
          </a:p>
          <a:p>
            <a:r>
              <a:rPr lang="en-AU" b="1" dirty="0"/>
              <a:t>H6. </a:t>
            </a:r>
            <a:r>
              <a:rPr lang="en-AU" dirty="0"/>
              <a:t>about what constitutes a healthy diet; how to plan healthy meals; benefits to health and wellbeing of eating nutritionally rich foods; risks associated with not eating a healthy diet including obesity and tooth decay.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3209428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15909" y="1838227"/>
            <a:ext cx="4935061" cy="3046988"/>
          </a:xfrm>
          <a:prstGeom prst="rect">
            <a:avLst/>
          </a:prstGeom>
          <a:noFill/>
        </p:spPr>
        <p:txBody>
          <a:bodyPr wrap="square" rtlCol="0">
            <a:spAutoFit/>
          </a:bodyPr>
          <a:lstStyle/>
          <a:p>
            <a:r>
              <a:rPr lang="en-GB" sz="2400" b="1" dirty="0"/>
              <a:t>Learning Objective: </a:t>
            </a:r>
            <a:r>
              <a:rPr lang="en-GB" sz="2400" b="1" i="1" dirty="0"/>
              <a:t>To understand the different reasons we may eat</a:t>
            </a:r>
          </a:p>
          <a:p>
            <a:endParaRPr lang="en-GB" sz="2400" b="1" dirty="0"/>
          </a:p>
          <a:p>
            <a:pPr marL="342900" lvl="0" indent="-342900">
              <a:buFont typeface="Arial" panose="020B0604020202020204" pitchFamily="34" charset="0"/>
              <a:buChar char="•"/>
            </a:pPr>
            <a:r>
              <a:rPr lang="en-GB" sz="2400" dirty="0"/>
              <a:t>I can give reasons why we eat</a:t>
            </a:r>
          </a:p>
          <a:p>
            <a:pPr marL="342900" lvl="0" indent="-342900">
              <a:buFont typeface="Arial" panose="020B0604020202020204" pitchFamily="34" charset="0"/>
              <a:buChar char="•"/>
            </a:pPr>
            <a:r>
              <a:rPr lang="en-GB" sz="2400" dirty="0"/>
              <a:t>I can provide occasions when we might eat</a:t>
            </a:r>
          </a:p>
          <a:p>
            <a:pPr marL="342900" lvl="0" indent="-342900">
              <a:buFont typeface="Arial" panose="020B0604020202020204" pitchFamily="34" charset="0"/>
              <a:buChar char="•"/>
            </a:pPr>
            <a:r>
              <a:rPr lang="en-GB" sz="2400" dirty="0"/>
              <a:t>I am aware of the different nutrition food gives </a:t>
            </a:r>
          </a:p>
        </p:txBody>
      </p:sp>
      <p:pic>
        <p:nvPicPr>
          <p:cNvPr id="3" name="Picture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69612" y="140676"/>
            <a:ext cx="4839286" cy="607724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9BD5D4-60DD-F748-8620-0CDDFADCCAD2}"/>
              </a:ext>
            </a:extLst>
          </p:cNvPr>
          <p:cNvPicPr>
            <a:picLocks noChangeAspect="1"/>
          </p:cNvPicPr>
          <p:nvPr/>
        </p:nvPicPr>
        <p:blipFill>
          <a:blip r:embed="rId2"/>
          <a:stretch>
            <a:fillRect/>
          </a:stretch>
        </p:blipFill>
        <p:spPr>
          <a:xfrm>
            <a:off x="0" y="2744144"/>
            <a:ext cx="2641600" cy="3512012"/>
          </a:xfrm>
          <a:prstGeom prst="rect">
            <a:avLst/>
          </a:prstGeom>
        </p:spPr>
      </p:pic>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3809996219"/>
              </p:ext>
            </p:extLst>
          </p:nvPr>
        </p:nvGraphicFramePr>
        <p:xfrm>
          <a:off x="6734629" y="181737"/>
          <a:ext cx="5353915" cy="701040"/>
        </p:xfrm>
        <a:graphic>
          <a:graphicData uri="http://schemas.openxmlformats.org/drawingml/2006/table">
            <a:tbl>
              <a:tblPr/>
              <a:tblGrid>
                <a:gridCol w="5353915">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Why do we need to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B3AC3141-80D5-094F-B01F-FB7F77FA6EF2}"/>
              </a:ext>
            </a:extLst>
          </p:cNvPr>
          <p:cNvGraphicFramePr>
            <a:graphicFrameLocks noGrp="1"/>
          </p:cNvGraphicFramePr>
          <p:nvPr>
            <p:extLst>
              <p:ext uri="{D42A27DB-BD31-4B8C-83A1-F6EECF244321}">
                <p14:modId xmlns:p14="http://schemas.microsoft.com/office/powerpoint/2010/main" val="4172396707"/>
              </p:ext>
            </p:extLst>
          </p:nvPr>
        </p:nvGraphicFramePr>
        <p:xfrm>
          <a:off x="1160916" y="174788"/>
          <a:ext cx="3846512" cy="701040"/>
        </p:xfrm>
        <a:graphic>
          <a:graphicData uri="http://schemas.openxmlformats.org/drawingml/2006/table">
            <a:tbl>
              <a:tblPr/>
              <a:tblGrid>
                <a:gridCol w="3846512">
                  <a:extLst>
                    <a:ext uri="{9D8B030D-6E8A-4147-A177-3AD203B41FA5}">
                      <a16:colId xmlns:a16="http://schemas.microsoft.com/office/drawing/2014/main" val="20000"/>
                    </a:ext>
                  </a:extLst>
                </a:gridCol>
              </a:tblGrid>
              <a:tr h="0">
                <a:tc>
                  <a:txBody>
                    <a:bodyPr/>
                    <a:lstStyle/>
                    <a:p>
                      <a:r>
                        <a:rPr lang="en-GB" sz="40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When do we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cxnSp>
        <p:nvCxnSpPr>
          <p:cNvPr id="7" name="Straight Connector 6">
            <a:extLst>
              <a:ext uri="{FF2B5EF4-FFF2-40B4-BE49-F238E27FC236}">
                <a16:creationId xmlns:a16="http://schemas.microsoft.com/office/drawing/2014/main" id="{CB9A460E-E11E-4B43-B7C2-60B15A248AA0}"/>
              </a:ext>
            </a:extLst>
          </p:cNvPr>
          <p:cNvCxnSpPr>
            <a:cxnSpLocks/>
          </p:cNvCxnSpPr>
          <p:nvPr/>
        </p:nvCxnSpPr>
        <p:spPr>
          <a:xfrm>
            <a:off x="5921829" y="181737"/>
            <a:ext cx="0" cy="3591977"/>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5EF57F77-08A1-DE46-A08B-DF308E59E54C}"/>
              </a:ext>
            </a:extLst>
          </p:cNvPr>
          <p:cNvSpPr txBox="1"/>
          <p:nvPr/>
        </p:nvSpPr>
        <p:spPr>
          <a:xfrm>
            <a:off x="3271816" y="3947832"/>
            <a:ext cx="6363815" cy="2308324"/>
          </a:xfrm>
          <a:prstGeom prst="rect">
            <a:avLst/>
          </a:prstGeom>
          <a:noFill/>
          <a:ln w="19050">
            <a:noFill/>
          </a:ln>
        </p:spPr>
        <p:txBody>
          <a:bodyPr wrap="square" rtlCol="0">
            <a:spAutoFit/>
          </a:bodyPr>
          <a:lstStyle/>
          <a:p>
            <a:r>
              <a:rPr lang="en-GB" sz="2400" dirty="0">
                <a:solidFill>
                  <a:prstClr val="black"/>
                </a:solidFill>
              </a:rPr>
              <a:t>In small groups of 3-4, draw a line down a piece of paper and write down all the different reasons ‘When we eat’ and ‘Why we need to eat.’  </a:t>
            </a:r>
          </a:p>
          <a:p>
            <a:endParaRPr lang="en-GB" sz="2400" dirty="0">
              <a:solidFill>
                <a:prstClr val="black"/>
              </a:solidFill>
            </a:endParaRPr>
          </a:p>
          <a:p>
            <a:r>
              <a:rPr lang="en-GB" sz="2400" dirty="0">
                <a:solidFill>
                  <a:prstClr val="black"/>
                </a:solidFill>
              </a:rPr>
              <a:t>As a class share all your different ideas and ones you do not have to your list. </a:t>
            </a:r>
          </a:p>
        </p:txBody>
      </p:sp>
    </p:spTree>
    <p:extLst>
      <p:ext uri="{BB962C8B-B14F-4D97-AF65-F5344CB8AC3E}">
        <p14:creationId xmlns:p14="http://schemas.microsoft.com/office/powerpoint/2010/main" val="2294307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89BD5D4-60DD-F748-8620-0CDDFADCCA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960" y="4327104"/>
            <a:ext cx="1494971" cy="1987567"/>
          </a:xfrm>
          <a:prstGeom prst="rect">
            <a:avLst/>
          </a:prstGeom>
        </p:spPr>
      </p:pic>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2095612557"/>
              </p:ext>
            </p:extLst>
          </p:nvPr>
        </p:nvGraphicFramePr>
        <p:xfrm>
          <a:off x="123451" y="128917"/>
          <a:ext cx="6286171" cy="822960"/>
        </p:xfrm>
        <a:graphic>
          <a:graphicData uri="http://schemas.openxmlformats.org/drawingml/2006/table">
            <a:tbl>
              <a:tblPr/>
              <a:tblGrid>
                <a:gridCol w="6286171">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When do we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23451" y="879830"/>
            <a:ext cx="4288892" cy="1569660"/>
          </a:xfrm>
          <a:prstGeom prst="rect">
            <a:avLst/>
          </a:prstGeom>
          <a:noFill/>
          <a:ln w="19050">
            <a:noFill/>
          </a:ln>
        </p:spPr>
        <p:txBody>
          <a:bodyPr wrap="square" rtlCol="0">
            <a:spAutoFit/>
          </a:bodyPr>
          <a:lstStyle/>
          <a:p>
            <a:r>
              <a:rPr lang="en-GB" sz="2400" dirty="0">
                <a:solidFill>
                  <a:prstClr val="black"/>
                </a:solidFill>
              </a:rPr>
              <a:t>The actual time we eat may differ between some people but we probably share a lot of the same occasions when we eat. </a:t>
            </a:r>
          </a:p>
        </p:txBody>
      </p:sp>
      <p:sp>
        <p:nvSpPr>
          <p:cNvPr id="9" name="TextBox 8">
            <a:extLst>
              <a:ext uri="{FF2B5EF4-FFF2-40B4-BE49-F238E27FC236}">
                <a16:creationId xmlns:a16="http://schemas.microsoft.com/office/drawing/2014/main" id="{99105AAF-FC3A-9E44-ACCC-71F769AFCFE6}"/>
              </a:ext>
            </a:extLst>
          </p:cNvPr>
          <p:cNvSpPr txBox="1"/>
          <p:nvPr/>
        </p:nvSpPr>
        <p:spPr>
          <a:xfrm>
            <a:off x="0" y="3823275"/>
            <a:ext cx="1126617" cy="461665"/>
          </a:xfrm>
          <a:prstGeom prst="rect">
            <a:avLst/>
          </a:prstGeom>
          <a:noFill/>
          <a:ln w="19050">
            <a:noFill/>
          </a:ln>
        </p:spPr>
        <p:txBody>
          <a:bodyPr wrap="square" rtlCol="0">
            <a:spAutoFit/>
          </a:bodyPr>
          <a:lstStyle/>
          <a:p>
            <a:r>
              <a:rPr lang="en-GB" sz="2400" b="1" dirty="0">
                <a:solidFill>
                  <a:prstClr val="black"/>
                </a:solidFill>
              </a:rPr>
              <a:t>Snacks</a:t>
            </a:r>
          </a:p>
        </p:txBody>
      </p:sp>
      <p:sp>
        <p:nvSpPr>
          <p:cNvPr id="12" name="TextBox 11">
            <a:extLst>
              <a:ext uri="{FF2B5EF4-FFF2-40B4-BE49-F238E27FC236}">
                <a16:creationId xmlns:a16="http://schemas.microsoft.com/office/drawing/2014/main" id="{EF3418AA-6605-B644-B114-D81965FDD70C}"/>
              </a:ext>
            </a:extLst>
          </p:cNvPr>
          <p:cNvSpPr txBox="1"/>
          <p:nvPr/>
        </p:nvSpPr>
        <p:spPr>
          <a:xfrm>
            <a:off x="9408823" y="369914"/>
            <a:ext cx="2024868" cy="461665"/>
          </a:xfrm>
          <a:prstGeom prst="rect">
            <a:avLst/>
          </a:prstGeom>
          <a:noFill/>
          <a:ln w="19050">
            <a:noFill/>
          </a:ln>
        </p:spPr>
        <p:txBody>
          <a:bodyPr wrap="square" rtlCol="0">
            <a:spAutoFit/>
          </a:bodyPr>
          <a:lstStyle/>
          <a:p>
            <a:r>
              <a:rPr lang="en-GB" sz="2400" b="1" dirty="0">
                <a:solidFill>
                  <a:prstClr val="black"/>
                </a:solidFill>
              </a:rPr>
              <a:t>Celebrations</a:t>
            </a:r>
          </a:p>
        </p:txBody>
      </p:sp>
      <p:pic>
        <p:nvPicPr>
          <p:cNvPr id="15" name="Picture 14">
            <a:extLst>
              <a:ext uri="{FF2B5EF4-FFF2-40B4-BE49-F238E27FC236}">
                <a16:creationId xmlns:a16="http://schemas.microsoft.com/office/drawing/2014/main" id="{990255E8-261D-D344-A4B6-43357914901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77381" y="951877"/>
            <a:ext cx="2668932" cy="1775806"/>
          </a:xfrm>
          <a:prstGeom prst="rect">
            <a:avLst/>
          </a:prstGeom>
        </p:spPr>
      </p:pic>
      <p:grpSp>
        <p:nvGrpSpPr>
          <p:cNvPr id="32" name="Group 31">
            <a:extLst>
              <a:ext uri="{FF2B5EF4-FFF2-40B4-BE49-F238E27FC236}">
                <a16:creationId xmlns:a16="http://schemas.microsoft.com/office/drawing/2014/main" id="{ADF5D4AA-5294-5546-B803-DC8AED1EFC0F}"/>
              </a:ext>
            </a:extLst>
          </p:cNvPr>
          <p:cNvGrpSpPr/>
          <p:nvPr/>
        </p:nvGrpSpPr>
        <p:grpSpPr>
          <a:xfrm>
            <a:off x="6346440" y="465354"/>
            <a:ext cx="1273560" cy="2960017"/>
            <a:chOff x="6346440" y="465354"/>
            <a:chExt cx="1222793" cy="2866207"/>
          </a:xfrm>
        </p:grpSpPr>
        <p:sp>
          <p:nvSpPr>
            <p:cNvPr id="19" name="TextBox 18">
              <a:extLst>
                <a:ext uri="{FF2B5EF4-FFF2-40B4-BE49-F238E27FC236}">
                  <a16:creationId xmlns:a16="http://schemas.microsoft.com/office/drawing/2014/main" id="{18D626B1-759E-1B46-B65F-A0E3F21E9C35}"/>
                </a:ext>
              </a:extLst>
            </p:cNvPr>
            <p:cNvSpPr txBox="1"/>
            <p:nvPr/>
          </p:nvSpPr>
          <p:spPr>
            <a:xfrm>
              <a:off x="6387229" y="465354"/>
              <a:ext cx="1182004" cy="461665"/>
            </a:xfrm>
            <a:prstGeom prst="rect">
              <a:avLst/>
            </a:prstGeom>
            <a:noFill/>
            <a:ln w="19050">
              <a:noFill/>
            </a:ln>
          </p:spPr>
          <p:txBody>
            <a:bodyPr wrap="square" rtlCol="0">
              <a:spAutoFit/>
            </a:bodyPr>
            <a:lstStyle/>
            <a:p>
              <a:r>
                <a:rPr lang="en-GB" sz="2400" b="1" dirty="0">
                  <a:solidFill>
                    <a:prstClr val="black"/>
                  </a:solidFill>
                </a:rPr>
                <a:t>Hungry</a:t>
              </a:r>
            </a:p>
          </p:txBody>
        </p:sp>
        <p:pic>
          <p:nvPicPr>
            <p:cNvPr id="20" name="Picture 19">
              <a:extLst>
                <a:ext uri="{FF2B5EF4-FFF2-40B4-BE49-F238E27FC236}">
                  <a16:creationId xmlns:a16="http://schemas.microsoft.com/office/drawing/2014/main" id="{ED04D410-3FA7-FB49-ADB4-5624947BD7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346440" y="951877"/>
              <a:ext cx="1140265" cy="2379684"/>
            </a:xfrm>
            <a:prstGeom prst="rect">
              <a:avLst/>
            </a:prstGeom>
          </p:spPr>
        </p:pic>
      </p:grpSp>
      <p:grpSp>
        <p:nvGrpSpPr>
          <p:cNvPr id="27" name="Group 26">
            <a:extLst>
              <a:ext uri="{FF2B5EF4-FFF2-40B4-BE49-F238E27FC236}">
                <a16:creationId xmlns:a16="http://schemas.microsoft.com/office/drawing/2014/main" id="{5371FC8F-0A8B-2341-9642-4732F801C930}"/>
              </a:ext>
            </a:extLst>
          </p:cNvPr>
          <p:cNvGrpSpPr/>
          <p:nvPr/>
        </p:nvGrpSpPr>
        <p:grpSpPr>
          <a:xfrm>
            <a:off x="4205621" y="4054108"/>
            <a:ext cx="1555988" cy="2419329"/>
            <a:chOff x="2466033" y="3792516"/>
            <a:chExt cx="1555988" cy="2419329"/>
          </a:xfrm>
        </p:grpSpPr>
        <p:sp>
          <p:nvSpPr>
            <p:cNvPr id="11" name="TextBox 10">
              <a:extLst>
                <a:ext uri="{FF2B5EF4-FFF2-40B4-BE49-F238E27FC236}">
                  <a16:creationId xmlns:a16="http://schemas.microsoft.com/office/drawing/2014/main" id="{EC739A70-DBAB-7847-9775-A60192C4BE12}"/>
                </a:ext>
              </a:extLst>
            </p:cNvPr>
            <p:cNvSpPr txBox="1"/>
            <p:nvPr/>
          </p:nvSpPr>
          <p:spPr>
            <a:xfrm>
              <a:off x="2511050" y="3792516"/>
              <a:ext cx="1510971" cy="461665"/>
            </a:xfrm>
            <a:prstGeom prst="rect">
              <a:avLst/>
            </a:prstGeom>
            <a:noFill/>
            <a:ln w="19050">
              <a:noFill/>
            </a:ln>
          </p:spPr>
          <p:txBody>
            <a:bodyPr wrap="square" rtlCol="0">
              <a:spAutoFit/>
            </a:bodyPr>
            <a:lstStyle/>
            <a:p>
              <a:r>
                <a:rPr lang="en-GB" sz="2400" b="1" dirty="0">
                  <a:solidFill>
                    <a:prstClr val="black"/>
                  </a:solidFill>
                </a:rPr>
                <a:t>Breakfast</a:t>
              </a:r>
            </a:p>
          </p:txBody>
        </p:sp>
        <p:pic>
          <p:nvPicPr>
            <p:cNvPr id="21" name="Picture 20">
              <a:extLst>
                <a:ext uri="{FF2B5EF4-FFF2-40B4-BE49-F238E27FC236}">
                  <a16:creationId xmlns:a16="http://schemas.microsoft.com/office/drawing/2014/main" id="{E455D447-3FE6-8149-8041-2463B79E04D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66033" y="4275589"/>
              <a:ext cx="1510801" cy="1936256"/>
            </a:xfrm>
            <a:prstGeom prst="rect">
              <a:avLst/>
            </a:prstGeom>
          </p:spPr>
        </p:pic>
      </p:grpSp>
      <p:grpSp>
        <p:nvGrpSpPr>
          <p:cNvPr id="30" name="Group 29">
            <a:extLst>
              <a:ext uri="{FF2B5EF4-FFF2-40B4-BE49-F238E27FC236}">
                <a16:creationId xmlns:a16="http://schemas.microsoft.com/office/drawing/2014/main" id="{8F9441EE-0366-EE42-A0AD-F7E3ADB98CE3}"/>
              </a:ext>
            </a:extLst>
          </p:cNvPr>
          <p:cNvGrpSpPr/>
          <p:nvPr/>
        </p:nvGrpSpPr>
        <p:grpSpPr>
          <a:xfrm>
            <a:off x="9408823" y="3886306"/>
            <a:ext cx="2556439" cy="2405131"/>
            <a:chOff x="9408823" y="3987904"/>
            <a:chExt cx="2556439" cy="2405131"/>
          </a:xfrm>
        </p:grpSpPr>
        <p:sp>
          <p:nvSpPr>
            <p:cNvPr id="8" name="TextBox 7">
              <a:extLst>
                <a:ext uri="{FF2B5EF4-FFF2-40B4-BE49-F238E27FC236}">
                  <a16:creationId xmlns:a16="http://schemas.microsoft.com/office/drawing/2014/main" id="{EC372A76-617E-D140-9EA6-C4706EDB52C2}"/>
                </a:ext>
              </a:extLst>
            </p:cNvPr>
            <p:cNvSpPr txBox="1"/>
            <p:nvPr/>
          </p:nvSpPr>
          <p:spPr>
            <a:xfrm>
              <a:off x="10038310" y="3987904"/>
              <a:ext cx="1297464" cy="461665"/>
            </a:xfrm>
            <a:prstGeom prst="rect">
              <a:avLst/>
            </a:prstGeom>
            <a:noFill/>
            <a:ln w="19050">
              <a:noFill/>
            </a:ln>
          </p:spPr>
          <p:txBody>
            <a:bodyPr wrap="square" rtlCol="0">
              <a:spAutoFit/>
            </a:bodyPr>
            <a:lstStyle/>
            <a:p>
              <a:r>
                <a:rPr lang="en-GB" sz="2400" b="1" dirty="0">
                  <a:solidFill>
                    <a:prstClr val="black"/>
                  </a:solidFill>
                </a:rPr>
                <a:t>Dinner</a:t>
              </a:r>
            </a:p>
          </p:txBody>
        </p:sp>
        <p:pic>
          <p:nvPicPr>
            <p:cNvPr id="25" name="Picture 24">
              <a:extLst>
                <a:ext uri="{FF2B5EF4-FFF2-40B4-BE49-F238E27FC236}">
                  <a16:creationId xmlns:a16="http://schemas.microsoft.com/office/drawing/2014/main" id="{61B71694-6269-9D4D-8330-C149412D90C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08823" y="4539742"/>
              <a:ext cx="2556439" cy="1853293"/>
            </a:xfrm>
            <a:prstGeom prst="rect">
              <a:avLst/>
            </a:prstGeom>
          </p:spPr>
        </p:pic>
      </p:grpSp>
      <p:sp>
        <p:nvSpPr>
          <p:cNvPr id="6" name="TextBox 5">
            <a:extLst>
              <a:ext uri="{FF2B5EF4-FFF2-40B4-BE49-F238E27FC236}">
                <a16:creationId xmlns:a16="http://schemas.microsoft.com/office/drawing/2014/main" id="{C52B7F3F-548D-A345-9B69-9A6AC5C5F9DE}"/>
              </a:ext>
            </a:extLst>
          </p:cNvPr>
          <p:cNvSpPr txBox="1"/>
          <p:nvPr/>
        </p:nvSpPr>
        <p:spPr>
          <a:xfrm>
            <a:off x="2226991" y="2810173"/>
            <a:ext cx="1294710" cy="461665"/>
          </a:xfrm>
          <a:prstGeom prst="rect">
            <a:avLst/>
          </a:prstGeom>
          <a:noFill/>
          <a:ln w="19050">
            <a:noFill/>
          </a:ln>
        </p:spPr>
        <p:txBody>
          <a:bodyPr wrap="square" rtlCol="0">
            <a:spAutoFit/>
          </a:bodyPr>
          <a:lstStyle/>
          <a:p>
            <a:r>
              <a:rPr lang="en-GB" sz="2400" b="1" dirty="0">
                <a:solidFill>
                  <a:prstClr val="black"/>
                </a:solidFill>
              </a:rPr>
              <a:t>For fun</a:t>
            </a:r>
          </a:p>
        </p:txBody>
      </p:sp>
      <p:pic>
        <p:nvPicPr>
          <p:cNvPr id="26" name="Picture 25">
            <a:extLst>
              <a:ext uri="{FF2B5EF4-FFF2-40B4-BE49-F238E27FC236}">
                <a16:creationId xmlns:a16="http://schemas.microsoft.com/office/drawing/2014/main" id="{A3AB02AF-6CBE-6B45-85C5-586DC111A94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040685" y="3295193"/>
            <a:ext cx="1410688" cy="1843228"/>
          </a:xfrm>
          <a:prstGeom prst="rect">
            <a:avLst/>
          </a:prstGeom>
        </p:spPr>
      </p:pic>
      <p:grpSp>
        <p:nvGrpSpPr>
          <p:cNvPr id="29" name="Group 28">
            <a:extLst>
              <a:ext uri="{FF2B5EF4-FFF2-40B4-BE49-F238E27FC236}">
                <a16:creationId xmlns:a16="http://schemas.microsoft.com/office/drawing/2014/main" id="{E5000DA6-0927-8E43-AA3F-E8BD7574970A}"/>
              </a:ext>
            </a:extLst>
          </p:cNvPr>
          <p:cNvGrpSpPr/>
          <p:nvPr/>
        </p:nvGrpSpPr>
        <p:grpSpPr>
          <a:xfrm>
            <a:off x="6978231" y="4010566"/>
            <a:ext cx="1311244" cy="2611487"/>
            <a:chOff x="4234319" y="3987903"/>
            <a:chExt cx="1184468" cy="2767425"/>
          </a:xfrm>
        </p:grpSpPr>
        <p:sp>
          <p:nvSpPr>
            <p:cNvPr id="13" name="TextBox 12">
              <a:extLst>
                <a:ext uri="{FF2B5EF4-FFF2-40B4-BE49-F238E27FC236}">
                  <a16:creationId xmlns:a16="http://schemas.microsoft.com/office/drawing/2014/main" id="{A5A2C02E-DF77-C84F-81C1-B2E963E462E4}"/>
                </a:ext>
              </a:extLst>
            </p:cNvPr>
            <p:cNvSpPr txBox="1"/>
            <p:nvPr/>
          </p:nvSpPr>
          <p:spPr>
            <a:xfrm>
              <a:off x="4234319" y="3987903"/>
              <a:ext cx="1095961" cy="489232"/>
            </a:xfrm>
            <a:prstGeom prst="rect">
              <a:avLst/>
            </a:prstGeom>
            <a:noFill/>
            <a:ln w="19050">
              <a:noFill/>
            </a:ln>
          </p:spPr>
          <p:txBody>
            <a:bodyPr wrap="square" rtlCol="0">
              <a:spAutoFit/>
            </a:bodyPr>
            <a:lstStyle/>
            <a:p>
              <a:r>
                <a:rPr lang="en-GB" sz="2400" b="1" dirty="0">
                  <a:solidFill>
                    <a:prstClr val="black"/>
                  </a:solidFill>
                </a:rPr>
                <a:t>Lunch</a:t>
              </a:r>
            </a:p>
          </p:txBody>
        </p:sp>
        <p:pic>
          <p:nvPicPr>
            <p:cNvPr id="28" name="Picture 27">
              <a:extLst>
                <a:ext uri="{FF2B5EF4-FFF2-40B4-BE49-F238E27FC236}">
                  <a16:creationId xmlns:a16="http://schemas.microsoft.com/office/drawing/2014/main" id="{5CD82D2E-A657-EC4D-977D-3F567F1BF05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364253" y="4539741"/>
              <a:ext cx="1054534" cy="2215587"/>
            </a:xfrm>
            <a:prstGeom prst="rect">
              <a:avLst/>
            </a:prstGeom>
          </p:spPr>
        </p:pic>
      </p:grpSp>
    </p:spTree>
    <p:extLst>
      <p:ext uri="{BB962C8B-B14F-4D97-AF65-F5344CB8AC3E}">
        <p14:creationId xmlns:p14="http://schemas.microsoft.com/office/powerpoint/2010/main" val="23544753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565A84B8-8552-0F4C-8BD3-F2E897234692}"/>
              </a:ext>
            </a:extLst>
          </p:cNvPr>
          <p:cNvGraphicFramePr>
            <a:graphicFrameLocks noGrp="1"/>
          </p:cNvGraphicFramePr>
          <p:nvPr>
            <p:extLst>
              <p:ext uri="{D42A27DB-BD31-4B8C-83A1-F6EECF244321}">
                <p14:modId xmlns:p14="http://schemas.microsoft.com/office/powerpoint/2010/main" val="4172142119"/>
              </p:ext>
            </p:extLst>
          </p:nvPr>
        </p:nvGraphicFramePr>
        <p:xfrm>
          <a:off x="123451" y="128917"/>
          <a:ext cx="6286171" cy="822960"/>
        </p:xfrm>
        <a:graphic>
          <a:graphicData uri="http://schemas.openxmlformats.org/drawingml/2006/table">
            <a:tbl>
              <a:tblPr/>
              <a:tblGrid>
                <a:gridCol w="6286171">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Why do we need to eat?</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TextBox 3">
            <a:extLst>
              <a:ext uri="{FF2B5EF4-FFF2-40B4-BE49-F238E27FC236}">
                <a16:creationId xmlns:a16="http://schemas.microsoft.com/office/drawing/2014/main" id="{5EF57F77-08A1-DE46-A08B-DF308E59E54C}"/>
              </a:ext>
            </a:extLst>
          </p:cNvPr>
          <p:cNvSpPr txBox="1"/>
          <p:nvPr/>
        </p:nvSpPr>
        <p:spPr>
          <a:xfrm>
            <a:off x="123451" y="945030"/>
            <a:ext cx="5188778" cy="1938992"/>
          </a:xfrm>
          <a:prstGeom prst="rect">
            <a:avLst/>
          </a:prstGeom>
          <a:noFill/>
          <a:ln w="19050">
            <a:noFill/>
          </a:ln>
        </p:spPr>
        <p:txBody>
          <a:bodyPr wrap="square" rtlCol="0">
            <a:spAutoFit/>
          </a:bodyPr>
          <a:lstStyle/>
          <a:p>
            <a:r>
              <a:rPr lang="en-GB" sz="2400" dirty="0">
                <a:solidFill>
                  <a:prstClr val="black"/>
                </a:solidFill>
              </a:rPr>
              <a:t>Initially we will eat because we are hungry. Hunger is our bodies way to send signals that we need to eat.  The food and drink we eat keeps us alive. More specifically food can help us to: </a:t>
            </a:r>
          </a:p>
        </p:txBody>
      </p:sp>
      <p:grpSp>
        <p:nvGrpSpPr>
          <p:cNvPr id="23" name="Group 22">
            <a:extLst>
              <a:ext uri="{FF2B5EF4-FFF2-40B4-BE49-F238E27FC236}">
                <a16:creationId xmlns:a16="http://schemas.microsoft.com/office/drawing/2014/main" id="{AEDE22C6-1CD1-714D-A2E8-7DC24E507566}"/>
              </a:ext>
            </a:extLst>
          </p:cNvPr>
          <p:cNvGrpSpPr/>
          <p:nvPr/>
        </p:nvGrpSpPr>
        <p:grpSpPr>
          <a:xfrm>
            <a:off x="380240" y="3494017"/>
            <a:ext cx="1346336" cy="2761640"/>
            <a:chOff x="430527" y="3058139"/>
            <a:chExt cx="1418245" cy="3092778"/>
          </a:xfrm>
        </p:grpSpPr>
        <p:sp>
          <p:nvSpPr>
            <p:cNvPr id="10" name="TextBox 9">
              <a:extLst>
                <a:ext uri="{FF2B5EF4-FFF2-40B4-BE49-F238E27FC236}">
                  <a16:creationId xmlns:a16="http://schemas.microsoft.com/office/drawing/2014/main" id="{E3AF21B9-5950-514D-8D10-5EA6B005B9CD}"/>
                </a:ext>
              </a:extLst>
            </p:cNvPr>
            <p:cNvSpPr txBox="1"/>
            <p:nvPr/>
          </p:nvSpPr>
          <p:spPr>
            <a:xfrm>
              <a:off x="430527" y="3058139"/>
              <a:ext cx="1418245" cy="461665"/>
            </a:xfrm>
            <a:prstGeom prst="rect">
              <a:avLst/>
            </a:prstGeom>
            <a:noFill/>
            <a:ln w="19050">
              <a:noFill/>
            </a:ln>
          </p:spPr>
          <p:txBody>
            <a:bodyPr wrap="square" rtlCol="0">
              <a:spAutoFit/>
            </a:bodyPr>
            <a:lstStyle/>
            <a:p>
              <a:r>
                <a:rPr lang="en-GB" sz="2400" b="1" dirty="0">
                  <a:solidFill>
                    <a:prstClr val="black"/>
                  </a:solidFill>
                </a:rPr>
                <a:t>Stay cool</a:t>
              </a:r>
            </a:p>
          </p:txBody>
        </p:sp>
        <p:pic>
          <p:nvPicPr>
            <p:cNvPr id="5" name="Picture 4">
              <a:extLst>
                <a:ext uri="{FF2B5EF4-FFF2-40B4-BE49-F238E27FC236}">
                  <a16:creationId xmlns:a16="http://schemas.microsoft.com/office/drawing/2014/main" id="{DD33A21C-1CF2-5649-95E7-22B8B682F09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0527" y="3698831"/>
              <a:ext cx="1165400" cy="2452086"/>
            </a:xfrm>
            <a:prstGeom prst="rect">
              <a:avLst/>
            </a:prstGeom>
          </p:spPr>
        </p:pic>
      </p:grpSp>
      <p:grpSp>
        <p:nvGrpSpPr>
          <p:cNvPr id="22" name="Group 21">
            <a:extLst>
              <a:ext uri="{FF2B5EF4-FFF2-40B4-BE49-F238E27FC236}">
                <a16:creationId xmlns:a16="http://schemas.microsoft.com/office/drawing/2014/main" id="{EFF46E8D-942D-4A4D-9A1B-4D1C53C2B1A9}"/>
              </a:ext>
            </a:extLst>
          </p:cNvPr>
          <p:cNvGrpSpPr/>
          <p:nvPr/>
        </p:nvGrpSpPr>
        <p:grpSpPr>
          <a:xfrm>
            <a:off x="3036203" y="4694041"/>
            <a:ext cx="2019304" cy="1846505"/>
            <a:chOff x="2717840" y="4206192"/>
            <a:chExt cx="2019304" cy="1846505"/>
          </a:xfrm>
        </p:grpSpPr>
        <p:sp>
          <p:nvSpPr>
            <p:cNvPr id="7" name="TextBox 6">
              <a:extLst>
                <a:ext uri="{FF2B5EF4-FFF2-40B4-BE49-F238E27FC236}">
                  <a16:creationId xmlns:a16="http://schemas.microsoft.com/office/drawing/2014/main" id="{1DB79C86-9C05-744B-9BF0-3AF87512030A}"/>
                </a:ext>
              </a:extLst>
            </p:cNvPr>
            <p:cNvSpPr txBox="1"/>
            <p:nvPr/>
          </p:nvSpPr>
          <p:spPr>
            <a:xfrm>
              <a:off x="3166861" y="4206192"/>
              <a:ext cx="1121262" cy="461665"/>
            </a:xfrm>
            <a:prstGeom prst="rect">
              <a:avLst/>
            </a:prstGeom>
            <a:noFill/>
            <a:ln w="19050">
              <a:noFill/>
            </a:ln>
          </p:spPr>
          <p:txBody>
            <a:bodyPr wrap="square" rtlCol="0">
              <a:spAutoFit/>
            </a:bodyPr>
            <a:lstStyle/>
            <a:p>
              <a:r>
                <a:rPr lang="en-GB" sz="2400" b="1" dirty="0">
                  <a:solidFill>
                    <a:prstClr val="black"/>
                  </a:solidFill>
                </a:rPr>
                <a:t>Move</a:t>
              </a:r>
            </a:p>
          </p:txBody>
        </p:sp>
        <p:pic>
          <p:nvPicPr>
            <p:cNvPr id="16" name="Picture 15">
              <a:extLst>
                <a:ext uri="{FF2B5EF4-FFF2-40B4-BE49-F238E27FC236}">
                  <a16:creationId xmlns:a16="http://schemas.microsoft.com/office/drawing/2014/main" id="{FCCD3515-4A11-374B-9EB9-843235A0D772}"/>
                </a:ext>
              </a:extLst>
            </p:cNvPr>
            <p:cNvPicPr>
              <a:picLocks noChangeAspect="1"/>
            </p:cNvPicPr>
            <p:nvPr/>
          </p:nvPicPr>
          <p:blipFill>
            <a:blip r:embed="rId3"/>
            <a:stretch>
              <a:fillRect/>
            </a:stretch>
          </p:blipFill>
          <p:spPr>
            <a:xfrm>
              <a:off x="2717840" y="4850089"/>
              <a:ext cx="2019304" cy="1202608"/>
            </a:xfrm>
            <a:prstGeom prst="rect">
              <a:avLst/>
            </a:prstGeom>
          </p:spPr>
        </p:pic>
      </p:grpSp>
      <p:grpSp>
        <p:nvGrpSpPr>
          <p:cNvPr id="20" name="Group 19">
            <a:extLst>
              <a:ext uri="{FF2B5EF4-FFF2-40B4-BE49-F238E27FC236}">
                <a16:creationId xmlns:a16="http://schemas.microsoft.com/office/drawing/2014/main" id="{46081054-3DE8-FF46-BD9D-A7034E2FDF0B}"/>
              </a:ext>
            </a:extLst>
          </p:cNvPr>
          <p:cNvGrpSpPr/>
          <p:nvPr/>
        </p:nvGrpSpPr>
        <p:grpSpPr>
          <a:xfrm>
            <a:off x="10418763" y="2237936"/>
            <a:ext cx="1540802" cy="2024604"/>
            <a:chOff x="9663278" y="2686529"/>
            <a:chExt cx="1540802" cy="2024604"/>
          </a:xfrm>
        </p:grpSpPr>
        <p:sp>
          <p:nvSpPr>
            <p:cNvPr id="11" name="TextBox 10">
              <a:extLst>
                <a:ext uri="{FF2B5EF4-FFF2-40B4-BE49-F238E27FC236}">
                  <a16:creationId xmlns:a16="http://schemas.microsoft.com/office/drawing/2014/main" id="{EC739A70-DBAB-7847-9775-A60192C4BE12}"/>
                </a:ext>
              </a:extLst>
            </p:cNvPr>
            <p:cNvSpPr txBox="1"/>
            <p:nvPr/>
          </p:nvSpPr>
          <p:spPr>
            <a:xfrm>
              <a:off x="9663278" y="2686529"/>
              <a:ext cx="1540802" cy="461665"/>
            </a:xfrm>
            <a:prstGeom prst="rect">
              <a:avLst/>
            </a:prstGeom>
            <a:noFill/>
            <a:ln w="19050">
              <a:noFill/>
            </a:ln>
          </p:spPr>
          <p:txBody>
            <a:bodyPr wrap="square" rtlCol="0">
              <a:spAutoFit/>
            </a:bodyPr>
            <a:lstStyle/>
            <a:p>
              <a:r>
                <a:rPr lang="en-GB" sz="2400" b="1" dirty="0">
                  <a:solidFill>
                    <a:prstClr val="black"/>
                  </a:solidFill>
                </a:rPr>
                <a:t>Stay warm</a:t>
              </a:r>
            </a:p>
          </p:txBody>
        </p:sp>
        <p:pic>
          <p:nvPicPr>
            <p:cNvPr id="17" name="Picture 16">
              <a:extLst>
                <a:ext uri="{FF2B5EF4-FFF2-40B4-BE49-F238E27FC236}">
                  <a16:creationId xmlns:a16="http://schemas.microsoft.com/office/drawing/2014/main" id="{AEF2C506-7D50-8B4C-8A0B-B796EDBD1A2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88726" y="3148194"/>
              <a:ext cx="969022" cy="1562939"/>
            </a:xfrm>
            <a:prstGeom prst="rect">
              <a:avLst/>
            </a:prstGeom>
          </p:spPr>
        </p:pic>
      </p:grpSp>
      <p:grpSp>
        <p:nvGrpSpPr>
          <p:cNvPr id="21" name="Group 20">
            <a:extLst>
              <a:ext uri="{FF2B5EF4-FFF2-40B4-BE49-F238E27FC236}">
                <a16:creationId xmlns:a16="http://schemas.microsoft.com/office/drawing/2014/main" id="{CF09CF29-3CB3-B041-BA58-6EB31A95B7E9}"/>
              </a:ext>
            </a:extLst>
          </p:cNvPr>
          <p:cNvGrpSpPr/>
          <p:nvPr/>
        </p:nvGrpSpPr>
        <p:grpSpPr>
          <a:xfrm>
            <a:off x="5470723" y="2926221"/>
            <a:ext cx="1791726" cy="1922252"/>
            <a:chOff x="5582889" y="3095954"/>
            <a:chExt cx="1791726" cy="1922252"/>
          </a:xfrm>
        </p:grpSpPr>
        <p:sp>
          <p:nvSpPr>
            <p:cNvPr id="8" name="TextBox 7">
              <a:extLst>
                <a:ext uri="{FF2B5EF4-FFF2-40B4-BE49-F238E27FC236}">
                  <a16:creationId xmlns:a16="http://schemas.microsoft.com/office/drawing/2014/main" id="{EC372A76-617E-D140-9EA6-C4706EDB52C2}"/>
                </a:ext>
              </a:extLst>
            </p:cNvPr>
            <p:cNvSpPr txBox="1"/>
            <p:nvPr/>
          </p:nvSpPr>
          <p:spPr>
            <a:xfrm>
              <a:off x="5769359" y="3095954"/>
              <a:ext cx="1042739" cy="461665"/>
            </a:xfrm>
            <a:prstGeom prst="rect">
              <a:avLst/>
            </a:prstGeom>
            <a:noFill/>
            <a:ln w="19050">
              <a:noFill/>
            </a:ln>
          </p:spPr>
          <p:txBody>
            <a:bodyPr wrap="square" rtlCol="0">
              <a:spAutoFit/>
            </a:bodyPr>
            <a:lstStyle/>
            <a:p>
              <a:r>
                <a:rPr lang="en-GB" sz="2400" b="1" dirty="0">
                  <a:solidFill>
                    <a:prstClr val="black"/>
                  </a:solidFill>
                </a:rPr>
                <a:t>Think</a:t>
              </a:r>
            </a:p>
          </p:txBody>
        </p:sp>
        <p:pic>
          <p:nvPicPr>
            <p:cNvPr id="19" name="Picture 18">
              <a:extLst>
                <a:ext uri="{FF2B5EF4-FFF2-40B4-BE49-F238E27FC236}">
                  <a16:creationId xmlns:a16="http://schemas.microsoft.com/office/drawing/2014/main" id="{C7D25190-4FFA-4B48-AE76-F7EF791ECE1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82889" y="3394178"/>
              <a:ext cx="1791726" cy="1624028"/>
            </a:xfrm>
            <a:prstGeom prst="rect">
              <a:avLst/>
            </a:prstGeom>
          </p:spPr>
        </p:pic>
      </p:grpSp>
      <p:grpSp>
        <p:nvGrpSpPr>
          <p:cNvPr id="31" name="Group 30">
            <a:extLst>
              <a:ext uri="{FF2B5EF4-FFF2-40B4-BE49-F238E27FC236}">
                <a16:creationId xmlns:a16="http://schemas.microsoft.com/office/drawing/2014/main" id="{C4F72FAA-C823-B449-B7D6-9427B4CCC05D}"/>
              </a:ext>
            </a:extLst>
          </p:cNvPr>
          <p:cNvGrpSpPr/>
          <p:nvPr/>
        </p:nvGrpSpPr>
        <p:grpSpPr>
          <a:xfrm>
            <a:off x="7630885" y="4249468"/>
            <a:ext cx="1371504" cy="2185361"/>
            <a:chOff x="7630885" y="4249468"/>
            <a:chExt cx="1371504" cy="2185361"/>
          </a:xfrm>
        </p:grpSpPr>
        <p:sp>
          <p:nvSpPr>
            <p:cNvPr id="9" name="TextBox 8">
              <a:extLst>
                <a:ext uri="{FF2B5EF4-FFF2-40B4-BE49-F238E27FC236}">
                  <a16:creationId xmlns:a16="http://schemas.microsoft.com/office/drawing/2014/main" id="{99105AAF-FC3A-9E44-ACCC-71F769AFCFE6}"/>
                </a:ext>
              </a:extLst>
            </p:cNvPr>
            <p:cNvSpPr txBox="1"/>
            <p:nvPr/>
          </p:nvSpPr>
          <p:spPr>
            <a:xfrm>
              <a:off x="7630885" y="4249468"/>
              <a:ext cx="1371504" cy="461665"/>
            </a:xfrm>
            <a:prstGeom prst="rect">
              <a:avLst/>
            </a:prstGeom>
            <a:noFill/>
            <a:ln w="19050">
              <a:noFill/>
            </a:ln>
          </p:spPr>
          <p:txBody>
            <a:bodyPr wrap="square" rtlCol="0">
              <a:spAutoFit/>
            </a:bodyPr>
            <a:lstStyle/>
            <a:p>
              <a:r>
                <a:rPr lang="en-GB" sz="2400" b="1" dirty="0">
                  <a:solidFill>
                    <a:prstClr val="black"/>
                  </a:solidFill>
                </a:rPr>
                <a:t>Breathe</a:t>
              </a:r>
            </a:p>
          </p:txBody>
        </p:sp>
        <p:pic>
          <p:nvPicPr>
            <p:cNvPr id="24" name="Picture 23">
              <a:extLst>
                <a:ext uri="{FF2B5EF4-FFF2-40B4-BE49-F238E27FC236}">
                  <a16:creationId xmlns:a16="http://schemas.microsoft.com/office/drawing/2014/main" id="{F5974FEB-9CF0-4D49-94A4-C4DA67892764}"/>
                </a:ext>
              </a:extLst>
            </p:cNvPr>
            <p:cNvPicPr>
              <a:picLocks noChangeAspect="1"/>
            </p:cNvPicPr>
            <p:nvPr/>
          </p:nvPicPr>
          <p:blipFill>
            <a:blip r:embed="rId6"/>
            <a:stretch>
              <a:fillRect/>
            </a:stretch>
          </p:blipFill>
          <p:spPr>
            <a:xfrm>
              <a:off x="7711470" y="4711133"/>
              <a:ext cx="865783" cy="1723696"/>
            </a:xfrm>
            <a:prstGeom prst="rect">
              <a:avLst/>
            </a:prstGeom>
          </p:spPr>
        </p:pic>
      </p:grpSp>
      <p:grpSp>
        <p:nvGrpSpPr>
          <p:cNvPr id="33" name="Group 32">
            <a:extLst>
              <a:ext uri="{FF2B5EF4-FFF2-40B4-BE49-F238E27FC236}">
                <a16:creationId xmlns:a16="http://schemas.microsoft.com/office/drawing/2014/main" id="{A76C5C1E-BEDF-EE4C-8445-A4E52B1B3FBF}"/>
              </a:ext>
            </a:extLst>
          </p:cNvPr>
          <p:cNvGrpSpPr/>
          <p:nvPr/>
        </p:nvGrpSpPr>
        <p:grpSpPr>
          <a:xfrm>
            <a:off x="9557799" y="309564"/>
            <a:ext cx="1781588" cy="1604962"/>
            <a:chOff x="9557799" y="309564"/>
            <a:chExt cx="1781588" cy="1604962"/>
          </a:xfrm>
        </p:grpSpPr>
        <p:sp>
          <p:nvSpPr>
            <p:cNvPr id="12" name="TextBox 11">
              <a:extLst>
                <a:ext uri="{FF2B5EF4-FFF2-40B4-BE49-F238E27FC236}">
                  <a16:creationId xmlns:a16="http://schemas.microsoft.com/office/drawing/2014/main" id="{EF3418AA-6605-B644-B114-D81965FDD70C}"/>
                </a:ext>
              </a:extLst>
            </p:cNvPr>
            <p:cNvSpPr txBox="1"/>
            <p:nvPr/>
          </p:nvSpPr>
          <p:spPr>
            <a:xfrm>
              <a:off x="9557799" y="309564"/>
              <a:ext cx="1781588" cy="461665"/>
            </a:xfrm>
            <a:prstGeom prst="rect">
              <a:avLst/>
            </a:prstGeom>
            <a:noFill/>
            <a:ln w="19050">
              <a:noFill/>
            </a:ln>
          </p:spPr>
          <p:txBody>
            <a:bodyPr wrap="square" rtlCol="0">
              <a:spAutoFit/>
            </a:bodyPr>
            <a:lstStyle/>
            <a:p>
              <a:r>
                <a:rPr lang="en-GB" sz="2400" b="1" dirty="0">
                  <a:solidFill>
                    <a:prstClr val="black"/>
                  </a:solidFill>
                </a:rPr>
                <a:t>Fight germs</a:t>
              </a:r>
            </a:p>
          </p:txBody>
        </p:sp>
        <p:pic>
          <p:nvPicPr>
            <p:cNvPr id="25" name="Picture 24">
              <a:extLst>
                <a:ext uri="{FF2B5EF4-FFF2-40B4-BE49-F238E27FC236}">
                  <a16:creationId xmlns:a16="http://schemas.microsoft.com/office/drawing/2014/main" id="{F044A740-82B1-DA4E-8580-3B7102421C65}"/>
                </a:ext>
              </a:extLst>
            </p:cNvPr>
            <p:cNvPicPr>
              <a:picLocks noChangeAspect="1"/>
            </p:cNvPicPr>
            <p:nvPr/>
          </p:nvPicPr>
          <p:blipFill>
            <a:blip r:embed="rId7"/>
            <a:stretch>
              <a:fillRect/>
            </a:stretch>
          </p:blipFill>
          <p:spPr>
            <a:xfrm>
              <a:off x="9563408" y="1040164"/>
              <a:ext cx="855354" cy="874362"/>
            </a:xfrm>
            <a:prstGeom prst="rect">
              <a:avLst/>
            </a:prstGeom>
          </p:spPr>
        </p:pic>
        <p:pic>
          <p:nvPicPr>
            <p:cNvPr id="26" name="Picture 25">
              <a:extLst>
                <a:ext uri="{FF2B5EF4-FFF2-40B4-BE49-F238E27FC236}">
                  <a16:creationId xmlns:a16="http://schemas.microsoft.com/office/drawing/2014/main" id="{C74756B5-5C98-754A-9115-2EE221729999}"/>
                </a:ext>
              </a:extLst>
            </p:cNvPr>
            <p:cNvPicPr>
              <a:picLocks noChangeAspect="1"/>
            </p:cNvPicPr>
            <p:nvPr/>
          </p:nvPicPr>
          <p:blipFill>
            <a:blip r:embed="rId7"/>
            <a:stretch>
              <a:fillRect/>
            </a:stretch>
          </p:blipFill>
          <p:spPr>
            <a:xfrm flipH="1">
              <a:off x="10418762" y="830177"/>
              <a:ext cx="596513" cy="653570"/>
            </a:xfrm>
            <a:prstGeom prst="rect">
              <a:avLst/>
            </a:prstGeom>
          </p:spPr>
        </p:pic>
      </p:grpSp>
      <p:grpSp>
        <p:nvGrpSpPr>
          <p:cNvPr id="30" name="Group 29">
            <a:extLst>
              <a:ext uri="{FF2B5EF4-FFF2-40B4-BE49-F238E27FC236}">
                <a16:creationId xmlns:a16="http://schemas.microsoft.com/office/drawing/2014/main" id="{14133C5B-CA4D-2040-B666-C1C512561854}"/>
              </a:ext>
            </a:extLst>
          </p:cNvPr>
          <p:cNvGrpSpPr/>
          <p:nvPr/>
        </p:nvGrpSpPr>
        <p:grpSpPr>
          <a:xfrm>
            <a:off x="10148007" y="4694041"/>
            <a:ext cx="964508" cy="1274166"/>
            <a:chOff x="10148007" y="4694041"/>
            <a:chExt cx="964508" cy="1274166"/>
          </a:xfrm>
        </p:grpSpPr>
        <p:sp>
          <p:nvSpPr>
            <p:cNvPr id="13" name="TextBox 12">
              <a:extLst>
                <a:ext uri="{FF2B5EF4-FFF2-40B4-BE49-F238E27FC236}">
                  <a16:creationId xmlns:a16="http://schemas.microsoft.com/office/drawing/2014/main" id="{A5A2C02E-DF77-C84F-81C1-B2E963E462E4}"/>
                </a:ext>
              </a:extLst>
            </p:cNvPr>
            <p:cNvSpPr txBox="1"/>
            <p:nvPr/>
          </p:nvSpPr>
          <p:spPr>
            <a:xfrm>
              <a:off x="10148007" y="4694041"/>
              <a:ext cx="964508" cy="461665"/>
            </a:xfrm>
            <a:prstGeom prst="rect">
              <a:avLst/>
            </a:prstGeom>
            <a:noFill/>
            <a:ln w="19050">
              <a:noFill/>
            </a:ln>
          </p:spPr>
          <p:txBody>
            <a:bodyPr wrap="square" rtlCol="0">
              <a:spAutoFit/>
            </a:bodyPr>
            <a:lstStyle/>
            <a:p>
              <a:r>
                <a:rPr lang="en-GB" sz="2400" b="1" dirty="0">
                  <a:solidFill>
                    <a:prstClr val="black"/>
                  </a:solidFill>
                </a:rPr>
                <a:t>Heal</a:t>
              </a:r>
            </a:p>
          </p:txBody>
        </p:sp>
        <p:pic>
          <p:nvPicPr>
            <p:cNvPr id="27" name="Picture 26">
              <a:extLst>
                <a:ext uri="{FF2B5EF4-FFF2-40B4-BE49-F238E27FC236}">
                  <a16:creationId xmlns:a16="http://schemas.microsoft.com/office/drawing/2014/main" id="{E166A0BA-B804-7A4D-978A-73671D4F51CB}"/>
                </a:ext>
              </a:extLst>
            </p:cNvPr>
            <p:cNvPicPr>
              <a:picLocks noChangeAspect="1"/>
            </p:cNvPicPr>
            <p:nvPr/>
          </p:nvPicPr>
          <p:blipFill>
            <a:blip r:embed="rId8"/>
            <a:stretch>
              <a:fillRect/>
            </a:stretch>
          </p:blipFill>
          <p:spPr>
            <a:xfrm>
              <a:off x="10148007" y="5206207"/>
              <a:ext cx="762000" cy="762000"/>
            </a:xfrm>
            <a:prstGeom prst="rect">
              <a:avLst/>
            </a:prstGeom>
          </p:spPr>
        </p:pic>
      </p:grpSp>
      <p:grpSp>
        <p:nvGrpSpPr>
          <p:cNvPr id="32" name="Group 31">
            <a:extLst>
              <a:ext uri="{FF2B5EF4-FFF2-40B4-BE49-F238E27FC236}">
                <a16:creationId xmlns:a16="http://schemas.microsoft.com/office/drawing/2014/main" id="{941F9D4E-1BD5-034D-9F7F-6C24374C57EB}"/>
              </a:ext>
            </a:extLst>
          </p:cNvPr>
          <p:cNvGrpSpPr/>
          <p:nvPr/>
        </p:nvGrpSpPr>
        <p:grpSpPr>
          <a:xfrm>
            <a:off x="7371879" y="1040164"/>
            <a:ext cx="1026953" cy="1255362"/>
            <a:chOff x="7371879" y="1040164"/>
            <a:chExt cx="1026953" cy="1255362"/>
          </a:xfrm>
        </p:grpSpPr>
        <p:sp>
          <p:nvSpPr>
            <p:cNvPr id="6" name="TextBox 5">
              <a:extLst>
                <a:ext uri="{FF2B5EF4-FFF2-40B4-BE49-F238E27FC236}">
                  <a16:creationId xmlns:a16="http://schemas.microsoft.com/office/drawing/2014/main" id="{C52B7F3F-548D-A345-9B69-9A6AC5C5F9DE}"/>
                </a:ext>
              </a:extLst>
            </p:cNvPr>
            <p:cNvSpPr txBox="1"/>
            <p:nvPr/>
          </p:nvSpPr>
          <p:spPr>
            <a:xfrm>
              <a:off x="7371879" y="1040164"/>
              <a:ext cx="1026953" cy="461665"/>
            </a:xfrm>
            <a:prstGeom prst="rect">
              <a:avLst/>
            </a:prstGeom>
            <a:noFill/>
            <a:ln w="19050">
              <a:noFill/>
            </a:ln>
          </p:spPr>
          <p:txBody>
            <a:bodyPr wrap="square" rtlCol="0">
              <a:spAutoFit/>
            </a:bodyPr>
            <a:lstStyle/>
            <a:p>
              <a:r>
                <a:rPr lang="en-GB" sz="2400" b="1" dirty="0">
                  <a:solidFill>
                    <a:prstClr val="black"/>
                  </a:solidFill>
                </a:rPr>
                <a:t>Grow</a:t>
              </a:r>
            </a:p>
          </p:txBody>
        </p:sp>
        <p:pic>
          <p:nvPicPr>
            <p:cNvPr id="29" name="Picture 28">
              <a:extLst>
                <a:ext uri="{FF2B5EF4-FFF2-40B4-BE49-F238E27FC236}">
                  <a16:creationId xmlns:a16="http://schemas.microsoft.com/office/drawing/2014/main" id="{E32310AA-9752-3A4C-9E74-6CF1092F7E65}"/>
                </a:ext>
              </a:extLst>
            </p:cNvPr>
            <p:cNvPicPr>
              <a:picLocks noChangeAspect="1"/>
            </p:cNvPicPr>
            <p:nvPr/>
          </p:nvPicPr>
          <p:blipFill>
            <a:blip r:embed="rId9"/>
            <a:stretch>
              <a:fillRect/>
            </a:stretch>
          </p:blipFill>
          <p:spPr>
            <a:xfrm>
              <a:off x="7711470" y="1533526"/>
              <a:ext cx="241300" cy="762000"/>
            </a:xfrm>
            <a:prstGeom prst="rect">
              <a:avLst/>
            </a:prstGeom>
          </p:spPr>
        </p:pic>
      </p:grpSp>
    </p:spTree>
    <p:extLst>
      <p:ext uri="{BB962C8B-B14F-4D97-AF65-F5344CB8AC3E}">
        <p14:creationId xmlns:p14="http://schemas.microsoft.com/office/powerpoint/2010/main" val="1304320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6BBD6EA-3E1A-8A48-AA46-B66EB2D70766}"/>
              </a:ext>
            </a:extLst>
          </p:cNvPr>
          <p:cNvGraphicFramePr>
            <a:graphicFrameLocks noGrp="1"/>
          </p:cNvGraphicFramePr>
          <p:nvPr>
            <p:extLst>
              <p:ext uri="{D42A27DB-BD31-4B8C-83A1-F6EECF244321}">
                <p14:modId xmlns:p14="http://schemas.microsoft.com/office/powerpoint/2010/main" val="225132050"/>
              </p:ext>
            </p:extLst>
          </p:nvPr>
        </p:nvGraphicFramePr>
        <p:xfrm>
          <a:off x="428251" y="128917"/>
          <a:ext cx="11633120" cy="1554480"/>
        </p:xfrm>
        <a:graphic>
          <a:graphicData uri="http://schemas.openxmlformats.org/drawingml/2006/table">
            <a:tbl>
              <a:tblPr/>
              <a:tblGrid>
                <a:gridCol w="11633120">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is it in our foods that help us to do everything from the last page?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B910A935-88E6-E74B-8390-332466DA94FE}"/>
              </a:ext>
            </a:extLst>
          </p:cNvPr>
          <p:cNvSpPr txBox="1"/>
          <p:nvPr/>
        </p:nvSpPr>
        <p:spPr>
          <a:xfrm>
            <a:off x="2590879" y="2246213"/>
            <a:ext cx="7307863" cy="2215991"/>
          </a:xfrm>
          <a:prstGeom prst="rect">
            <a:avLst/>
          </a:prstGeom>
          <a:noFill/>
          <a:ln w="19050">
            <a:noFill/>
          </a:ln>
        </p:spPr>
        <p:txBody>
          <a:bodyPr wrap="square" rtlCol="0">
            <a:spAutoFit/>
          </a:bodyPr>
          <a:lstStyle/>
          <a:p>
            <a:r>
              <a:rPr lang="en-GB" sz="13800" dirty="0">
                <a:solidFill>
                  <a:prstClr val="black"/>
                </a:solidFill>
              </a:rPr>
              <a:t>Nutrients</a:t>
            </a:r>
          </a:p>
        </p:txBody>
      </p:sp>
      <p:sp>
        <p:nvSpPr>
          <p:cNvPr id="4" name="TextBox 3">
            <a:extLst>
              <a:ext uri="{FF2B5EF4-FFF2-40B4-BE49-F238E27FC236}">
                <a16:creationId xmlns:a16="http://schemas.microsoft.com/office/drawing/2014/main" id="{67E90F55-0FA1-4144-9742-6390E815DCE0}"/>
              </a:ext>
            </a:extLst>
          </p:cNvPr>
          <p:cNvSpPr txBox="1"/>
          <p:nvPr/>
        </p:nvSpPr>
        <p:spPr>
          <a:xfrm>
            <a:off x="3323850" y="4372417"/>
            <a:ext cx="6879691" cy="830997"/>
          </a:xfrm>
          <a:prstGeom prst="rect">
            <a:avLst/>
          </a:prstGeom>
          <a:noFill/>
          <a:ln w="19050">
            <a:noFill/>
          </a:ln>
        </p:spPr>
        <p:txBody>
          <a:bodyPr wrap="square" rtlCol="0">
            <a:spAutoFit/>
          </a:bodyPr>
          <a:lstStyle/>
          <a:p>
            <a:r>
              <a:rPr lang="en-GB" sz="2400" dirty="0">
                <a:solidFill>
                  <a:prstClr val="black"/>
                </a:solidFill>
              </a:rPr>
              <a:t>Here is a clue. It begins with N and ends in S.</a:t>
            </a:r>
          </a:p>
          <a:p>
            <a:r>
              <a:rPr lang="en-GB" sz="2400" dirty="0">
                <a:solidFill>
                  <a:prstClr val="black"/>
                </a:solidFill>
              </a:rPr>
              <a:t>There are a variety of them.  </a:t>
            </a:r>
          </a:p>
        </p:txBody>
      </p:sp>
      <p:sp>
        <p:nvSpPr>
          <p:cNvPr id="5" name="Rounded Rectangle 4">
            <a:extLst>
              <a:ext uri="{FF2B5EF4-FFF2-40B4-BE49-F238E27FC236}">
                <a16:creationId xmlns:a16="http://schemas.microsoft.com/office/drawing/2014/main" id="{0198CCCA-7BBE-A842-9A86-62DC4A3FD24D}"/>
              </a:ext>
            </a:extLst>
          </p:cNvPr>
          <p:cNvSpPr/>
          <p:nvPr/>
        </p:nvSpPr>
        <p:spPr>
          <a:xfrm>
            <a:off x="3843527" y="2718588"/>
            <a:ext cx="4850530" cy="14615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16874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6BBD6EA-3E1A-8A48-AA46-B66EB2D70766}"/>
              </a:ext>
            </a:extLst>
          </p:cNvPr>
          <p:cNvGraphicFramePr>
            <a:graphicFrameLocks noGrp="1"/>
          </p:cNvGraphicFramePr>
          <p:nvPr>
            <p:extLst>
              <p:ext uri="{D42A27DB-BD31-4B8C-83A1-F6EECF244321}">
                <p14:modId xmlns:p14="http://schemas.microsoft.com/office/powerpoint/2010/main" val="3341797899"/>
              </p:ext>
            </p:extLst>
          </p:nvPr>
        </p:nvGraphicFramePr>
        <p:xfrm>
          <a:off x="2590879" y="85701"/>
          <a:ext cx="7554607" cy="822960"/>
        </p:xfrm>
        <a:graphic>
          <a:graphicData uri="http://schemas.openxmlformats.org/drawingml/2006/table">
            <a:tbl>
              <a:tblPr/>
              <a:tblGrid>
                <a:gridCol w="7554607">
                  <a:extLst>
                    <a:ext uri="{9D8B030D-6E8A-4147-A177-3AD203B41FA5}">
                      <a16:colId xmlns:a16="http://schemas.microsoft.com/office/drawing/2014/main" val="20000"/>
                    </a:ext>
                  </a:extLst>
                </a:gridCol>
              </a:tblGrid>
              <a:tr h="0">
                <a:tc>
                  <a:txBody>
                    <a:bodyPr/>
                    <a:lstStyle/>
                    <a:p>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are the main nutrients?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B910A935-88E6-E74B-8390-332466DA94FE}"/>
              </a:ext>
            </a:extLst>
          </p:cNvPr>
          <p:cNvSpPr txBox="1"/>
          <p:nvPr/>
        </p:nvSpPr>
        <p:spPr>
          <a:xfrm>
            <a:off x="904008" y="1224956"/>
            <a:ext cx="1108054" cy="769441"/>
          </a:xfrm>
          <a:prstGeom prst="rect">
            <a:avLst/>
          </a:prstGeom>
          <a:solidFill>
            <a:schemeClr val="accent1"/>
          </a:solidFill>
          <a:ln w="19050">
            <a:noFill/>
          </a:ln>
        </p:spPr>
        <p:txBody>
          <a:bodyPr wrap="square" rtlCol="0">
            <a:spAutoFit/>
          </a:bodyPr>
          <a:lstStyle/>
          <a:p>
            <a:r>
              <a:rPr lang="en-GB" sz="4400" dirty="0">
                <a:solidFill>
                  <a:prstClr val="black"/>
                </a:solidFill>
              </a:rPr>
              <a:t>Fats</a:t>
            </a:r>
            <a:endParaRPr lang="en-GB" sz="4000" dirty="0">
              <a:solidFill>
                <a:prstClr val="black"/>
              </a:solidFill>
            </a:endParaRPr>
          </a:p>
        </p:txBody>
      </p:sp>
      <p:sp>
        <p:nvSpPr>
          <p:cNvPr id="4" name="TextBox 3">
            <a:extLst>
              <a:ext uri="{FF2B5EF4-FFF2-40B4-BE49-F238E27FC236}">
                <a16:creationId xmlns:a16="http://schemas.microsoft.com/office/drawing/2014/main" id="{67E90F55-0FA1-4144-9742-6390E815DCE0}"/>
              </a:ext>
            </a:extLst>
          </p:cNvPr>
          <p:cNvSpPr txBox="1"/>
          <p:nvPr/>
        </p:nvSpPr>
        <p:spPr>
          <a:xfrm>
            <a:off x="3703700" y="6372056"/>
            <a:ext cx="5322862" cy="461665"/>
          </a:xfrm>
          <a:prstGeom prst="rect">
            <a:avLst/>
          </a:prstGeom>
          <a:noFill/>
          <a:ln w="19050">
            <a:noFill/>
          </a:ln>
        </p:spPr>
        <p:txBody>
          <a:bodyPr wrap="square" rtlCol="0">
            <a:spAutoFit/>
          </a:bodyPr>
          <a:lstStyle/>
          <a:p>
            <a:r>
              <a:rPr lang="en-GB" sz="2400" b="1" dirty="0">
                <a:solidFill>
                  <a:prstClr val="black"/>
                </a:solidFill>
              </a:rPr>
              <a:t>But how does each one help our bodies?</a:t>
            </a:r>
          </a:p>
        </p:txBody>
      </p:sp>
      <p:sp>
        <p:nvSpPr>
          <p:cNvPr id="5" name="Rounded Rectangle 4">
            <a:extLst>
              <a:ext uri="{FF2B5EF4-FFF2-40B4-BE49-F238E27FC236}">
                <a16:creationId xmlns:a16="http://schemas.microsoft.com/office/drawing/2014/main" id="{0198CCCA-7BBE-A842-9A86-62DC4A3FD24D}"/>
              </a:ext>
            </a:extLst>
          </p:cNvPr>
          <p:cNvSpPr/>
          <p:nvPr/>
        </p:nvSpPr>
        <p:spPr>
          <a:xfrm>
            <a:off x="325192" y="981591"/>
            <a:ext cx="2265687" cy="12255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E5BAC6B-61C5-2D48-B08A-47868C2408F1}"/>
              </a:ext>
            </a:extLst>
          </p:cNvPr>
          <p:cNvSpPr txBox="1"/>
          <p:nvPr/>
        </p:nvSpPr>
        <p:spPr>
          <a:xfrm>
            <a:off x="476981" y="3765229"/>
            <a:ext cx="1962107" cy="769441"/>
          </a:xfrm>
          <a:prstGeom prst="rect">
            <a:avLst/>
          </a:prstGeom>
          <a:solidFill>
            <a:srgbClr val="945200">
              <a:alpha val="74118"/>
            </a:srgbClr>
          </a:solidFill>
          <a:ln w="19050">
            <a:noFill/>
          </a:ln>
        </p:spPr>
        <p:txBody>
          <a:bodyPr wrap="square" rtlCol="0">
            <a:spAutoFit/>
          </a:bodyPr>
          <a:lstStyle/>
          <a:p>
            <a:r>
              <a:rPr lang="en-GB" sz="4400" dirty="0">
                <a:solidFill>
                  <a:prstClr val="black"/>
                </a:solidFill>
              </a:rPr>
              <a:t>Protein</a:t>
            </a:r>
          </a:p>
        </p:txBody>
      </p:sp>
      <p:sp>
        <p:nvSpPr>
          <p:cNvPr id="7" name="TextBox 6">
            <a:extLst>
              <a:ext uri="{FF2B5EF4-FFF2-40B4-BE49-F238E27FC236}">
                <a16:creationId xmlns:a16="http://schemas.microsoft.com/office/drawing/2014/main" id="{9E92916A-1947-FA48-A55A-0FE3814ACF8D}"/>
              </a:ext>
            </a:extLst>
          </p:cNvPr>
          <p:cNvSpPr txBox="1"/>
          <p:nvPr/>
        </p:nvSpPr>
        <p:spPr>
          <a:xfrm>
            <a:off x="5762173" y="1357674"/>
            <a:ext cx="1434624" cy="769441"/>
          </a:xfrm>
          <a:prstGeom prst="rect">
            <a:avLst/>
          </a:prstGeom>
          <a:solidFill>
            <a:srgbClr val="92D050"/>
          </a:solidFill>
          <a:ln w="19050">
            <a:noFill/>
          </a:ln>
        </p:spPr>
        <p:txBody>
          <a:bodyPr wrap="square" rtlCol="0">
            <a:spAutoFit/>
          </a:bodyPr>
          <a:lstStyle/>
          <a:p>
            <a:r>
              <a:rPr lang="en-GB" sz="4400" dirty="0">
                <a:solidFill>
                  <a:prstClr val="black"/>
                </a:solidFill>
              </a:rPr>
              <a:t>Fibre</a:t>
            </a:r>
          </a:p>
        </p:txBody>
      </p:sp>
      <p:sp>
        <p:nvSpPr>
          <p:cNvPr id="8" name="TextBox 7">
            <a:extLst>
              <a:ext uri="{FF2B5EF4-FFF2-40B4-BE49-F238E27FC236}">
                <a16:creationId xmlns:a16="http://schemas.microsoft.com/office/drawing/2014/main" id="{F044D729-81A5-D246-B8CA-F625E81FE071}"/>
              </a:ext>
            </a:extLst>
          </p:cNvPr>
          <p:cNvSpPr txBox="1"/>
          <p:nvPr/>
        </p:nvSpPr>
        <p:spPr>
          <a:xfrm>
            <a:off x="9364527" y="1642886"/>
            <a:ext cx="2268110" cy="769441"/>
          </a:xfrm>
          <a:prstGeom prst="rect">
            <a:avLst/>
          </a:prstGeom>
          <a:solidFill>
            <a:srgbClr val="FFCC99"/>
          </a:solidFill>
          <a:ln w="19050">
            <a:noFill/>
          </a:ln>
        </p:spPr>
        <p:txBody>
          <a:bodyPr wrap="square" rtlCol="0">
            <a:spAutoFit/>
          </a:bodyPr>
          <a:lstStyle/>
          <a:p>
            <a:r>
              <a:rPr lang="en-GB" sz="4400" dirty="0">
                <a:solidFill>
                  <a:prstClr val="black"/>
                </a:solidFill>
              </a:rPr>
              <a:t>Vitamins</a:t>
            </a:r>
          </a:p>
        </p:txBody>
      </p:sp>
      <p:sp>
        <p:nvSpPr>
          <p:cNvPr id="9" name="TextBox 8">
            <a:extLst>
              <a:ext uri="{FF2B5EF4-FFF2-40B4-BE49-F238E27FC236}">
                <a16:creationId xmlns:a16="http://schemas.microsoft.com/office/drawing/2014/main" id="{9DFD4CBF-8392-254C-9E3B-A2353DE9F8E3}"/>
              </a:ext>
            </a:extLst>
          </p:cNvPr>
          <p:cNvSpPr txBox="1"/>
          <p:nvPr/>
        </p:nvSpPr>
        <p:spPr>
          <a:xfrm>
            <a:off x="9272492" y="3712281"/>
            <a:ext cx="2235588" cy="769441"/>
          </a:xfrm>
          <a:prstGeom prst="rect">
            <a:avLst/>
          </a:prstGeom>
          <a:solidFill>
            <a:srgbClr val="9437FF">
              <a:alpha val="50196"/>
            </a:srgbClr>
          </a:solidFill>
          <a:ln w="19050">
            <a:noFill/>
          </a:ln>
        </p:spPr>
        <p:txBody>
          <a:bodyPr wrap="square" rtlCol="0">
            <a:spAutoFit/>
          </a:bodyPr>
          <a:lstStyle/>
          <a:p>
            <a:r>
              <a:rPr lang="en-GB" sz="4400" dirty="0">
                <a:solidFill>
                  <a:prstClr val="black"/>
                </a:solidFill>
              </a:rPr>
              <a:t>Minerals</a:t>
            </a:r>
          </a:p>
        </p:txBody>
      </p:sp>
      <p:sp>
        <p:nvSpPr>
          <p:cNvPr id="10" name="TextBox 9">
            <a:extLst>
              <a:ext uri="{FF2B5EF4-FFF2-40B4-BE49-F238E27FC236}">
                <a16:creationId xmlns:a16="http://schemas.microsoft.com/office/drawing/2014/main" id="{5CC0E575-88EC-594B-8FD5-216E83AA553A}"/>
              </a:ext>
            </a:extLst>
          </p:cNvPr>
          <p:cNvSpPr txBox="1"/>
          <p:nvPr/>
        </p:nvSpPr>
        <p:spPr>
          <a:xfrm>
            <a:off x="3045752" y="2677435"/>
            <a:ext cx="1675332" cy="769441"/>
          </a:xfrm>
          <a:prstGeom prst="rect">
            <a:avLst/>
          </a:prstGeom>
          <a:solidFill>
            <a:srgbClr val="00B0F0"/>
          </a:solidFill>
          <a:ln w="19050">
            <a:noFill/>
          </a:ln>
        </p:spPr>
        <p:txBody>
          <a:bodyPr wrap="square" rtlCol="0">
            <a:spAutoFit/>
          </a:bodyPr>
          <a:lstStyle/>
          <a:p>
            <a:r>
              <a:rPr lang="en-GB" sz="4400" dirty="0">
                <a:solidFill>
                  <a:prstClr val="black"/>
                </a:solidFill>
              </a:rPr>
              <a:t>Water</a:t>
            </a:r>
          </a:p>
        </p:txBody>
      </p:sp>
      <p:sp>
        <p:nvSpPr>
          <p:cNvPr id="11" name="TextBox 10">
            <a:extLst>
              <a:ext uri="{FF2B5EF4-FFF2-40B4-BE49-F238E27FC236}">
                <a16:creationId xmlns:a16="http://schemas.microsoft.com/office/drawing/2014/main" id="{E75ABD0E-20F0-D84A-909D-85BD1D698288}"/>
              </a:ext>
            </a:extLst>
          </p:cNvPr>
          <p:cNvSpPr txBox="1"/>
          <p:nvPr/>
        </p:nvSpPr>
        <p:spPr>
          <a:xfrm>
            <a:off x="4654626" y="4276131"/>
            <a:ext cx="3502403" cy="769441"/>
          </a:xfrm>
          <a:prstGeom prst="rect">
            <a:avLst/>
          </a:prstGeom>
          <a:solidFill>
            <a:srgbClr val="FF7E79"/>
          </a:solidFill>
          <a:ln w="19050">
            <a:noFill/>
          </a:ln>
        </p:spPr>
        <p:txBody>
          <a:bodyPr wrap="square" rtlCol="0">
            <a:spAutoFit/>
          </a:bodyPr>
          <a:lstStyle/>
          <a:p>
            <a:r>
              <a:rPr lang="en-GB" sz="4400" dirty="0">
                <a:solidFill>
                  <a:prstClr val="black"/>
                </a:solidFill>
              </a:rPr>
              <a:t>Carbohydrates</a:t>
            </a:r>
          </a:p>
        </p:txBody>
      </p:sp>
      <p:sp>
        <p:nvSpPr>
          <p:cNvPr id="12" name="Rounded Rectangle 11">
            <a:extLst>
              <a:ext uri="{FF2B5EF4-FFF2-40B4-BE49-F238E27FC236}">
                <a16:creationId xmlns:a16="http://schemas.microsoft.com/office/drawing/2014/main" id="{A2A07FC8-6236-6D4C-9F67-5884ED379918}"/>
              </a:ext>
            </a:extLst>
          </p:cNvPr>
          <p:cNvSpPr/>
          <p:nvPr/>
        </p:nvSpPr>
        <p:spPr>
          <a:xfrm>
            <a:off x="2638078" y="2470458"/>
            <a:ext cx="2484702" cy="112769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28DFA617-797F-D24E-A2D3-54EA0A667A68}"/>
              </a:ext>
            </a:extLst>
          </p:cNvPr>
          <p:cNvSpPr/>
          <p:nvPr/>
        </p:nvSpPr>
        <p:spPr>
          <a:xfrm>
            <a:off x="5122780" y="1196899"/>
            <a:ext cx="2484702" cy="112769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9329676E-18DF-C342-96C5-72D7B8C56ED7}"/>
              </a:ext>
            </a:extLst>
          </p:cNvPr>
          <p:cNvSpPr/>
          <p:nvPr/>
        </p:nvSpPr>
        <p:spPr>
          <a:xfrm>
            <a:off x="9256231" y="1342760"/>
            <a:ext cx="2484702" cy="1127698"/>
          </a:xfrm>
          <a:prstGeom prst="roundRect">
            <a:avLst/>
          </a:prstGeom>
          <a:solidFill>
            <a:srgbClr val="FF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6FD3ACB5-5F7E-5C46-914E-91A7A267C31D}"/>
              </a:ext>
            </a:extLst>
          </p:cNvPr>
          <p:cNvSpPr/>
          <p:nvPr/>
        </p:nvSpPr>
        <p:spPr>
          <a:xfrm>
            <a:off x="4583198" y="4097002"/>
            <a:ext cx="3645258" cy="1127698"/>
          </a:xfrm>
          <a:prstGeom prst="roundRect">
            <a:avLst/>
          </a:prstGeom>
          <a:solidFill>
            <a:srgbClr val="FF7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1C5748D-7E3E-B142-919F-0BA8AA3F59DA}"/>
              </a:ext>
            </a:extLst>
          </p:cNvPr>
          <p:cNvSpPr/>
          <p:nvPr/>
        </p:nvSpPr>
        <p:spPr>
          <a:xfrm>
            <a:off x="215684" y="3744017"/>
            <a:ext cx="2484702" cy="1127698"/>
          </a:xfrm>
          <a:prstGeom prst="roundRect">
            <a:avLst/>
          </a:prstGeom>
          <a:solidFill>
            <a:srgbClr val="945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a:extLst>
              <a:ext uri="{FF2B5EF4-FFF2-40B4-BE49-F238E27FC236}">
                <a16:creationId xmlns:a16="http://schemas.microsoft.com/office/drawing/2014/main" id="{85F94744-E648-B34C-A7C2-BA59E60383AC}"/>
              </a:ext>
            </a:extLst>
          </p:cNvPr>
          <p:cNvSpPr/>
          <p:nvPr/>
        </p:nvSpPr>
        <p:spPr>
          <a:xfrm>
            <a:off x="9147935" y="3411269"/>
            <a:ext cx="2484702" cy="1127698"/>
          </a:xfrm>
          <a:prstGeom prst="roundRect">
            <a:avLst/>
          </a:prstGeom>
          <a:solidFill>
            <a:srgbClr val="9437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610AE35E-5015-2A4B-A24D-8FBA7A77474B}"/>
              </a:ext>
            </a:extLst>
          </p:cNvPr>
          <p:cNvSpPr txBox="1"/>
          <p:nvPr/>
        </p:nvSpPr>
        <p:spPr>
          <a:xfrm>
            <a:off x="2925285" y="5629078"/>
            <a:ext cx="6879691" cy="461665"/>
          </a:xfrm>
          <a:prstGeom prst="rect">
            <a:avLst/>
          </a:prstGeom>
          <a:noFill/>
          <a:ln w="19050">
            <a:noFill/>
          </a:ln>
        </p:spPr>
        <p:txBody>
          <a:bodyPr wrap="square" rtlCol="0">
            <a:spAutoFit/>
          </a:bodyPr>
          <a:lstStyle/>
          <a:p>
            <a:r>
              <a:rPr lang="en-GB" sz="2400" dirty="0">
                <a:solidFill>
                  <a:prstClr val="black"/>
                </a:solidFill>
              </a:rPr>
              <a:t>When our food is digested the nutrients start to work. </a:t>
            </a:r>
          </a:p>
        </p:txBody>
      </p:sp>
    </p:spTree>
    <p:extLst>
      <p:ext uri="{BB962C8B-B14F-4D97-AF65-F5344CB8AC3E}">
        <p14:creationId xmlns:p14="http://schemas.microsoft.com/office/powerpoint/2010/main" val="32073639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0" nodeType="clickEffect">
                                  <p:stCondLst>
                                    <p:cond delay="0"/>
                                  </p:stCondLst>
                                  <p:childTnLst>
                                    <p:animEffect transition="out" filter="blinds(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xit" presetSubtype="10" fill="hold" grpId="0" nodeType="clickEffect">
                                  <p:stCondLst>
                                    <p:cond delay="0"/>
                                  </p:stCondLst>
                                  <p:childTnLst>
                                    <p:animEffect transition="out" filter="blinds(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grpId="0" nodeType="clickEffect">
                                  <p:stCondLst>
                                    <p:cond delay="0"/>
                                  </p:stCondLst>
                                  <p:childTnLst>
                                    <p:animEffect transition="out" filter="blinds(horizontal)">
                                      <p:cBhvr>
                                        <p:cTn id="36" dur="500"/>
                                        <p:tgtEl>
                                          <p:spTgt spid="18"/>
                                        </p:tgtEl>
                                      </p:cBhvr>
                                    </p:animEffect>
                                    <p:set>
                                      <p:cBhvr>
                                        <p:cTn id="3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P spid="13" grpId="0" animBg="1"/>
      <p:bldP spid="14" grpId="0" animBg="1"/>
      <p:bldP spid="15" grpId="0" animBg="1"/>
      <p:bldP spid="16"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1528659506"/>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Carbohydrates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0" y="1004564"/>
            <a:ext cx="5646057" cy="5262979"/>
          </a:xfrm>
          <a:prstGeom prst="rect">
            <a:avLst/>
          </a:prstGeom>
          <a:noFill/>
          <a:ln w="19050">
            <a:noFill/>
          </a:ln>
        </p:spPr>
        <p:txBody>
          <a:bodyPr wrap="square" rtlCol="0">
            <a:spAutoFit/>
          </a:bodyPr>
          <a:lstStyle/>
          <a:p>
            <a:r>
              <a:rPr lang="en-GB" sz="2400" dirty="0">
                <a:solidFill>
                  <a:prstClr val="black"/>
                </a:solidFill>
              </a:rPr>
              <a:t>Our bodies require a lot of energy to function. Even when we are sleeping we burn energy. Different foods provide different amounts of energy. The amount of energy they provide is measured in </a:t>
            </a:r>
            <a:r>
              <a:rPr lang="en-GB" sz="2400" b="1" dirty="0">
                <a:solidFill>
                  <a:prstClr val="black"/>
                </a:solidFill>
              </a:rPr>
              <a:t>calories</a:t>
            </a:r>
            <a:r>
              <a:rPr lang="en-GB" sz="2400" dirty="0">
                <a:solidFill>
                  <a:prstClr val="black"/>
                </a:solidFill>
              </a:rPr>
              <a:t>.</a:t>
            </a:r>
          </a:p>
          <a:p>
            <a:endParaRPr lang="en-GB" sz="2400" dirty="0">
              <a:solidFill>
                <a:prstClr val="black"/>
              </a:solidFill>
            </a:endParaRPr>
          </a:p>
          <a:p>
            <a:r>
              <a:rPr lang="en-GB" sz="2400" b="1" dirty="0">
                <a:solidFill>
                  <a:prstClr val="black"/>
                </a:solidFill>
              </a:rPr>
              <a:t>Protein</a:t>
            </a:r>
            <a:r>
              <a:rPr lang="en-GB" sz="2400" dirty="0">
                <a:solidFill>
                  <a:prstClr val="black"/>
                </a:solidFill>
              </a:rPr>
              <a:t> and </a:t>
            </a:r>
            <a:r>
              <a:rPr lang="en-GB" sz="2400" b="1" dirty="0">
                <a:solidFill>
                  <a:prstClr val="black"/>
                </a:solidFill>
              </a:rPr>
              <a:t>Fats</a:t>
            </a:r>
            <a:r>
              <a:rPr lang="en-GB" sz="2400" dirty="0">
                <a:solidFill>
                  <a:prstClr val="black"/>
                </a:solidFill>
              </a:rPr>
              <a:t> can provide energy but </a:t>
            </a:r>
            <a:r>
              <a:rPr lang="en-GB" sz="2400" b="1" dirty="0">
                <a:solidFill>
                  <a:prstClr val="black"/>
                </a:solidFill>
              </a:rPr>
              <a:t>carbohydrates</a:t>
            </a:r>
            <a:r>
              <a:rPr lang="en-GB" sz="2400" dirty="0">
                <a:solidFill>
                  <a:prstClr val="black"/>
                </a:solidFill>
              </a:rPr>
              <a:t> usually provide most of the energy our bodies use.  </a:t>
            </a:r>
          </a:p>
          <a:p>
            <a:endParaRPr lang="en-GB" sz="2400" dirty="0">
              <a:solidFill>
                <a:prstClr val="black"/>
              </a:solidFill>
            </a:endParaRPr>
          </a:p>
          <a:p>
            <a:r>
              <a:rPr lang="en-GB" sz="2400" dirty="0">
                <a:solidFill>
                  <a:prstClr val="black"/>
                </a:solidFill>
              </a:rPr>
              <a:t>Carbohydrates are made up of starches and sugars. </a:t>
            </a:r>
            <a:r>
              <a:rPr lang="en-GB" sz="2400" b="1" dirty="0">
                <a:solidFill>
                  <a:prstClr val="black"/>
                </a:solidFill>
              </a:rPr>
              <a:t>Starchy foods </a:t>
            </a:r>
            <a:r>
              <a:rPr lang="en-GB" sz="2400" dirty="0">
                <a:solidFill>
                  <a:prstClr val="black"/>
                </a:solidFill>
              </a:rPr>
              <a:t>give long lasting energy where as </a:t>
            </a:r>
            <a:r>
              <a:rPr lang="en-GB" sz="2400" b="1" dirty="0">
                <a:solidFill>
                  <a:prstClr val="black"/>
                </a:solidFill>
              </a:rPr>
              <a:t>simple</a:t>
            </a:r>
            <a:r>
              <a:rPr lang="en-GB" sz="2400" dirty="0">
                <a:solidFill>
                  <a:prstClr val="black"/>
                </a:solidFill>
              </a:rPr>
              <a:t> </a:t>
            </a:r>
            <a:r>
              <a:rPr lang="en-GB" sz="2400" b="1" dirty="0">
                <a:solidFill>
                  <a:prstClr val="black"/>
                </a:solidFill>
              </a:rPr>
              <a:t>sugars</a:t>
            </a:r>
            <a:r>
              <a:rPr lang="en-GB" sz="2400" dirty="0">
                <a:solidFill>
                  <a:prstClr val="black"/>
                </a:solidFill>
              </a:rPr>
              <a:t> provide quick boosts of energy. </a:t>
            </a:r>
          </a:p>
        </p:txBody>
      </p:sp>
      <p:sp>
        <p:nvSpPr>
          <p:cNvPr id="4" name="TextBox 3">
            <a:extLst>
              <a:ext uri="{FF2B5EF4-FFF2-40B4-BE49-F238E27FC236}">
                <a16:creationId xmlns:a16="http://schemas.microsoft.com/office/drawing/2014/main" id="{AB8B4FC4-2956-B542-8FFB-8BEC364A025C}"/>
              </a:ext>
            </a:extLst>
          </p:cNvPr>
          <p:cNvSpPr txBox="1"/>
          <p:nvPr/>
        </p:nvSpPr>
        <p:spPr>
          <a:xfrm>
            <a:off x="7307945" y="1367421"/>
            <a:ext cx="4056742" cy="461665"/>
          </a:xfrm>
          <a:prstGeom prst="rect">
            <a:avLst/>
          </a:prstGeom>
          <a:noFill/>
          <a:ln w="19050">
            <a:noFill/>
          </a:ln>
        </p:spPr>
        <p:txBody>
          <a:bodyPr wrap="square" rtlCol="0">
            <a:spAutoFit/>
          </a:bodyPr>
          <a:lstStyle/>
          <a:p>
            <a:r>
              <a:rPr lang="en-GB" sz="2400" b="1" dirty="0">
                <a:solidFill>
                  <a:prstClr val="black"/>
                </a:solidFill>
              </a:rPr>
              <a:t>Starchy foods:</a:t>
            </a:r>
          </a:p>
        </p:txBody>
      </p:sp>
      <p:sp>
        <p:nvSpPr>
          <p:cNvPr id="5" name="TextBox 4">
            <a:extLst>
              <a:ext uri="{FF2B5EF4-FFF2-40B4-BE49-F238E27FC236}">
                <a16:creationId xmlns:a16="http://schemas.microsoft.com/office/drawing/2014/main" id="{CD0F5E3D-FED9-684F-ABC0-DA38C283FB83}"/>
              </a:ext>
            </a:extLst>
          </p:cNvPr>
          <p:cNvSpPr txBox="1"/>
          <p:nvPr/>
        </p:nvSpPr>
        <p:spPr>
          <a:xfrm>
            <a:off x="7307945" y="4123739"/>
            <a:ext cx="2329543" cy="461665"/>
          </a:xfrm>
          <a:prstGeom prst="rect">
            <a:avLst/>
          </a:prstGeom>
          <a:noFill/>
          <a:ln w="19050">
            <a:noFill/>
          </a:ln>
        </p:spPr>
        <p:txBody>
          <a:bodyPr wrap="square" rtlCol="0">
            <a:spAutoFit/>
          </a:bodyPr>
          <a:lstStyle/>
          <a:p>
            <a:r>
              <a:rPr lang="en-GB" sz="2400" b="1" dirty="0">
                <a:solidFill>
                  <a:prstClr val="black"/>
                </a:solidFill>
              </a:rPr>
              <a:t>Sugary foods</a:t>
            </a:r>
          </a:p>
        </p:txBody>
      </p:sp>
      <p:pic>
        <p:nvPicPr>
          <p:cNvPr id="8" name="Picture 7">
            <a:extLst>
              <a:ext uri="{FF2B5EF4-FFF2-40B4-BE49-F238E27FC236}">
                <a16:creationId xmlns:a16="http://schemas.microsoft.com/office/drawing/2014/main" id="{BCEBD7F1-777C-5E49-A54F-32D4BB57530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1266" y="5157048"/>
            <a:ext cx="1680933" cy="798343"/>
          </a:xfrm>
          <a:prstGeom prst="rect">
            <a:avLst/>
          </a:prstGeom>
        </p:spPr>
      </p:pic>
      <p:pic>
        <p:nvPicPr>
          <p:cNvPr id="11" name="Picture 10">
            <a:extLst>
              <a:ext uri="{FF2B5EF4-FFF2-40B4-BE49-F238E27FC236}">
                <a16:creationId xmlns:a16="http://schemas.microsoft.com/office/drawing/2014/main" id="{8EE4C0C7-EF89-2348-BD37-FFC699C0183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336316" y="4354571"/>
            <a:ext cx="1153114" cy="1771518"/>
          </a:xfrm>
          <a:prstGeom prst="rect">
            <a:avLst/>
          </a:prstGeom>
        </p:spPr>
      </p:pic>
      <p:pic>
        <p:nvPicPr>
          <p:cNvPr id="12" name="Picture 11">
            <a:extLst>
              <a:ext uri="{FF2B5EF4-FFF2-40B4-BE49-F238E27FC236}">
                <a16:creationId xmlns:a16="http://schemas.microsoft.com/office/drawing/2014/main" id="{D5935A4A-A927-6C48-B0BF-168291C3A9E3}"/>
              </a:ext>
            </a:extLst>
          </p:cNvPr>
          <p:cNvPicPr>
            <a:picLocks noChangeAspect="1"/>
          </p:cNvPicPr>
          <p:nvPr/>
        </p:nvPicPr>
        <p:blipFill>
          <a:blip r:embed="rId4"/>
          <a:stretch>
            <a:fillRect/>
          </a:stretch>
        </p:blipFill>
        <p:spPr>
          <a:xfrm>
            <a:off x="10740570" y="4977491"/>
            <a:ext cx="939800" cy="977900"/>
          </a:xfrm>
          <a:prstGeom prst="rect">
            <a:avLst/>
          </a:prstGeom>
        </p:spPr>
      </p:pic>
      <p:pic>
        <p:nvPicPr>
          <p:cNvPr id="13" name="Picture 12">
            <a:extLst>
              <a:ext uri="{FF2B5EF4-FFF2-40B4-BE49-F238E27FC236}">
                <a16:creationId xmlns:a16="http://schemas.microsoft.com/office/drawing/2014/main" id="{950CD68B-64C1-4C4F-B31F-653B85D01F0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50843" y="1963066"/>
            <a:ext cx="1480686" cy="1589029"/>
          </a:xfrm>
          <a:prstGeom prst="rect">
            <a:avLst/>
          </a:prstGeom>
        </p:spPr>
      </p:pic>
      <p:pic>
        <p:nvPicPr>
          <p:cNvPr id="14" name="Picture 13">
            <a:extLst>
              <a:ext uri="{FF2B5EF4-FFF2-40B4-BE49-F238E27FC236}">
                <a16:creationId xmlns:a16="http://schemas.microsoft.com/office/drawing/2014/main" id="{12480BE9-3391-AC45-8C18-2A0F78811C1C}"/>
              </a:ext>
            </a:extLst>
          </p:cNvPr>
          <p:cNvPicPr>
            <a:picLocks noChangeAspect="1"/>
          </p:cNvPicPr>
          <p:nvPr/>
        </p:nvPicPr>
        <p:blipFill>
          <a:blip r:embed="rId6"/>
          <a:stretch>
            <a:fillRect/>
          </a:stretch>
        </p:blipFill>
        <p:spPr>
          <a:xfrm>
            <a:off x="8712199" y="2637695"/>
            <a:ext cx="1016000" cy="609600"/>
          </a:xfrm>
          <a:prstGeom prst="rect">
            <a:avLst/>
          </a:prstGeom>
        </p:spPr>
      </p:pic>
      <p:pic>
        <p:nvPicPr>
          <p:cNvPr id="16" name="Picture 15">
            <a:extLst>
              <a:ext uri="{FF2B5EF4-FFF2-40B4-BE49-F238E27FC236}">
                <a16:creationId xmlns:a16="http://schemas.microsoft.com/office/drawing/2014/main" id="{0A873AD7-CFC9-E34C-A097-14C8B673CDF7}"/>
              </a:ext>
            </a:extLst>
          </p:cNvPr>
          <p:cNvPicPr>
            <a:picLocks noChangeAspect="1"/>
          </p:cNvPicPr>
          <p:nvPr/>
        </p:nvPicPr>
        <p:blipFill>
          <a:blip r:embed="rId7"/>
          <a:stretch>
            <a:fillRect/>
          </a:stretch>
        </p:blipFill>
        <p:spPr>
          <a:xfrm>
            <a:off x="10354886" y="2065712"/>
            <a:ext cx="1206595" cy="910700"/>
          </a:xfrm>
          <a:prstGeom prst="rect">
            <a:avLst/>
          </a:prstGeom>
        </p:spPr>
      </p:pic>
    </p:spTree>
    <p:extLst>
      <p:ext uri="{BB962C8B-B14F-4D97-AF65-F5344CB8AC3E}">
        <p14:creationId xmlns:p14="http://schemas.microsoft.com/office/powerpoint/2010/main" val="15866850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FEE488CE-B5A8-6441-9E23-357BC29BFD5E}"/>
              </a:ext>
            </a:extLst>
          </p:cNvPr>
          <p:cNvGraphicFramePr>
            <a:graphicFrameLocks noGrp="1"/>
          </p:cNvGraphicFramePr>
          <p:nvPr>
            <p:extLst>
              <p:ext uri="{D42A27DB-BD31-4B8C-83A1-F6EECF244321}">
                <p14:modId xmlns:p14="http://schemas.microsoft.com/office/powerpoint/2010/main" val="2609899591"/>
              </p:ext>
            </p:extLst>
          </p:nvPr>
        </p:nvGraphicFramePr>
        <p:xfrm>
          <a:off x="2590879" y="36461"/>
          <a:ext cx="7046606" cy="822960"/>
        </p:xfrm>
        <a:graphic>
          <a:graphicData uri="http://schemas.openxmlformats.org/drawingml/2006/table">
            <a:tbl>
              <a:tblPr/>
              <a:tblGrid>
                <a:gridCol w="7046606">
                  <a:extLst>
                    <a:ext uri="{9D8B030D-6E8A-4147-A177-3AD203B41FA5}">
                      <a16:colId xmlns:a16="http://schemas.microsoft.com/office/drawing/2014/main" val="20000"/>
                    </a:ext>
                  </a:extLst>
                </a:gridCol>
              </a:tblGrid>
              <a:tr h="0">
                <a:tc>
                  <a:txBody>
                    <a:bodyPr/>
                    <a:lstStyle/>
                    <a:p>
                      <a:pPr algn="ctr"/>
                      <a:r>
                        <a:rPr lang="en-GB" sz="480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Protein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A4A8AFB6-94BB-534E-959E-22D7ABF772E0}"/>
              </a:ext>
            </a:extLst>
          </p:cNvPr>
          <p:cNvSpPr txBox="1"/>
          <p:nvPr/>
        </p:nvSpPr>
        <p:spPr>
          <a:xfrm>
            <a:off x="0" y="1033592"/>
            <a:ext cx="5500914" cy="4154984"/>
          </a:xfrm>
          <a:prstGeom prst="rect">
            <a:avLst/>
          </a:prstGeom>
          <a:noFill/>
          <a:ln w="19050">
            <a:noFill/>
          </a:ln>
        </p:spPr>
        <p:txBody>
          <a:bodyPr wrap="square" rtlCol="0">
            <a:spAutoFit/>
          </a:bodyPr>
          <a:lstStyle/>
          <a:p>
            <a:r>
              <a:rPr lang="en-GB" sz="2400" dirty="0">
                <a:solidFill>
                  <a:prstClr val="black"/>
                </a:solidFill>
              </a:rPr>
              <a:t>Protein builds and repairs your muscles, skin, brain, blood, bones and internal organs. It also supplies you with energy. </a:t>
            </a:r>
          </a:p>
          <a:p>
            <a:endParaRPr lang="en-GB" sz="2400" dirty="0">
              <a:solidFill>
                <a:prstClr val="black"/>
              </a:solidFill>
            </a:endParaRPr>
          </a:p>
          <a:p>
            <a:r>
              <a:rPr lang="en-GB" sz="2400" dirty="0">
                <a:solidFill>
                  <a:prstClr val="black"/>
                </a:solidFill>
              </a:rPr>
              <a:t>Protein can be found in foods that come from animals such as fish, meat, eggs, milk and cheese. </a:t>
            </a:r>
          </a:p>
          <a:p>
            <a:endParaRPr lang="en-GB" sz="2400" dirty="0">
              <a:solidFill>
                <a:prstClr val="black"/>
              </a:solidFill>
            </a:endParaRPr>
          </a:p>
          <a:p>
            <a:r>
              <a:rPr lang="en-GB" sz="2400" dirty="0">
                <a:solidFill>
                  <a:prstClr val="black"/>
                </a:solidFill>
              </a:rPr>
              <a:t>They can also be found in foods that come from plants such as seeds, dry beans, nuts and peas. </a:t>
            </a:r>
          </a:p>
        </p:txBody>
      </p:sp>
      <p:sp>
        <p:nvSpPr>
          <p:cNvPr id="4" name="TextBox 3">
            <a:extLst>
              <a:ext uri="{FF2B5EF4-FFF2-40B4-BE49-F238E27FC236}">
                <a16:creationId xmlns:a16="http://schemas.microsoft.com/office/drawing/2014/main" id="{AB8B4FC4-2956-B542-8FFB-8BEC364A025C}"/>
              </a:ext>
            </a:extLst>
          </p:cNvPr>
          <p:cNvSpPr txBox="1"/>
          <p:nvPr/>
        </p:nvSpPr>
        <p:spPr>
          <a:xfrm>
            <a:off x="7407023" y="1314174"/>
            <a:ext cx="3383376" cy="861774"/>
          </a:xfrm>
          <a:prstGeom prst="rect">
            <a:avLst/>
          </a:prstGeom>
          <a:noFill/>
          <a:ln w="19050">
            <a:noFill/>
          </a:ln>
        </p:spPr>
        <p:txBody>
          <a:bodyPr wrap="square" rtlCol="0">
            <a:spAutoFit/>
          </a:bodyPr>
          <a:lstStyle/>
          <a:p>
            <a:r>
              <a:rPr lang="en-GB" b="1" dirty="0">
                <a:solidFill>
                  <a:prstClr val="black"/>
                </a:solidFill>
              </a:rPr>
              <a:t>Did you know </a:t>
            </a:r>
            <a:r>
              <a:rPr lang="en-GB" sz="1600" dirty="0">
                <a:solidFill>
                  <a:prstClr val="black"/>
                </a:solidFill>
              </a:rPr>
              <a:t>Proteins help you to grow and your muscles to become stronger. </a:t>
            </a:r>
          </a:p>
        </p:txBody>
      </p:sp>
      <p:pic>
        <p:nvPicPr>
          <p:cNvPr id="7" name="Picture 6">
            <a:extLst>
              <a:ext uri="{FF2B5EF4-FFF2-40B4-BE49-F238E27FC236}">
                <a16:creationId xmlns:a16="http://schemas.microsoft.com/office/drawing/2014/main" id="{B52CE909-0DCC-BE47-A78A-114972584F69}"/>
              </a:ext>
            </a:extLst>
          </p:cNvPr>
          <p:cNvPicPr>
            <a:picLocks noChangeAspect="1"/>
          </p:cNvPicPr>
          <p:nvPr/>
        </p:nvPicPr>
        <p:blipFill>
          <a:blip r:embed="rId2"/>
          <a:stretch>
            <a:fillRect/>
          </a:stretch>
        </p:blipFill>
        <p:spPr>
          <a:xfrm>
            <a:off x="6632323" y="2989943"/>
            <a:ext cx="1549400" cy="1422400"/>
          </a:xfrm>
          <a:prstGeom prst="rect">
            <a:avLst/>
          </a:prstGeom>
        </p:spPr>
      </p:pic>
      <p:pic>
        <p:nvPicPr>
          <p:cNvPr id="8" name="Picture 7">
            <a:extLst>
              <a:ext uri="{FF2B5EF4-FFF2-40B4-BE49-F238E27FC236}">
                <a16:creationId xmlns:a16="http://schemas.microsoft.com/office/drawing/2014/main" id="{C3D332A2-A845-2048-A2A4-6D96090A7290}"/>
              </a:ext>
            </a:extLst>
          </p:cNvPr>
          <p:cNvPicPr>
            <a:picLocks noChangeAspect="1"/>
          </p:cNvPicPr>
          <p:nvPr/>
        </p:nvPicPr>
        <p:blipFill>
          <a:blip r:embed="rId3"/>
          <a:stretch>
            <a:fillRect/>
          </a:stretch>
        </p:blipFill>
        <p:spPr>
          <a:xfrm>
            <a:off x="9098711" y="3701143"/>
            <a:ext cx="2422910" cy="2622550"/>
          </a:xfrm>
          <a:prstGeom prst="rect">
            <a:avLst/>
          </a:prstGeom>
        </p:spPr>
      </p:pic>
      <p:pic>
        <p:nvPicPr>
          <p:cNvPr id="10" name="Picture 9">
            <a:extLst>
              <a:ext uri="{FF2B5EF4-FFF2-40B4-BE49-F238E27FC236}">
                <a16:creationId xmlns:a16="http://schemas.microsoft.com/office/drawing/2014/main" id="{0E016D41-FCF5-BF40-B233-99629CD49F60}"/>
              </a:ext>
            </a:extLst>
          </p:cNvPr>
          <p:cNvPicPr>
            <a:picLocks noChangeAspect="1"/>
          </p:cNvPicPr>
          <p:nvPr/>
        </p:nvPicPr>
        <p:blipFill>
          <a:blip r:embed="rId4"/>
          <a:stretch>
            <a:fillRect/>
          </a:stretch>
        </p:blipFill>
        <p:spPr>
          <a:xfrm>
            <a:off x="10664174" y="794241"/>
            <a:ext cx="1179484" cy="2316843"/>
          </a:xfrm>
          <a:prstGeom prst="rect">
            <a:avLst/>
          </a:prstGeom>
        </p:spPr>
      </p:pic>
    </p:spTree>
    <p:extLst>
      <p:ext uri="{BB962C8B-B14F-4D97-AF65-F5344CB8AC3E}">
        <p14:creationId xmlns:p14="http://schemas.microsoft.com/office/powerpoint/2010/main" val="145584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30840</TotalTime>
  <Words>1152</Words>
  <Application>Microsoft Macintosh PowerPoint</Application>
  <PresentationFormat>Widescreen</PresentationFormat>
  <Paragraphs>117</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Calibri Light</vt:lpstr>
      <vt:lpstr>proxima_nova_bold</vt:lpstr>
      <vt:lpstr>proxima_nova_rgregular</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123</cp:revision>
  <dcterms:created xsi:type="dcterms:W3CDTF">2015-12-16T03:40:36Z</dcterms:created>
  <dcterms:modified xsi:type="dcterms:W3CDTF">2022-08-01T12:27:57Z</dcterms:modified>
</cp:coreProperties>
</file>