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tif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13"/>
  </p:notesMasterIdLst>
  <p:sldIdLst>
    <p:sldId id="296" r:id="rId2"/>
    <p:sldId id="297" r:id="rId3"/>
    <p:sldId id="299" r:id="rId4"/>
    <p:sldId id="303" r:id="rId5"/>
    <p:sldId id="307" r:id="rId6"/>
    <p:sldId id="301" r:id="rId7"/>
    <p:sldId id="300" r:id="rId8"/>
    <p:sldId id="292" r:id="rId9"/>
    <p:sldId id="304" r:id="rId10"/>
    <p:sldId id="305" r:id="rId11"/>
    <p:sldId id="306" r:id="rId12"/>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ECFF"/>
    <a:srgbClr val="945200"/>
    <a:srgbClr val="66FF99"/>
    <a:srgbClr val="D60093"/>
    <a:srgbClr val="33CCCC"/>
    <a:srgbClr val="66CCFF"/>
    <a:srgbClr val="99CCFF"/>
    <a:srgbClr val="0099CC"/>
    <a:srgbClr val="00CCFF"/>
    <a:srgbClr val="00FFCC"/>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411" autoAdjust="0"/>
    <p:restoredTop sz="94660"/>
  </p:normalViewPr>
  <p:slideViewPr>
    <p:cSldViewPr snapToGrid="0">
      <p:cViewPr varScale="1">
        <p:scale>
          <a:sx n="98" d="100"/>
          <a:sy n="98" d="100"/>
        </p:scale>
        <p:origin x="224" y="384"/>
      </p:cViewPr>
      <p:guideLst>
        <p:guide orient="horz" pos="2160"/>
        <p:guide pos="384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AU"/>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2FFE961-F5B3-41E0-AF2F-B98DF9154574}" type="datetimeFigureOut">
              <a:rPr lang="en-AU" smtClean="0"/>
              <a:t>9/10/21</a:t>
            </a:fld>
            <a:endParaRPr lang="en-AU"/>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AU"/>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AU"/>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AU"/>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8212C924-96FC-4ACD-8C11-6FB7C3AFF653}" type="slidenum">
              <a:rPr lang="en-AU" smtClean="0"/>
              <a:t>‹#›</a:t>
            </a:fld>
            <a:endParaRPr lang="en-AU"/>
          </a:p>
        </p:txBody>
      </p:sp>
    </p:spTree>
    <p:extLst>
      <p:ext uri="{BB962C8B-B14F-4D97-AF65-F5344CB8AC3E}">
        <p14:creationId xmlns:p14="http://schemas.microsoft.com/office/powerpoint/2010/main" val="119371402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ctrTitle"/>
          </p:nvPr>
        </p:nvSpPr>
        <p:spPr>
          <a:xfrm>
            <a:off x="1097280" y="758952"/>
            <a:ext cx="10058400" cy="3566160"/>
          </a:xfrm>
        </p:spPr>
        <p:txBody>
          <a:bodyPr anchor="b">
            <a:normAutofit/>
          </a:bodyPr>
          <a:lstStyle>
            <a:lvl1pPr algn="l">
              <a:lnSpc>
                <a:spcPct val="85000"/>
              </a:lnSpc>
              <a:defRPr sz="8000" spc="-50" baseline="0">
                <a:solidFill>
                  <a:schemeClr val="tx1">
                    <a:lumMod val="85000"/>
                    <a:lumOff val="15000"/>
                  </a:schemeClr>
                </a:solidFill>
              </a:defRPr>
            </a:lvl1pPr>
          </a:lstStyle>
          <a:p>
            <a:r>
              <a:rPr lang="en-US"/>
              <a:t>Click to edit Master title style</a:t>
            </a:r>
            <a:endParaRPr lang="en-US" dirty="0"/>
          </a:p>
        </p:txBody>
      </p:sp>
      <p:sp>
        <p:nvSpPr>
          <p:cNvPr id="3" name="Subtitle 2"/>
          <p:cNvSpPr>
            <a:spLocks noGrp="1"/>
          </p:cNvSpPr>
          <p:nvPr>
            <p:ph type="subTitle" idx="1"/>
          </p:nvPr>
        </p:nvSpPr>
        <p:spPr>
          <a:xfrm>
            <a:off x="1100051" y="4455620"/>
            <a:ext cx="10058400" cy="1143000"/>
          </a:xfrm>
        </p:spPr>
        <p:txBody>
          <a:bodyPr lIns="91440" rIns="91440">
            <a:normAutofit/>
          </a:bodyPr>
          <a:lstStyle>
            <a:lvl1pPr marL="0" indent="0" algn="l">
              <a:buNone/>
              <a:defRPr sz="2400" cap="all" spc="200" baseline="0">
                <a:solidFill>
                  <a:schemeClr val="tx2"/>
                </a:solidFill>
                <a:latin typeface="+mj-lt"/>
              </a:defRPr>
            </a:lvl1pPr>
            <a:lvl2pPr marL="457200" indent="0" algn="ctr">
              <a:buNone/>
              <a:defRPr sz="24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
        <p:nvSpPr>
          <p:cNvPr id="10" name="TextBox 9">
            <a:extLst>
              <a:ext uri="{FF2B5EF4-FFF2-40B4-BE49-F238E27FC236}">
                <a16:creationId xmlns:a16="http://schemas.microsoft.com/office/drawing/2014/main" id="{CCFEB59C-5A3E-464F-9122-2977B416D171}"/>
              </a:ext>
            </a:extLst>
          </p:cNvPr>
          <p:cNvSpPr txBox="1"/>
          <p:nvPr userDrawn="1"/>
        </p:nvSpPr>
        <p:spPr>
          <a:xfrm>
            <a:off x="9807382" y="6463107"/>
            <a:ext cx="2150157" cy="307777"/>
          </a:xfrm>
          <a:prstGeom prst="rect">
            <a:avLst/>
          </a:prstGeom>
          <a:noFill/>
        </p:spPr>
        <p:txBody>
          <a:bodyPr wrap="square" rtlCol="0">
            <a:spAutoFit/>
          </a:bodyPr>
          <a:lstStyle/>
          <a:p>
            <a:r>
              <a:rPr lang="en-US" sz="1400" dirty="0">
                <a:solidFill>
                  <a:schemeClr val="tx1">
                    <a:lumMod val="50000"/>
                    <a:lumOff val="50000"/>
                  </a:schemeClr>
                </a:solidFill>
              </a:rPr>
              <a:t>©BeeHealthyStories 2016</a:t>
            </a:r>
          </a:p>
        </p:txBody>
      </p:sp>
    </p:spTree>
    <p:extLst>
      <p:ext uri="{BB962C8B-B14F-4D97-AF65-F5344CB8AC3E}">
        <p14:creationId xmlns:p14="http://schemas.microsoft.com/office/powerpoint/2010/main" val="3423449354"/>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395515407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Vertical Title 1"/>
          <p:cNvSpPr>
            <a:spLocks noGrp="1"/>
          </p:cNvSpPr>
          <p:nvPr>
            <p:ph type="title" orient="vert"/>
          </p:nvPr>
        </p:nvSpPr>
        <p:spPr>
          <a:xfrm>
            <a:off x="8724900" y="414778"/>
            <a:ext cx="2628900" cy="5757421"/>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838200" y="414778"/>
            <a:ext cx="7734300" cy="5757422"/>
          </a:xfrm>
        </p:spPr>
        <p:txBody>
          <a:bodyPr vert="eaVert" lIns="45720" tIns="0" rIns="45720" bIns="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999284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marL="0">
              <a:defRPr/>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8814303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bg>
      <p:bgPr>
        <a:solidFill>
          <a:schemeClr val="bg1"/>
        </a:solidFill>
        <a:effectLst/>
      </p:bgPr>
    </p:bg>
    <p:spTree>
      <p:nvGrpSpPr>
        <p:cNvPr id="1" name=""/>
        <p:cNvGrpSpPr/>
        <p:nvPr/>
      </p:nvGrpSpPr>
      <p:grpSpPr>
        <a:xfrm>
          <a:off x="0" y="0"/>
          <a:ext cx="0" cy="0"/>
          <a:chOff x="0" y="0"/>
          <a:chExt cx="0" cy="0"/>
        </a:xfrm>
      </p:grpSpPr>
      <p:sp>
        <p:nvSpPr>
          <p:cNvPr id="7" name="Rectangle 6"/>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8" name="Rectangle 7"/>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758952"/>
            <a:ext cx="10058400" cy="3566160"/>
          </a:xfrm>
        </p:spPr>
        <p:txBody>
          <a:bodyPr anchor="b" anchorCtr="0">
            <a:normAutofit/>
          </a:bodyPr>
          <a:lstStyle>
            <a:lvl1pPr>
              <a:lnSpc>
                <a:spcPct val="85000"/>
              </a:lnSpc>
              <a:defRPr sz="8000" b="0">
                <a:solidFill>
                  <a:schemeClr val="tx1">
                    <a:lumMod val="85000"/>
                    <a:lumOff val="15000"/>
                  </a:schemeClr>
                </a:solidFill>
              </a:defRPr>
            </a:lvl1pPr>
          </a:lstStyle>
          <a:p>
            <a:r>
              <a:rPr lang="en-US"/>
              <a:t>Click to edit Master title style</a:t>
            </a:r>
            <a:endParaRPr lang="en-US" dirty="0"/>
          </a:p>
        </p:txBody>
      </p:sp>
      <p:sp>
        <p:nvSpPr>
          <p:cNvPr id="3" name="Text Placeholder 2"/>
          <p:cNvSpPr>
            <a:spLocks noGrp="1"/>
          </p:cNvSpPr>
          <p:nvPr>
            <p:ph type="body" idx="1"/>
          </p:nvPr>
        </p:nvSpPr>
        <p:spPr>
          <a:xfrm>
            <a:off x="1097280" y="4453128"/>
            <a:ext cx="10058400" cy="1143000"/>
          </a:xfrm>
        </p:spPr>
        <p:txBody>
          <a:bodyPr lIns="91440" rIns="91440" anchor="t" anchorCtr="0">
            <a:normAutofit/>
          </a:bodyPr>
          <a:lstStyle>
            <a:lvl1pPr marL="0" indent="0">
              <a:buNone/>
              <a:defRPr sz="2400" cap="all" spc="200" baseline="0">
                <a:solidFill>
                  <a:schemeClr val="tx2"/>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C0B86579-9261-4851-8431-AE8CB120AF89}" type="datetimeFigureOut">
              <a:rPr lang="en-AU" smtClean="0"/>
              <a:t>9/10/21</a:t>
            </a:fld>
            <a:endParaRPr lang="en-AU"/>
          </a:p>
        </p:txBody>
      </p:sp>
      <p:sp>
        <p:nvSpPr>
          <p:cNvPr id="5" name="Footer Placeholder 4"/>
          <p:cNvSpPr>
            <a:spLocks noGrp="1"/>
          </p:cNvSpPr>
          <p:nvPr>
            <p:ph type="ftr" sz="quarter" idx="11"/>
          </p:nvPr>
        </p:nvSpPr>
        <p:spPr/>
        <p:txBody>
          <a:bodyPr/>
          <a:lstStyle/>
          <a:p>
            <a:endParaRPr lang="en-AU"/>
          </a:p>
        </p:txBody>
      </p:sp>
      <p:sp>
        <p:nvSpPr>
          <p:cNvPr id="6" name="Slide Number Placeholder 5"/>
          <p:cNvSpPr>
            <a:spLocks noGrp="1"/>
          </p:cNvSpPr>
          <p:nvPr>
            <p:ph type="sldNum" sz="quarter" idx="12"/>
          </p:nvPr>
        </p:nvSpPr>
        <p:spPr/>
        <p:txBody>
          <a:bodyPr/>
          <a:lstStyle/>
          <a:p>
            <a:fld id="{927B3BFD-01C8-4C7F-8F39-96074B03617B}" type="slidenum">
              <a:rPr lang="en-AU" smtClean="0"/>
              <a:t>‹#›</a:t>
            </a:fld>
            <a:endParaRPr lang="en-AU"/>
          </a:p>
        </p:txBody>
      </p:sp>
      <p:cxnSp>
        <p:nvCxnSpPr>
          <p:cNvPr id="9" name="Straight Connector 8"/>
          <p:cNvCxnSpPr/>
          <p:nvPr/>
        </p:nvCxnSpPr>
        <p:spPr>
          <a:xfrm>
            <a:off x="1207658" y="4343400"/>
            <a:ext cx="987552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6353884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8" name="Title 7"/>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Content Placeholder 2"/>
          <p:cNvSpPr>
            <a:spLocks noGrp="1"/>
          </p:cNvSpPr>
          <p:nvPr>
            <p:ph sz="half" idx="1"/>
          </p:nvPr>
        </p:nvSpPr>
        <p:spPr>
          <a:xfrm>
            <a:off x="1097279" y="1845734"/>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217920" y="1845735"/>
            <a:ext cx="4937760" cy="402336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C0B86579-9261-4851-8431-AE8CB120AF89}" type="datetimeFigureOut">
              <a:rPr lang="en-AU" smtClean="0"/>
              <a:t>9/10/21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559434135"/>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a:xfrm>
            <a:off x="1097280" y="286603"/>
            <a:ext cx="10058400" cy="1450757"/>
          </a:xfrm>
        </p:spPr>
        <p:txBody>
          <a:bodyPr/>
          <a:lstStyle/>
          <a:p>
            <a:r>
              <a:rPr lang="en-US"/>
              <a:t>Click to edit Master title style</a:t>
            </a:r>
            <a:endParaRPr lang="en-US" dirty="0"/>
          </a:p>
        </p:txBody>
      </p:sp>
      <p:sp>
        <p:nvSpPr>
          <p:cNvPr id="3" name="Text Placeholder 2"/>
          <p:cNvSpPr>
            <a:spLocks noGrp="1"/>
          </p:cNvSpPr>
          <p:nvPr>
            <p:ph type="body" idx="1"/>
          </p:nvPr>
        </p:nvSpPr>
        <p:spPr>
          <a:xfrm>
            <a:off x="109728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109728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217920" y="1846052"/>
            <a:ext cx="4937760" cy="736282"/>
          </a:xfrm>
        </p:spPr>
        <p:txBody>
          <a:bodyPr lIns="91440" rIns="91440" anchor="ctr">
            <a:normAutofit/>
          </a:bodyPr>
          <a:lstStyle>
            <a:lvl1pPr marL="0" indent="0">
              <a:buNone/>
              <a:defRPr sz="2000" b="0" cap="all"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217920" y="2582334"/>
            <a:ext cx="4937760" cy="33782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C0B86579-9261-4851-8431-AE8CB120AF89}" type="datetimeFigureOut">
              <a:rPr lang="en-AU" smtClean="0"/>
              <a:t>9/10/21</a:t>
            </a:fld>
            <a:endParaRPr lang="en-AU"/>
          </a:p>
        </p:txBody>
      </p:sp>
      <p:sp>
        <p:nvSpPr>
          <p:cNvPr id="8" name="Footer Placeholder 7"/>
          <p:cNvSpPr>
            <a:spLocks noGrp="1"/>
          </p:cNvSpPr>
          <p:nvPr>
            <p:ph type="ftr" sz="quarter" idx="11"/>
          </p:nvPr>
        </p:nvSpPr>
        <p:spPr/>
        <p:txBody>
          <a:body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90689312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C0B86579-9261-4851-8431-AE8CB120AF89}" type="datetimeFigureOut">
              <a:rPr lang="en-AU" smtClean="0"/>
              <a:t>9/10/21</a:t>
            </a:fld>
            <a:endParaRPr lang="en-AU"/>
          </a:p>
        </p:txBody>
      </p:sp>
      <p:sp>
        <p:nvSpPr>
          <p:cNvPr id="4" name="Footer Placeholder 3"/>
          <p:cNvSpPr>
            <a:spLocks noGrp="1"/>
          </p:cNvSpPr>
          <p:nvPr>
            <p:ph type="ftr" sz="quarter" idx="11"/>
          </p:nvPr>
        </p:nvSpPr>
        <p:spPr/>
        <p:txBody>
          <a:bodyPr/>
          <a:lstStyle/>
          <a:p>
            <a:endParaRPr lang="en-AU"/>
          </a:p>
        </p:txBody>
      </p:sp>
      <p:sp>
        <p:nvSpPr>
          <p:cNvPr id="5" name="Slide Number Placeholder 4"/>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158089496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5" name="Rectangle 4"/>
          <p:cNvSpPr/>
          <p:nvPr/>
        </p:nvSpPr>
        <p:spPr>
          <a:xfrm>
            <a:off x="3175" y="6400800"/>
            <a:ext cx="12188825"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6" name="Rectangle 5"/>
          <p:cNvSpPr/>
          <p:nvPr/>
        </p:nvSpPr>
        <p:spPr>
          <a:xfrm>
            <a:off x="15" y="633431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7" name="Date Placeholder 6"/>
          <p:cNvSpPr>
            <a:spLocks noGrp="1"/>
          </p:cNvSpPr>
          <p:nvPr>
            <p:ph type="dt" sz="half" idx="10"/>
          </p:nvPr>
        </p:nvSpPr>
        <p:spPr/>
        <p:txBody>
          <a:bodyPr/>
          <a:lstStyle/>
          <a:p>
            <a:fld id="{C0B86579-9261-4851-8431-AE8CB120AF89}" type="datetimeFigureOut">
              <a:rPr lang="en-AU" smtClean="0"/>
              <a:t>9/10/21</a:t>
            </a:fld>
            <a:endParaRPr lang="en-AU"/>
          </a:p>
        </p:txBody>
      </p:sp>
      <p:sp>
        <p:nvSpPr>
          <p:cNvPr id="8" name="Footer Placeholder 7"/>
          <p:cNvSpPr>
            <a:spLocks noGrp="1"/>
          </p:cNvSpPr>
          <p:nvPr>
            <p:ph type="ftr" sz="quarter" idx="11"/>
          </p:nvPr>
        </p:nvSpPr>
        <p:spPr/>
        <p:txBody>
          <a:bodyPr/>
          <a:lstStyle>
            <a:lvl1pPr>
              <a:defRPr>
                <a:solidFill>
                  <a:srgbClr val="FFFFFF"/>
                </a:solidFill>
              </a:defRPr>
            </a:lvl1pPr>
          </a:lstStyle>
          <a:p>
            <a:endParaRPr lang="en-AU"/>
          </a:p>
        </p:txBody>
      </p:sp>
      <p:sp>
        <p:nvSpPr>
          <p:cNvPr id="9" name="Slide Number Placeholder 8"/>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710651486"/>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8" name="Rectangle 7"/>
          <p:cNvSpPr/>
          <p:nvPr/>
        </p:nvSpPr>
        <p:spPr>
          <a:xfrm>
            <a:off x="16" y="0"/>
            <a:ext cx="4050791" cy="6858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4040071" y="0"/>
            <a:ext cx="64008" cy="6858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457200" y="594359"/>
            <a:ext cx="3200400" cy="2286000"/>
          </a:xfrm>
        </p:spPr>
        <p:txBody>
          <a:bodyPr anchor="b">
            <a:normAutofit/>
          </a:bodyPr>
          <a:lstStyle>
            <a:lvl1pPr>
              <a:defRPr sz="3600" b="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4800600" y="731520"/>
            <a:ext cx="6492240" cy="5257800"/>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457200" y="2926080"/>
            <a:ext cx="3200400" cy="3379124"/>
          </a:xfrm>
        </p:spPr>
        <p:txBody>
          <a:bodyPr lIns="91440" rIns="91440">
            <a:normAutofit/>
          </a:bodyPr>
          <a:lstStyle>
            <a:lvl1pPr marL="0" indent="0">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a:xfrm>
            <a:off x="465512" y="6459785"/>
            <a:ext cx="2618510" cy="365125"/>
          </a:xfrm>
        </p:spPr>
        <p:txBody>
          <a:bodyPr/>
          <a:lstStyle>
            <a:lvl1pPr algn="l">
              <a:defRPr/>
            </a:lvl1pPr>
          </a:lstStyle>
          <a:p>
            <a:fld id="{C0B86579-9261-4851-8431-AE8CB120AF89}" type="datetimeFigureOut">
              <a:rPr lang="en-AU" smtClean="0"/>
              <a:t>9/10/21</a:t>
            </a:fld>
            <a:endParaRPr lang="en-AU"/>
          </a:p>
        </p:txBody>
      </p:sp>
      <p:sp>
        <p:nvSpPr>
          <p:cNvPr id="6" name="Footer Placeholder 5"/>
          <p:cNvSpPr>
            <a:spLocks noGrp="1"/>
          </p:cNvSpPr>
          <p:nvPr>
            <p:ph type="ftr" sz="quarter" idx="11"/>
          </p:nvPr>
        </p:nvSpPr>
        <p:spPr>
          <a:xfrm>
            <a:off x="4800600" y="6459785"/>
            <a:ext cx="4648200" cy="365125"/>
          </a:xfrm>
        </p:spPr>
        <p:txBody>
          <a:bodyPr/>
          <a:lstStyle>
            <a:lvl1pPr algn="l">
              <a:defRPr>
                <a:solidFill>
                  <a:schemeClr val="tx2"/>
                </a:solidFill>
              </a:defRPr>
            </a:lvl1pPr>
          </a:lstStyle>
          <a:p>
            <a:endParaRPr lang="en-AU"/>
          </a:p>
        </p:txBody>
      </p:sp>
      <p:sp>
        <p:nvSpPr>
          <p:cNvPr id="7" name="Slide Number Placeholder 6"/>
          <p:cNvSpPr>
            <a:spLocks noGrp="1"/>
          </p:cNvSpPr>
          <p:nvPr>
            <p:ph type="sldNum" sz="quarter" idx="12"/>
          </p:nvPr>
        </p:nvSpPr>
        <p:spPr/>
        <p:txBody>
          <a:bodyPr/>
          <a:lstStyle>
            <a:lvl1pPr>
              <a:defRPr>
                <a:solidFill>
                  <a:schemeClr val="tx2"/>
                </a:solidFill>
              </a:defRPr>
            </a:lvl1pPr>
          </a:lstStyle>
          <a:p>
            <a:fld id="{927B3BFD-01C8-4C7F-8F39-96074B03617B}" type="slidenum">
              <a:rPr lang="en-AU" smtClean="0"/>
              <a:t>‹#›</a:t>
            </a:fld>
            <a:endParaRPr lang="en-AU"/>
          </a:p>
        </p:txBody>
      </p:sp>
    </p:spTree>
    <p:extLst>
      <p:ext uri="{BB962C8B-B14F-4D97-AF65-F5344CB8AC3E}">
        <p14:creationId xmlns:p14="http://schemas.microsoft.com/office/powerpoint/2010/main" val="338457660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0" y="4953000"/>
            <a:ext cx="12188825" cy="19050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15" y="4915076"/>
            <a:ext cx="12188825" cy="6400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1"/>
          <p:cNvSpPr>
            <a:spLocks noGrp="1"/>
          </p:cNvSpPr>
          <p:nvPr>
            <p:ph type="title"/>
          </p:nvPr>
        </p:nvSpPr>
        <p:spPr>
          <a:xfrm>
            <a:off x="1097280" y="5074920"/>
            <a:ext cx="10113264" cy="822960"/>
          </a:xfrm>
        </p:spPr>
        <p:txBody>
          <a:bodyPr lIns="91440" tIns="0" rIns="91440" bIns="0" anchor="b">
            <a:noAutofit/>
          </a:bodyPr>
          <a:lstStyle>
            <a:lvl1pPr>
              <a:defRPr sz="3600" b="0">
                <a:solidFill>
                  <a:srgbClr val="FFFFFF"/>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15" y="0"/>
            <a:ext cx="12191985" cy="4915076"/>
          </a:xfrm>
          <a:blipFill>
            <a:blip r:embed="rId2"/>
            <a:stretch>
              <a:fillRect/>
            </a:stretch>
          </a:blipFill>
        </p:spPr>
        <p:txBody>
          <a:bodyPr lIns="457200" tIns="457200" anchor="t"/>
          <a:lstStyle>
            <a:lvl1pPr marL="0" indent="0">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1097280" y="5907023"/>
            <a:ext cx="10113264" cy="594360"/>
          </a:xfrm>
        </p:spPr>
        <p:txBody>
          <a:bodyPr lIns="91440" tIns="0" rIns="91440" bIns="0">
            <a:normAutofit/>
          </a:bodyPr>
          <a:lstStyle>
            <a:lvl1pPr marL="0" indent="0">
              <a:spcBef>
                <a:spcPts val="0"/>
              </a:spcBef>
              <a:spcAft>
                <a:spcPts val="600"/>
              </a:spcAft>
              <a:buNone/>
              <a:defRPr sz="15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C0B86579-9261-4851-8431-AE8CB120AF89}" type="datetimeFigureOut">
              <a:rPr lang="en-AU" smtClean="0"/>
              <a:t>9/10/21</a:t>
            </a:fld>
            <a:endParaRPr lang="en-AU"/>
          </a:p>
        </p:txBody>
      </p:sp>
      <p:sp>
        <p:nvSpPr>
          <p:cNvPr id="6" name="Footer Placeholder 5"/>
          <p:cNvSpPr>
            <a:spLocks noGrp="1"/>
          </p:cNvSpPr>
          <p:nvPr>
            <p:ph type="ftr" sz="quarter" idx="11"/>
          </p:nvPr>
        </p:nvSpPr>
        <p:spPr/>
        <p:txBody>
          <a:bodyPr/>
          <a:lstStyle/>
          <a:p>
            <a:endParaRPr lang="en-AU"/>
          </a:p>
        </p:txBody>
      </p:sp>
      <p:sp>
        <p:nvSpPr>
          <p:cNvPr id="7" name="Slide Number Placeholder 6"/>
          <p:cNvSpPr>
            <a:spLocks noGrp="1"/>
          </p:cNvSpPr>
          <p:nvPr>
            <p:ph type="sldNum" sz="quarter" idx="12"/>
          </p:nvPr>
        </p:nvSpPr>
        <p:spPr/>
        <p:txBody>
          <a:bodyPr/>
          <a:lstStyle/>
          <a:p>
            <a:fld id="{927B3BFD-01C8-4C7F-8F39-96074B03617B}" type="slidenum">
              <a:rPr lang="en-AU" smtClean="0"/>
              <a:t>‹#›</a:t>
            </a:fld>
            <a:endParaRPr lang="en-AU"/>
          </a:p>
        </p:txBody>
      </p:sp>
    </p:spTree>
    <p:extLst>
      <p:ext uri="{BB962C8B-B14F-4D97-AF65-F5344CB8AC3E}">
        <p14:creationId xmlns:p14="http://schemas.microsoft.com/office/powerpoint/2010/main" val="260009706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7" name="Rectangle 6"/>
          <p:cNvSpPr/>
          <p:nvPr/>
        </p:nvSpPr>
        <p:spPr>
          <a:xfrm>
            <a:off x="1" y="6400800"/>
            <a:ext cx="12192000" cy="457200"/>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9" name="Rectangle 8"/>
          <p:cNvSpPr/>
          <p:nvPr/>
        </p:nvSpPr>
        <p:spPr>
          <a:xfrm>
            <a:off x="0" y="6334316"/>
            <a:ext cx="12192001" cy="65998"/>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sp>
      <p:sp>
        <p:nvSpPr>
          <p:cNvPr id="2" name="Title Placeholder 1"/>
          <p:cNvSpPr>
            <a:spLocks noGrp="1"/>
          </p:cNvSpPr>
          <p:nvPr>
            <p:ph type="title"/>
          </p:nvPr>
        </p:nvSpPr>
        <p:spPr>
          <a:xfrm>
            <a:off x="1097280" y="286603"/>
            <a:ext cx="10058400" cy="1450757"/>
          </a:xfrm>
          <a:prstGeom prst="rect">
            <a:avLst/>
          </a:prstGeom>
        </p:spPr>
        <p:txBody>
          <a:bodyPr vert="horz" lIns="91440" tIns="45720" rIns="91440" bIns="45720" rtlCol="0" anchor="b">
            <a:normAutofit/>
          </a:bodyPr>
          <a:lstStyle/>
          <a:p>
            <a:r>
              <a:rPr lang="en-US"/>
              <a:t>Click to edit Master title style</a:t>
            </a:r>
            <a:endParaRPr lang="en-US" dirty="0"/>
          </a:p>
        </p:txBody>
      </p:sp>
      <p:sp>
        <p:nvSpPr>
          <p:cNvPr id="3" name="Text Placeholder 2"/>
          <p:cNvSpPr>
            <a:spLocks noGrp="1"/>
          </p:cNvSpPr>
          <p:nvPr>
            <p:ph type="body" idx="1"/>
          </p:nvPr>
        </p:nvSpPr>
        <p:spPr>
          <a:xfrm>
            <a:off x="1097280" y="1845734"/>
            <a:ext cx="10058400" cy="4023360"/>
          </a:xfrm>
          <a:prstGeom prst="rect">
            <a:avLst/>
          </a:prstGeom>
        </p:spPr>
        <p:txBody>
          <a:bodyPr vert="horz" lIns="0" tIns="45720" rIns="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1097280" y="6459785"/>
            <a:ext cx="2472271" cy="365125"/>
          </a:xfrm>
          <a:prstGeom prst="rect">
            <a:avLst/>
          </a:prstGeom>
        </p:spPr>
        <p:txBody>
          <a:bodyPr vert="horz" lIns="91440" tIns="45720" rIns="91440" bIns="45720" rtlCol="0" anchor="ctr"/>
          <a:lstStyle>
            <a:lvl1pPr algn="l">
              <a:defRPr sz="900">
                <a:solidFill>
                  <a:srgbClr val="FFFFFF"/>
                </a:solidFill>
              </a:defRPr>
            </a:lvl1pPr>
          </a:lstStyle>
          <a:p>
            <a:fld id="{C0B86579-9261-4851-8431-AE8CB120AF89}" type="datetimeFigureOut">
              <a:rPr lang="en-AU" smtClean="0"/>
              <a:t>9/10/21</a:t>
            </a:fld>
            <a:endParaRPr lang="en-AU"/>
          </a:p>
        </p:txBody>
      </p:sp>
      <p:sp>
        <p:nvSpPr>
          <p:cNvPr id="5" name="Footer Placeholder 4"/>
          <p:cNvSpPr>
            <a:spLocks noGrp="1"/>
          </p:cNvSpPr>
          <p:nvPr>
            <p:ph type="ftr" sz="quarter" idx="3"/>
          </p:nvPr>
        </p:nvSpPr>
        <p:spPr>
          <a:xfrm>
            <a:off x="3686185" y="6459785"/>
            <a:ext cx="4822804" cy="365125"/>
          </a:xfrm>
          <a:prstGeom prst="rect">
            <a:avLst/>
          </a:prstGeom>
        </p:spPr>
        <p:txBody>
          <a:bodyPr vert="horz" lIns="91440" tIns="45720" rIns="91440" bIns="45720" rtlCol="0" anchor="ctr"/>
          <a:lstStyle>
            <a:lvl1pPr algn="ctr">
              <a:defRPr sz="900" cap="all" baseline="0">
                <a:solidFill>
                  <a:srgbClr val="FFFFFF"/>
                </a:solidFill>
              </a:defRPr>
            </a:lvl1pPr>
          </a:lstStyle>
          <a:p>
            <a:endParaRPr lang="en-AU"/>
          </a:p>
        </p:txBody>
      </p:sp>
      <p:sp>
        <p:nvSpPr>
          <p:cNvPr id="6" name="Slide Number Placeholder 5"/>
          <p:cNvSpPr>
            <a:spLocks noGrp="1"/>
          </p:cNvSpPr>
          <p:nvPr>
            <p:ph type="sldNum" sz="quarter" idx="4"/>
          </p:nvPr>
        </p:nvSpPr>
        <p:spPr>
          <a:xfrm>
            <a:off x="9900458" y="6459785"/>
            <a:ext cx="1312025" cy="365125"/>
          </a:xfrm>
          <a:prstGeom prst="rect">
            <a:avLst/>
          </a:prstGeom>
        </p:spPr>
        <p:txBody>
          <a:bodyPr vert="horz" lIns="91440" tIns="45720" rIns="91440" bIns="45720" rtlCol="0" anchor="ctr"/>
          <a:lstStyle>
            <a:lvl1pPr algn="r">
              <a:defRPr sz="1050">
                <a:solidFill>
                  <a:srgbClr val="FFFFFF"/>
                </a:solidFill>
              </a:defRPr>
            </a:lvl1pPr>
          </a:lstStyle>
          <a:p>
            <a:fld id="{927B3BFD-01C8-4C7F-8F39-96074B03617B}" type="slidenum">
              <a:rPr lang="en-AU" smtClean="0"/>
              <a:t>‹#›</a:t>
            </a:fld>
            <a:endParaRPr lang="en-AU"/>
          </a:p>
        </p:txBody>
      </p:sp>
      <p:cxnSp>
        <p:nvCxnSpPr>
          <p:cNvPr id="10" name="Straight Connector 9"/>
          <p:cNvCxnSpPr/>
          <p:nvPr/>
        </p:nvCxnSpPr>
        <p:spPr>
          <a:xfrm>
            <a:off x="1193532" y="1737845"/>
            <a:ext cx="9966960" cy="0"/>
          </a:xfrm>
          <a:prstGeom prst="line">
            <a:avLst/>
          </a:prstGeom>
          <a:ln w="6350">
            <a:solidFill>
              <a:schemeClr val="tx1">
                <a:lumMod val="50000"/>
                <a:lumOff val="50000"/>
              </a:schemeClr>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566276161"/>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xStyles>
    <p:titleStyle>
      <a:lvl1pPr algn="l" defTabSz="914400" rtl="0" eaLnBrk="1" latinLnBrk="0" hangingPunct="1">
        <a:lnSpc>
          <a:spcPct val="85000"/>
        </a:lnSpc>
        <a:spcBef>
          <a:spcPct val="0"/>
        </a:spcBef>
        <a:buNone/>
        <a:defRPr sz="4800" kern="1200" spc="-5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90000"/>
        </a:lnSpc>
        <a:spcBef>
          <a:spcPts val="1200"/>
        </a:spcBef>
        <a:spcAft>
          <a:spcPts val="200"/>
        </a:spcAft>
        <a:buClr>
          <a:schemeClr val="accent1"/>
        </a:buClr>
        <a:buSzPct val="100000"/>
        <a:buFont typeface="Calibri" panose="020F0502020204030204" pitchFamily="34" charset="0"/>
        <a:buChar char=" "/>
        <a:defRPr sz="2000" kern="1200">
          <a:solidFill>
            <a:schemeClr val="tx1">
              <a:lumMod val="75000"/>
              <a:lumOff val="25000"/>
            </a:schemeClr>
          </a:solidFill>
          <a:latin typeface="+mn-lt"/>
          <a:ea typeface="+mn-ea"/>
          <a:cs typeface="+mn-cs"/>
        </a:defRPr>
      </a:lvl1pPr>
      <a:lvl2pPr marL="384048" indent="-182880" algn="l" defTabSz="914400" rtl="0" eaLnBrk="1" latinLnBrk="0" hangingPunct="1">
        <a:lnSpc>
          <a:spcPct val="90000"/>
        </a:lnSpc>
        <a:spcBef>
          <a:spcPts val="200"/>
        </a:spcBef>
        <a:spcAft>
          <a:spcPts val="400"/>
        </a:spcAft>
        <a:buClr>
          <a:schemeClr val="accent1"/>
        </a:buClr>
        <a:buFont typeface="Calibri" pitchFamily="34" charset="0"/>
        <a:buChar char="◦"/>
        <a:defRPr sz="1800" kern="1200">
          <a:solidFill>
            <a:schemeClr val="tx1">
              <a:lumMod val="75000"/>
              <a:lumOff val="25000"/>
            </a:schemeClr>
          </a:solidFill>
          <a:latin typeface="+mn-lt"/>
          <a:ea typeface="+mn-ea"/>
          <a:cs typeface="+mn-cs"/>
        </a:defRPr>
      </a:lvl2pPr>
      <a:lvl3pPr marL="56692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3pPr>
      <a:lvl4pPr marL="74980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4pPr>
      <a:lvl5pPr marL="932688" indent="-18288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5pPr>
      <a:lvl6pPr marL="11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6pPr>
      <a:lvl7pPr marL="13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7pPr>
      <a:lvl8pPr marL="15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8pPr>
      <a:lvl9pPr marL="1700000" indent="-228600" algn="l" defTabSz="914400" rtl="0" eaLnBrk="1" latinLnBrk="0" hangingPunct="1">
        <a:lnSpc>
          <a:spcPct val="90000"/>
        </a:lnSpc>
        <a:spcBef>
          <a:spcPts val="200"/>
        </a:spcBef>
        <a:spcAft>
          <a:spcPts val="400"/>
        </a:spcAft>
        <a:buClr>
          <a:schemeClr val="accent1"/>
        </a:buClr>
        <a:buFont typeface="Calibri" pitchFamily="34" charset="0"/>
        <a:buChar char="◦"/>
        <a:defRPr sz="1400" kern="1200">
          <a:solidFill>
            <a:schemeClr val="tx1">
              <a:lumMod val="75000"/>
              <a:lumOff val="2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australiancurriculum.edu.au/f-10-curriculum/cross-curriculum-priorities/sustainability/" TargetMode="Externa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emf"/><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5.emf"/><Relationship Id="rId2" Type="http://schemas.openxmlformats.org/officeDocument/2006/relationships/hyperlink" Target="https://www.youtube.com/watch?v=dRXNo7Ieky8" TargetMode="Externa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8" Type="http://schemas.openxmlformats.org/officeDocument/2006/relationships/image" Target="../media/image12.emf"/><Relationship Id="rId3" Type="http://schemas.openxmlformats.org/officeDocument/2006/relationships/image" Target="../media/image7.emf"/><Relationship Id="rId7" Type="http://schemas.openxmlformats.org/officeDocument/2006/relationships/image" Target="../media/image11.emf"/><Relationship Id="rId2" Type="http://schemas.openxmlformats.org/officeDocument/2006/relationships/image" Target="../media/image6.emf"/><Relationship Id="rId1" Type="http://schemas.openxmlformats.org/officeDocument/2006/relationships/slideLayout" Target="../slideLayouts/slideLayout7.xml"/><Relationship Id="rId6" Type="http://schemas.openxmlformats.org/officeDocument/2006/relationships/image" Target="../media/image10.emf"/><Relationship Id="rId5" Type="http://schemas.openxmlformats.org/officeDocument/2006/relationships/image" Target="../media/image9.emf"/><Relationship Id="rId4" Type="http://schemas.openxmlformats.org/officeDocument/2006/relationships/image" Target="../media/image8.emf"/></Relationships>
</file>

<file path=ppt/slides/_rels/slide6.xml.rels><?xml version="1.0" encoding="UTF-8" standalone="yes"?>
<Relationships xmlns="http://schemas.openxmlformats.org/package/2006/relationships"><Relationship Id="rId2" Type="http://schemas.openxmlformats.org/officeDocument/2006/relationships/image" Target="../media/image13.tiff"/><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15.emf"/><Relationship Id="rId2" Type="http://schemas.openxmlformats.org/officeDocument/2006/relationships/image" Target="../media/image14.tiff"/><Relationship Id="rId1" Type="http://schemas.openxmlformats.org/officeDocument/2006/relationships/slideLayout" Target="../slideLayouts/slideLayout7.xml"/><Relationship Id="rId4" Type="http://schemas.openxmlformats.org/officeDocument/2006/relationships/image" Target="../media/image16.emf"/></Relationships>
</file>

<file path=ppt/slides/_rels/slide8.xml.rels><?xml version="1.0" encoding="UTF-8" standalone="yes"?>
<Relationships xmlns="http://schemas.openxmlformats.org/package/2006/relationships"><Relationship Id="rId2" Type="http://schemas.openxmlformats.org/officeDocument/2006/relationships/image" Target="../media/image17.tiff"/><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4.emf"/><Relationship Id="rId2" Type="http://schemas.openxmlformats.org/officeDocument/2006/relationships/image" Target="../media/image18.jpeg"/><Relationship Id="rId1" Type="http://schemas.openxmlformats.org/officeDocument/2006/relationships/slideLayout" Target="../slideLayouts/slideLayout7.xml"/><Relationship Id="rId4" Type="http://schemas.openxmlformats.org/officeDocument/2006/relationships/image" Target="../media/image16.e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cstate="print">
            <a:extLst>
              <a:ext uri="{28A0092B-C50C-407E-A947-70E740481C1C}">
                <a14:useLocalDpi xmlns:a14="http://schemas.microsoft.com/office/drawing/2010/main" val="0"/>
              </a:ext>
            </a:extLst>
          </a:blip>
          <a:srcRect l="254" t="21240" r="5566" b="33600"/>
          <a:stretch/>
        </p:blipFill>
        <p:spPr>
          <a:xfrm>
            <a:off x="772998" y="651753"/>
            <a:ext cx="10315208" cy="3200399"/>
          </a:xfrm>
          <a:prstGeom prst="rect">
            <a:avLst/>
          </a:prstGeom>
        </p:spPr>
      </p:pic>
    </p:spTree>
    <p:extLst>
      <p:ext uri="{BB962C8B-B14F-4D97-AF65-F5344CB8AC3E}">
        <p14:creationId xmlns:p14="http://schemas.microsoft.com/office/powerpoint/2010/main" val="3809680787"/>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832092"/>
          </a:xfrm>
          <a:prstGeom prst="rect">
            <a:avLst/>
          </a:prstGeom>
          <a:ln w="25400">
            <a:solidFill>
              <a:schemeClr val="accent5"/>
            </a:solidFill>
          </a:ln>
        </p:spPr>
        <p:txBody>
          <a:bodyPr wrap="square">
            <a:spAutoFit/>
          </a:bodyPr>
          <a:lstStyle/>
          <a:p>
            <a:r>
              <a:rPr lang="en-AU" sz="2000" b="1" dirty="0">
                <a:solidFill>
                  <a:srgbClr val="333333"/>
                </a:solidFill>
                <a:latin typeface="proxima_nova_bold"/>
              </a:rPr>
              <a:t>The Sustainability cross-curriculum priority</a:t>
            </a:r>
          </a:p>
          <a:p>
            <a:r>
              <a:rPr lang="en-AU" dirty="0">
                <a:latin typeface="+mj-lt"/>
              </a:rPr>
              <a:t>Sustainability addresses the ongoing capacity of Earth to maintain all life.</a:t>
            </a:r>
          </a:p>
          <a:p>
            <a:endParaRPr lang="en-AU" dirty="0">
              <a:latin typeface="+mj-lt"/>
            </a:endParaRPr>
          </a:p>
          <a:p>
            <a:r>
              <a:rPr lang="en-AU" dirty="0">
                <a:latin typeface="+mj-lt"/>
              </a:rPr>
              <a:t>Sustainable patterns of living meet the needs of the present without compromising the ability of future generations to meet their needs. Actions to improve sustainability are individual and collective endeavours shared across local and global communities. They necessitate a renewed and balanced approach to the way humans interact with each other and the environment.</a:t>
            </a:r>
          </a:p>
          <a:p>
            <a:endParaRPr lang="en-AU" dirty="0">
              <a:latin typeface="+mj-lt"/>
            </a:endParaRPr>
          </a:p>
          <a:p>
            <a:r>
              <a:rPr lang="en-AU" dirty="0">
                <a:latin typeface="+mj-lt"/>
              </a:rPr>
              <a:t>Education for sustainability develops the knowledge, skills, values and world views necessary for people to act in ways that contribute to more sustainable patterns of living. It enables individuals and communities to reflect on ways of interpreting and engaging with the world. Sustainability education is futures-oriented, focusing on protecting environments and creating a more ecologically and socially just world through informed action. Actions that support more sustainable patterns of living require consideration of environmental, social, cultural and economic systems and their interdependence.</a:t>
            </a:r>
          </a:p>
          <a:p>
            <a:endParaRPr lang="en-AU" dirty="0">
              <a:latin typeface="+mj-lt"/>
            </a:endParaRPr>
          </a:p>
          <a:p>
            <a:endParaRPr lang="en-AU" dirty="0"/>
          </a:p>
          <a:p>
            <a:r>
              <a:rPr lang="en-AU" dirty="0"/>
              <a:t>Sustainability is one of the three cross-curriculum priorities stipulated by the Australian Curriculum. Click on the </a:t>
            </a:r>
            <a:r>
              <a:rPr lang="en-AU" dirty="0">
                <a:hlinkClick r:id="rId2">
                  <a:extLst>
                    <a:ext uri="{A12FA001-AC4F-418D-AE19-62706E023703}">
                      <ahyp:hlinkClr xmlns:ahyp="http://schemas.microsoft.com/office/drawing/2018/hyperlinkcolor" val="tx"/>
                    </a:ext>
                  </a:extLst>
                </a:hlinkClick>
              </a:rPr>
              <a:t>link</a:t>
            </a:r>
            <a:r>
              <a:rPr lang="en-AU" dirty="0"/>
              <a:t> to view the overview of sustainability in the Australian curriculum. </a:t>
            </a: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Australian Curriculum Objectives</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93505203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a:extLst>
              <a:ext uri="{FF2B5EF4-FFF2-40B4-BE49-F238E27FC236}">
                <a16:creationId xmlns:a16="http://schemas.microsoft.com/office/drawing/2014/main" id="{BEE8109F-4731-0640-BC7A-6402EDB47D36}"/>
              </a:ext>
            </a:extLst>
          </p:cNvPr>
          <p:cNvSpPr/>
          <p:nvPr/>
        </p:nvSpPr>
        <p:spPr>
          <a:xfrm>
            <a:off x="171718" y="1258258"/>
            <a:ext cx="11848563" cy="4401205"/>
          </a:xfrm>
          <a:prstGeom prst="rect">
            <a:avLst/>
          </a:prstGeom>
          <a:ln w="25400">
            <a:solidFill>
              <a:schemeClr val="accent5"/>
            </a:solidFill>
          </a:ln>
        </p:spPr>
        <p:txBody>
          <a:bodyPr wrap="square">
            <a:spAutoFit/>
          </a:bodyPr>
          <a:lstStyle/>
          <a:p>
            <a:r>
              <a:rPr lang="en-AU" sz="2000" b="1" dirty="0"/>
              <a:t>KS1 Learning opportunities in Living in the Wider World </a:t>
            </a:r>
          </a:p>
          <a:p>
            <a:r>
              <a:rPr lang="en-AU" i="1" dirty="0"/>
              <a:t>Pupils learn... </a:t>
            </a:r>
          </a:p>
          <a:p>
            <a:endParaRPr lang="en-AU" i="1" dirty="0"/>
          </a:p>
          <a:p>
            <a:r>
              <a:rPr lang="en-AU" b="1" dirty="0"/>
              <a:t>L2. </a:t>
            </a:r>
            <a:r>
              <a:rPr lang="en-AU" dirty="0"/>
              <a:t>how people and other living things have different needs; about the responsibilities of caring for them </a:t>
            </a:r>
            <a:endParaRPr lang="en-AU" sz="2000" dirty="0"/>
          </a:p>
          <a:p>
            <a:r>
              <a:rPr lang="en-AU" b="1" dirty="0"/>
              <a:t>L3. </a:t>
            </a:r>
            <a:r>
              <a:rPr lang="en-AU" dirty="0"/>
              <a:t>about things they can do to help look after their environment </a:t>
            </a:r>
            <a:endParaRPr lang="en-AU" sz="2000" dirty="0"/>
          </a:p>
          <a:p>
            <a:endParaRPr lang="en-AU" sz="2000" dirty="0">
              <a:effectLst/>
            </a:endParaRPr>
          </a:p>
          <a:p>
            <a:r>
              <a:rPr lang="en-AU" sz="2000" b="1" dirty="0"/>
              <a:t>KS2 Learning opportunities in Living in the Wider World </a:t>
            </a:r>
          </a:p>
          <a:p>
            <a:r>
              <a:rPr lang="en-AU" i="1" dirty="0"/>
              <a:t>Pupils learn... </a:t>
            </a:r>
          </a:p>
          <a:p>
            <a:endParaRPr lang="en-AU" sz="2000" dirty="0"/>
          </a:p>
          <a:p>
            <a:r>
              <a:rPr lang="en-AU" b="1" dirty="0"/>
              <a:t>L3. </a:t>
            </a:r>
            <a:r>
              <a:rPr lang="en-AU" dirty="0"/>
              <a:t>about the relationship between rights and responsibilities </a:t>
            </a:r>
            <a:endParaRPr lang="en-AU" sz="2000" dirty="0"/>
          </a:p>
          <a:p>
            <a:r>
              <a:rPr lang="en-AU" b="1" dirty="0"/>
              <a:t>L4. </a:t>
            </a:r>
            <a:r>
              <a:rPr lang="en-AU" dirty="0"/>
              <a:t>the importance of having compassion towards others; shared responsibilities we all have for caring for other people and living things; how to show care and concern for others </a:t>
            </a:r>
            <a:endParaRPr lang="en-AU" sz="2000" dirty="0"/>
          </a:p>
          <a:p>
            <a:r>
              <a:rPr lang="en-AU" b="1" dirty="0"/>
              <a:t>L5. </a:t>
            </a:r>
            <a:r>
              <a:rPr lang="en-AU" dirty="0"/>
              <a:t>ways of carrying out shared responsibilities for protecting the environment in school and at home; how everyday choices can affect the environment (e.g. reducing, reusing, recycling; food choices) </a:t>
            </a:r>
            <a:endParaRPr lang="en-AU" sz="2000" dirty="0"/>
          </a:p>
          <a:p>
            <a:endParaRPr lang="en-AU" sz="2000" dirty="0">
              <a:effectLst/>
            </a:endParaRPr>
          </a:p>
        </p:txBody>
      </p:sp>
      <p:graphicFrame>
        <p:nvGraphicFramePr>
          <p:cNvPr id="4" name="Table 3">
            <a:extLst>
              <a:ext uri="{FF2B5EF4-FFF2-40B4-BE49-F238E27FC236}">
                <a16:creationId xmlns:a16="http://schemas.microsoft.com/office/drawing/2014/main" id="{7B1B86AC-B896-B242-BFB5-3EB578C2D408}"/>
              </a:ext>
            </a:extLst>
          </p:cNvPr>
          <p:cNvGraphicFramePr>
            <a:graphicFrameLocks noGrp="1"/>
          </p:cNvGraphicFramePr>
          <p:nvPr>
            <p:extLst/>
          </p:nvPr>
        </p:nvGraphicFramePr>
        <p:xfrm>
          <a:off x="0" y="0"/>
          <a:ext cx="12192000" cy="731520"/>
        </p:xfrm>
        <a:graphic>
          <a:graphicData uri="http://schemas.openxmlformats.org/drawingml/2006/table">
            <a:tbl>
              <a:tblPr/>
              <a:tblGrid>
                <a:gridCol w="12192000">
                  <a:extLst>
                    <a:ext uri="{9D8B030D-6E8A-4147-A177-3AD203B41FA5}">
                      <a16:colId xmlns:a16="http://schemas.microsoft.com/office/drawing/2014/main" val="20000"/>
                    </a:ext>
                  </a:extLst>
                </a:gridCol>
              </a:tblGrid>
              <a:tr h="0">
                <a:tc>
                  <a:txBody>
                    <a:bodyPr/>
                    <a:lstStyle/>
                    <a:p>
                      <a:r>
                        <a:rPr lang="en-GB" sz="4200" b="1"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n-lt"/>
                          <a:ea typeface="+mn-ea"/>
                          <a:cs typeface="+mn-cs"/>
                        </a:rPr>
                        <a:t>PSHE – Programme of Study (UK) </a:t>
                      </a: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spTree>
    <p:extLst>
      <p:ext uri="{BB962C8B-B14F-4D97-AF65-F5344CB8AC3E}">
        <p14:creationId xmlns:p14="http://schemas.microsoft.com/office/powerpoint/2010/main" val="364962562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725769" y="286603"/>
            <a:ext cx="9429910" cy="1450757"/>
          </a:xfrm>
        </p:spPr>
        <p:txBody>
          <a:bodyPr/>
          <a:lstStyle/>
          <a:p>
            <a:r>
              <a:rPr lang="en-AU" b="1" spc="0" dirty="0">
                <a:ln w="13462">
                  <a:solidFill>
                    <a:schemeClr val="bg1"/>
                  </a:solidFill>
                  <a:prstDash val="solid"/>
                </a:ln>
                <a:solidFill>
                  <a:schemeClr val="tx1">
                    <a:lumMod val="85000"/>
                    <a:lumOff val="15000"/>
                  </a:schemeClr>
                </a:solidFill>
                <a:effectLst>
                  <a:outerShdw dist="38100" dir="2700000" algn="bl" rotWithShape="0">
                    <a:schemeClr val="accent5"/>
                  </a:outerShdw>
                </a:effectLst>
              </a:rPr>
              <a:t>Lesson 3</a:t>
            </a:r>
          </a:p>
        </p:txBody>
      </p:sp>
      <p:sp>
        <p:nvSpPr>
          <p:cNvPr id="5" name="TextBox 4"/>
          <p:cNvSpPr txBox="1"/>
          <p:nvPr/>
        </p:nvSpPr>
        <p:spPr>
          <a:xfrm>
            <a:off x="339365" y="1838227"/>
            <a:ext cx="5481886" cy="2308324"/>
          </a:xfrm>
          <a:prstGeom prst="rect">
            <a:avLst/>
          </a:prstGeom>
          <a:noFill/>
        </p:spPr>
        <p:txBody>
          <a:bodyPr wrap="square" rtlCol="0">
            <a:spAutoFit/>
          </a:bodyPr>
          <a:lstStyle/>
          <a:p>
            <a:r>
              <a:rPr lang="en-GB" sz="2400" b="1" dirty="0"/>
              <a:t>Learning Objective: </a:t>
            </a:r>
            <a:r>
              <a:rPr lang="en-GB" sz="2400" b="1" i="1" dirty="0"/>
              <a:t>To understand the power of composting </a:t>
            </a:r>
          </a:p>
          <a:p>
            <a:pPr marL="342900" indent="-342900">
              <a:buFont typeface="Arial" panose="020B0604020202020204" pitchFamily="34" charset="0"/>
              <a:buChar char="•"/>
            </a:pPr>
            <a:r>
              <a:rPr lang="en-GB" sz="2400" dirty="0"/>
              <a:t>I know what we use a compost for</a:t>
            </a:r>
          </a:p>
          <a:p>
            <a:pPr marL="342900" indent="-342900">
              <a:buFont typeface="Arial" panose="020B0604020202020204" pitchFamily="34" charset="0"/>
              <a:buChar char="•"/>
            </a:pPr>
            <a:r>
              <a:rPr lang="en-GB" sz="2400" dirty="0"/>
              <a:t>I know what goes in a compost </a:t>
            </a:r>
          </a:p>
          <a:p>
            <a:pPr marL="342900" indent="-342900">
              <a:buFont typeface="Arial" panose="020B0604020202020204" pitchFamily="34" charset="0"/>
              <a:buChar char="•"/>
            </a:pPr>
            <a:r>
              <a:rPr lang="en-GB" sz="2400" dirty="0"/>
              <a:t>I can explain the conditions that make a good compost </a:t>
            </a:r>
          </a:p>
        </p:txBody>
      </p:sp>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181860" y="176869"/>
            <a:ext cx="5546180" cy="6221782"/>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a:extLst>
            <a:ext uri="{909E8E84-426E-40DD-AFC4-6F175D3DCCD1}">
              <a14:hiddenFill xmlns:a14="http://schemas.microsoft.com/office/drawing/2010/main">
                <a:solidFill>
                  <a:schemeClr val="accent1"/>
                </a:solidFill>
              </a14:hiddenFill>
            </a:ext>
          </a:extLst>
        </p:spPr>
      </p:pic>
    </p:spTree>
    <p:extLst>
      <p:ext uri="{BB962C8B-B14F-4D97-AF65-F5344CB8AC3E}">
        <p14:creationId xmlns:p14="http://schemas.microsoft.com/office/powerpoint/2010/main" val="3067495148"/>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1DEFFA12-9178-E140-8592-DC9E2A2679D6}"/>
              </a:ext>
            </a:extLst>
          </p:cNvPr>
          <p:cNvPicPr>
            <a:picLocks noChangeAspect="1"/>
          </p:cNvPicPr>
          <p:nvPr/>
        </p:nvPicPr>
        <p:blipFill>
          <a:blip r:embed="rId2"/>
          <a:stretch>
            <a:fillRect/>
          </a:stretch>
        </p:blipFill>
        <p:spPr>
          <a:xfrm>
            <a:off x="4637313" y="1284249"/>
            <a:ext cx="3344093" cy="3884916"/>
          </a:xfrm>
          <a:prstGeom prst="rect">
            <a:avLst/>
          </a:prstGeom>
        </p:spPr>
      </p:pic>
      <p:sp>
        <p:nvSpPr>
          <p:cNvPr id="4" name="TextBox 3">
            <a:extLst>
              <a:ext uri="{FF2B5EF4-FFF2-40B4-BE49-F238E27FC236}">
                <a16:creationId xmlns:a16="http://schemas.microsoft.com/office/drawing/2014/main" id="{D5D020B2-112E-C346-A0A2-3B54E0710092}"/>
              </a:ext>
            </a:extLst>
          </p:cNvPr>
          <p:cNvSpPr txBox="1"/>
          <p:nvPr/>
        </p:nvSpPr>
        <p:spPr>
          <a:xfrm>
            <a:off x="0" y="180304"/>
            <a:ext cx="12192000" cy="646331"/>
          </a:xfrm>
          <a:prstGeom prst="rect">
            <a:avLst/>
          </a:prstGeom>
          <a:noFill/>
        </p:spPr>
        <p:txBody>
          <a:bodyPr wrap="square" rtlCol="0">
            <a:spAutoFit/>
          </a:bodyPr>
          <a:lstStyle/>
          <a:p>
            <a:pPr algn="ctr"/>
            <a:r>
              <a:rPr lang="en-US" sz="3600" dirty="0">
                <a:latin typeface="+mj-lt"/>
              </a:rPr>
              <a:t>What is a compost? What is their purpose? </a:t>
            </a:r>
          </a:p>
        </p:txBody>
      </p:sp>
      <p:sp>
        <p:nvSpPr>
          <p:cNvPr id="5" name="TextBox 4">
            <a:extLst>
              <a:ext uri="{FF2B5EF4-FFF2-40B4-BE49-F238E27FC236}">
                <a16:creationId xmlns:a16="http://schemas.microsoft.com/office/drawing/2014/main" id="{9A4D0587-229C-5E4E-9F58-7DC244A4F3F3}"/>
              </a:ext>
            </a:extLst>
          </p:cNvPr>
          <p:cNvSpPr txBox="1"/>
          <p:nvPr/>
        </p:nvSpPr>
        <p:spPr>
          <a:xfrm>
            <a:off x="0" y="5270391"/>
            <a:ext cx="12192000" cy="954107"/>
          </a:xfrm>
          <a:prstGeom prst="rect">
            <a:avLst/>
          </a:prstGeom>
          <a:noFill/>
        </p:spPr>
        <p:txBody>
          <a:bodyPr wrap="square" rtlCol="0">
            <a:spAutoFit/>
          </a:bodyPr>
          <a:lstStyle/>
          <a:p>
            <a:pPr algn="ctr"/>
            <a:r>
              <a:rPr lang="en-US" sz="2800" dirty="0">
                <a:latin typeface="+mj-lt"/>
              </a:rPr>
              <a:t>Discuss your ideas with the person next to you or write them down and then share with the class. </a:t>
            </a:r>
          </a:p>
        </p:txBody>
      </p:sp>
      <p:sp>
        <p:nvSpPr>
          <p:cNvPr id="6" name="TextBox 5">
            <a:extLst>
              <a:ext uri="{FF2B5EF4-FFF2-40B4-BE49-F238E27FC236}">
                <a16:creationId xmlns:a16="http://schemas.microsoft.com/office/drawing/2014/main" id="{B07323B1-B555-8C4C-8E2D-CABF800EADEC}"/>
              </a:ext>
            </a:extLst>
          </p:cNvPr>
          <p:cNvSpPr txBox="1"/>
          <p:nvPr/>
        </p:nvSpPr>
        <p:spPr>
          <a:xfrm>
            <a:off x="3744686" y="6381252"/>
            <a:ext cx="4702628" cy="461665"/>
          </a:xfrm>
          <a:prstGeom prst="rect">
            <a:avLst/>
          </a:prstGeom>
          <a:noFill/>
        </p:spPr>
        <p:txBody>
          <a:bodyPr wrap="square" rtlCol="0">
            <a:spAutoFit/>
          </a:bodyPr>
          <a:lstStyle/>
          <a:p>
            <a:pPr algn="ctr"/>
            <a:r>
              <a:rPr lang="en-US" sz="2400" b="1" dirty="0">
                <a:latin typeface="+mj-lt"/>
              </a:rPr>
              <a:t>What can you put in them?</a:t>
            </a:r>
          </a:p>
        </p:txBody>
      </p:sp>
    </p:spTree>
    <p:extLst>
      <p:ext uri="{BB962C8B-B14F-4D97-AF65-F5344CB8AC3E}">
        <p14:creationId xmlns:p14="http://schemas.microsoft.com/office/powerpoint/2010/main" val="361381129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a:extLst>
              <a:ext uri="{FF2B5EF4-FFF2-40B4-BE49-F238E27FC236}">
                <a16:creationId xmlns:a16="http://schemas.microsoft.com/office/drawing/2014/main" id="{D5D020B2-112E-C346-A0A2-3B54E0710092}"/>
              </a:ext>
            </a:extLst>
          </p:cNvPr>
          <p:cNvSpPr txBox="1"/>
          <p:nvPr/>
        </p:nvSpPr>
        <p:spPr>
          <a:xfrm>
            <a:off x="115910" y="180304"/>
            <a:ext cx="11938715" cy="523220"/>
          </a:xfrm>
          <a:prstGeom prst="rect">
            <a:avLst/>
          </a:prstGeom>
          <a:noFill/>
        </p:spPr>
        <p:txBody>
          <a:bodyPr wrap="square" rtlCol="0">
            <a:spAutoFit/>
          </a:bodyPr>
          <a:lstStyle/>
          <a:p>
            <a:pPr algn="ctr"/>
            <a:r>
              <a:rPr lang="en-US" sz="2800" b="1" u="sng" dirty="0">
                <a:latin typeface="+mj-lt"/>
              </a:rPr>
              <a:t>Composting</a:t>
            </a:r>
          </a:p>
        </p:txBody>
      </p:sp>
      <p:sp>
        <p:nvSpPr>
          <p:cNvPr id="6" name="TextBox 5">
            <a:extLst>
              <a:ext uri="{FF2B5EF4-FFF2-40B4-BE49-F238E27FC236}">
                <a16:creationId xmlns:a16="http://schemas.microsoft.com/office/drawing/2014/main" id="{11ED84B3-E8D0-5547-B05A-1B2539AA4EC1}"/>
              </a:ext>
            </a:extLst>
          </p:cNvPr>
          <p:cNvSpPr txBox="1"/>
          <p:nvPr/>
        </p:nvSpPr>
        <p:spPr>
          <a:xfrm>
            <a:off x="425003" y="1068302"/>
            <a:ext cx="8488787" cy="3970318"/>
          </a:xfrm>
          <a:prstGeom prst="rect">
            <a:avLst/>
          </a:prstGeom>
          <a:noFill/>
        </p:spPr>
        <p:txBody>
          <a:bodyPr wrap="square" rtlCol="0">
            <a:spAutoFit/>
          </a:bodyPr>
          <a:lstStyle/>
          <a:p>
            <a:pPr algn="ctr"/>
            <a:r>
              <a:rPr lang="en-US" sz="2800" dirty="0">
                <a:latin typeface="+mj-lt"/>
              </a:rPr>
              <a:t>Watch this fantastic, informative video about composting. </a:t>
            </a:r>
          </a:p>
          <a:p>
            <a:pPr algn="ctr"/>
            <a:endParaRPr lang="en-US" sz="2800" dirty="0">
              <a:latin typeface="+mj-lt"/>
            </a:endParaRPr>
          </a:p>
          <a:p>
            <a:pPr algn="ctr"/>
            <a:r>
              <a:rPr lang="en-US" sz="2800" dirty="0">
                <a:latin typeface="+mj-lt"/>
              </a:rPr>
              <a:t>As you watch the </a:t>
            </a:r>
            <a:r>
              <a:rPr lang="en-US" sz="2800" dirty="0">
                <a:latin typeface="+mj-lt"/>
                <a:hlinkClick r:id="rId2"/>
              </a:rPr>
              <a:t>video</a:t>
            </a:r>
            <a:r>
              <a:rPr lang="en-US" sz="2800" dirty="0">
                <a:latin typeface="+mj-lt"/>
              </a:rPr>
              <a:t> take notes and see if you can find the answers to the following questions:</a:t>
            </a:r>
          </a:p>
          <a:p>
            <a:pPr algn="ctr"/>
            <a:endParaRPr lang="en-US" sz="2800" dirty="0">
              <a:latin typeface="+mj-lt"/>
            </a:endParaRPr>
          </a:p>
          <a:p>
            <a:pPr marL="514350" indent="-514350">
              <a:buFont typeface="+mj-lt"/>
              <a:buAutoNum type="arabicPeriod"/>
            </a:pPr>
            <a:r>
              <a:rPr lang="en-US" sz="2800" dirty="0">
                <a:latin typeface="+mj-lt"/>
              </a:rPr>
              <a:t>What is a compost?</a:t>
            </a:r>
          </a:p>
          <a:p>
            <a:pPr marL="514350" indent="-514350">
              <a:buFont typeface="+mj-lt"/>
              <a:buAutoNum type="arabicPeriod"/>
            </a:pPr>
            <a:r>
              <a:rPr lang="en-US" sz="2800" dirty="0">
                <a:latin typeface="+mj-lt"/>
              </a:rPr>
              <a:t>Why should we compost?</a:t>
            </a:r>
          </a:p>
          <a:p>
            <a:pPr marL="514350" indent="-514350">
              <a:buFont typeface="+mj-lt"/>
              <a:buAutoNum type="arabicPeriod"/>
            </a:pPr>
            <a:r>
              <a:rPr lang="en-US" sz="2800" dirty="0">
                <a:latin typeface="+mj-lt"/>
              </a:rPr>
              <a:t>What can go in a compost? </a:t>
            </a:r>
          </a:p>
          <a:p>
            <a:pPr marL="514350" indent="-514350">
              <a:buFont typeface="+mj-lt"/>
              <a:buAutoNum type="arabicPeriod"/>
            </a:pPr>
            <a:r>
              <a:rPr lang="en-US" sz="2800" dirty="0">
                <a:latin typeface="+mj-lt"/>
              </a:rPr>
              <a:t>What does not go in your compost? </a:t>
            </a:r>
          </a:p>
        </p:txBody>
      </p:sp>
      <p:pic>
        <p:nvPicPr>
          <p:cNvPr id="2" name="Picture 1">
            <a:extLst>
              <a:ext uri="{FF2B5EF4-FFF2-40B4-BE49-F238E27FC236}">
                <a16:creationId xmlns:a16="http://schemas.microsoft.com/office/drawing/2014/main" id="{73052832-6B54-434D-AC1E-DA6EC6A564E2}"/>
              </a:ext>
            </a:extLst>
          </p:cNvPr>
          <p:cNvPicPr>
            <a:picLocks noChangeAspect="1"/>
          </p:cNvPicPr>
          <p:nvPr/>
        </p:nvPicPr>
        <p:blipFill>
          <a:blip r:embed="rId3"/>
          <a:stretch>
            <a:fillRect/>
          </a:stretch>
        </p:blipFill>
        <p:spPr>
          <a:xfrm>
            <a:off x="9047945" y="3927251"/>
            <a:ext cx="2209800" cy="2171700"/>
          </a:xfrm>
          <a:prstGeom prst="rect">
            <a:avLst/>
          </a:prstGeom>
        </p:spPr>
      </p:pic>
    </p:spTree>
    <p:extLst>
      <p:ext uri="{BB962C8B-B14F-4D97-AF65-F5344CB8AC3E}">
        <p14:creationId xmlns:p14="http://schemas.microsoft.com/office/powerpoint/2010/main" val="259699264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Oval 24">
            <a:extLst>
              <a:ext uri="{FF2B5EF4-FFF2-40B4-BE49-F238E27FC236}">
                <a16:creationId xmlns:a16="http://schemas.microsoft.com/office/drawing/2014/main" id="{9786902F-A874-6645-AC46-6796BC577FE2}"/>
              </a:ext>
            </a:extLst>
          </p:cNvPr>
          <p:cNvSpPr/>
          <p:nvPr/>
        </p:nvSpPr>
        <p:spPr>
          <a:xfrm>
            <a:off x="992774" y="809897"/>
            <a:ext cx="4382967" cy="4540175"/>
          </a:xfrm>
          <a:prstGeom prst="ellipse">
            <a:avLst/>
          </a:prstGeom>
          <a:solidFill>
            <a:srgbClr val="9D6F6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Oval 4">
            <a:extLst>
              <a:ext uri="{FF2B5EF4-FFF2-40B4-BE49-F238E27FC236}">
                <a16:creationId xmlns:a16="http://schemas.microsoft.com/office/drawing/2014/main" id="{F403FA71-12AD-FF42-B9F4-781CB40B6ABF}"/>
              </a:ext>
            </a:extLst>
          </p:cNvPr>
          <p:cNvSpPr/>
          <p:nvPr/>
        </p:nvSpPr>
        <p:spPr>
          <a:xfrm>
            <a:off x="6871508" y="809897"/>
            <a:ext cx="4355555" cy="4540175"/>
          </a:xfrm>
          <a:prstGeom prst="ellipse">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TextBox 3">
            <a:extLst>
              <a:ext uri="{FF2B5EF4-FFF2-40B4-BE49-F238E27FC236}">
                <a16:creationId xmlns:a16="http://schemas.microsoft.com/office/drawing/2014/main" id="{D5D020B2-112E-C346-A0A2-3B54E0710092}"/>
              </a:ext>
            </a:extLst>
          </p:cNvPr>
          <p:cNvSpPr txBox="1"/>
          <p:nvPr/>
        </p:nvSpPr>
        <p:spPr>
          <a:xfrm>
            <a:off x="1994425" y="990577"/>
            <a:ext cx="2342681" cy="523220"/>
          </a:xfrm>
          <a:prstGeom prst="rect">
            <a:avLst/>
          </a:prstGeom>
          <a:noFill/>
        </p:spPr>
        <p:txBody>
          <a:bodyPr wrap="square" rtlCol="0">
            <a:spAutoFit/>
          </a:bodyPr>
          <a:lstStyle/>
          <a:p>
            <a:pPr algn="ctr"/>
            <a:r>
              <a:rPr lang="en-US" sz="2800" b="1" dirty="0">
                <a:latin typeface="+mj-lt"/>
              </a:rPr>
              <a:t>Carbon</a:t>
            </a:r>
          </a:p>
        </p:txBody>
      </p:sp>
      <p:pic>
        <p:nvPicPr>
          <p:cNvPr id="11" name="Picture 10">
            <a:extLst>
              <a:ext uri="{FF2B5EF4-FFF2-40B4-BE49-F238E27FC236}">
                <a16:creationId xmlns:a16="http://schemas.microsoft.com/office/drawing/2014/main" id="{4CD269F0-8CF5-8C46-8E7A-2085BC16E8D8}"/>
              </a:ext>
            </a:extLst>
          </p:cNvPr>
          <p:cNvPicPr>
            <a:picLocks noChangeAspect="1"/>
          </p:cNvPicPr>
          <p:nvPr/>
        </p:nvPicPr>
        <p:blipFill>
          <a:blip r:embed="rId2"/>
          <a:stretch>
            <a:fillRect/>
          </a:stretch>
        </p:blipFill>
        <p:spPr>
          <a:xfrm>
            <a:off x="1600828" y="2012824"/>
            <a:ext cx="763870" cy="933619"/>
          </a:xfrm>
          <a:prstGeom prst="rect">
            <a:avLst/>
          </a:prstGeom>
        </p:spPr>
      </p:pic>
      <p:pic>
        <p:nvPicPr>
          <p:cNvPr id="14" name="Picture 13">
            <a:extLst>
              <a:ext uri="{FF2B5EF4-FFF2-40B4-BE49-F238E27FC236}">
                <a16:creationId xmlns:a16="http://schemas.microsoft.com/office/drawing/2014/main" id="{CB5310E6-357C-2D45-A9A5-9FAFAFD32757}"/>
              </a:ext>
            </a:extLst>
          </p:cNvPr>
          <p:cNvPicPr>
            <a:picLocks noChangeAspect="1"/>
          </p:cNvPicPr>
          <p:nvPr/>
        </p:nvPicPr>
        <p:blipFill>
          <a:blip r:embed="rId3"/>
          <a:stretch>
            <a:fillRect/>
          </a:stretch>
        </p:blipFill>
        <p:spPr>
          <a:xfrm>
            <a:off x="8652911" y="1772615"/>
            <a:ext cx="1376665" cy="1158339"/>
          </a:xfrm>
          <a:prstGeom prst="rect">
            <a:avLst/>
          </a:prstGeom>
        </p:spPr>
      </p:pic>
      <p:pic>
        <p:nvPicPr>
          <p:cNvPr id="15" name="Picture 14">
            <a:extLst>
              <a:ext uri="{FF2B5EF4-FFF2-40B4-BE49-F238E27FC236}">
                <a16:creationId xmlns:a16="http://schemas.microsoft.com/office/drawing/2014/main" id="{E7AA87A5-FA6E-0743-8B01-6290CE5FCEAC}"/>
              </a:ext>
            </a:extLst>
          </p:cNvPr>
          <p:cNvPicPr>
            <a:picLocks noChangeAspect="1"/>
          </p:cNvPicPr>
          <p:nvPr/>
        </p:nvPicPr>
        <p:blipFill>
          <a:blip r:embed="rId4"/>
          <a:stretch>
            <a:fillRect/>
          </a:stretch>
        </p:blipFill>
        <p:spPr>
          <a:xfrm>
            <a:off x="9499746" y="3000844"/>
            <a:ext cx="1112420" cy="1146967"/>
          </a:xfrm>
          <a:prstGeom prst="rect">
            <a:avLst/>
          </a:prstGeom>
        </p:spPr>
      </p:pic>
      <p:sp>
        <p:nvSpPr>
          <p:cNvPr id="16" name="TextBox 15">
            <a:extLst>
              <a:ext uri="{FF2B5EF4-FFF2-40B4-BE49-F238E27FC236}">
                <a16:creationId xmlns:a16="http://schemas.microsoft.com/office/drawing/2014/main" id="{B20F6D80-43F6-2E48-828D-4A9DF76975D7}"/>
              </a:ext>
            </a:extLst>
          </p:cNvPr>
          <p:cNvSpPr txBox="1"/>
          <p:nvPr/>
        </p:nvSpPr>
        <p:spPr>
          <a:xfrm>
            <a:off x="7365464" y="956269"/>
            <a:ext cx="3485953" cy="523220"/>
          </a:xfrm>
          <a:prstGeom prst="rect">
            <a:avLst/>
          </a:prstGeom>
          <a:noFill/>
        </p:spPr>
        <p:txBody>
          <a:bodyPr wrap="square" rtlCol="0">
            <a:spAutoFit/>
          </a:bodyPr>
          <a:lstStyle/>
          <a:p>
            <a:pPr algn="ctr"/>
            <a:r>
              <a:rPr lang="en-US" sz="2800" b="1" dirty="0">
                <a:latin typeface="+mj-lt"/>
              </a:rPr>
              <a:t>Nitrogen</a:t>
            </a:r>
          </a:p>
        </p:txBody>
      </p:sp>
      <p:pic>
        <p:nvPicPr>
          <p:cNvPr id="17" name="Picture 16">
            <a:extLst>
              <a:ext uri="{FF2B5EF4-FFF2-40B4-BE49-F238E27FC236}">
                <a16:creationId xmlns:a16="http://schemas.microsoft.com/office/drawing/2014/main" id="{EC7A38BC-081D-5A49-9AE8-2CBA8AED4251}"/>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629399" y="3576285"/>
            <a:ext cx="1596161" cy="855542"/>
          </a:xfrm>
          <a:prstGeom prst="rect">
            <a:avLst/>
          </a:prstGeom>
        </p:spPr>
      </p:pic>
      <p:pic>
        <p:nvPicPr>
          <p:cNvPr id="21" name="Picture 20">
            <a:extLst>
              <a:ext uri="{FF2B5EF4-FFF2-40B4-BE49-F238E27FC236}">
                <a16:creationId xmlns:a16="http://schemas.microsoft.com/office/drawing/2014/main" id="{B34AB926-766B-124A-93B4-C2F8196BD38E}"/>
              </a:ext>
            </a:extLst>
          </p:cNvPr>
          <p:cNvPicPr>
            <a:picLocks noChangeAspect="1"/>
          </p:cNvPicPr>
          <p:nvPr/>
        </p:nvPicPr>
        <p:blipFill>
          <a:blip r:embed="rId2"/>
          <a:stretch>
            <a:fillRect/>
          </a:stretch>
        </p:blipFill>
        <p:spPr>
          <a:xfrm rot="6530245">
            <a:off x="1804809" y="1716994"/>
            <a:ext cx="763870" cy="933619"/>
          </a:xfrm>
          <a:prstGeom prst="rect">
            <a:avLst/>
          </a:prstGeom>
        </p:spPr>
      </p:pic>
      <p:sp>
        <p:nvSpPr>
          <p:cNvPr id="7" name="TextBox 6">
            <a:extLst>
              <a:ext uri="{FF2B5EF4-FFF2-40B4-BE49-F238E27FC236}">
                <a16:creationId xmlns:a16="http://schemas.microsoft.com/office/drawing/2014/main" id="{ED8E8BB0-9667-614C-BEBC-8035348ACD81}"/>
              </a:ext>
            </a:extLst>
          </p:cNvPr>
          <p:cNvSpPr txBox="1"/>
          <p:nvPr/>
        </p:nvSpPr>
        <p:spPr>
          <a:xfrm>
            <a:off x="1387627" y="5597259"/>
            <a:ext cx="10302781" cy="707886"/>
          </a:xfrm>
          <a:prstGeom prst="rect">
            <a:avLst/>
          </a:prstGeom>
          <a:noFill/>
        </p:spPr>
        <p:txBody>
          <a:bodyPr wrap="square" rtlCol="0">
            <a:spAutoFit/>
          </a:bodyPr>
          <a:lstStyle/>
          <a:p>
            <a:r>
              <a:rPr lang="en-US" sz="2000" dirty="0">
                <a:latin typeface="+mj-lt"/>
              </a:rPr>
              <a:t>Composts benefits from carbon based and nitrogen based organic scraps. The perfect balance should be the following ratio: Approximately Carbon 25-30 parts and Nitrogen 1 part (30:1). </a:t>
            </a:r>
          </a:p>
        </p:txBody>
      </p:sp>
      <p:sp>
        <p:nvSpPr>
          <p:cNvPr id="22" name="TextBox 21">
            <a:extLst>
              <a:ext uri="{FF2B5EF4-FFF2-40B4-BE49-F238E27FC236}">
                <a16:creationId xmlns:a16="http://schemas.microsoft.com/office/drawing/2014/main" id="{3A6DE6D9-D3DE-454F-9FF9-75CEEDC132FE}"/>
              </a:ext>
            </a:extLst>
          </p:cNvPr>
          <p:cNvSpPr txBox="1"/>
          <p:nvPr/>
        </p:nvSpPr>
        <p:spPr>
          <a:xfrm>
            <a:off x="1387627" y="109323"/>
            <a:ext cx="9484134" cy="523220"/>
          </a:xfrm>
          <a:prstGeom prst="rect">
            <a:avLst/>
          </a:prstGeom>
          <a:noFill/>
        </p:spPr>
        <p:txBody>
          <a:bodyPr wrap="square" rtlCol="0">
            <a:spAutoFit/>
          </a:bodyPr>
          <a:lstStyle/>
          <a:p>
            <a:pPr algn="ctr"/>
            <a:r>
              <a:rPr lang="en-US" sz="2800" b="1" dirty="0">
                <a:latin typeface="+mj-lt"/>
              </a:rPr>
              <a:t>What organic scraps does a compost need? </a:t>
            </a:r>
          </a:p>
        </p:txBody>
      </p:sp>
      <p:sp>
        <p:nvSpPr>
          <p:cNvPr id="23" name="TextBox 22">
            <a:extLst>
              <a:ext uri="{FF2B5EF4-FFF2-40B4-BE49-F238E27FC236}">
                <a16:creationId xmlns:a16="http://schemas.microsoft.com/office/drawing/2014/main" id="{705064BE-225B-5742-98D4-87B1F339BBD8}"/>
              </a:ext>
            </a:extLst>
          </p:cNvPr>
          <p:cNvSpPr txBox="1"/>
          <p:nvPr/>
        </p:nvSpPr>
        <p:spPr>
          <a:xfrm>
            <a:off x="924282" y="6442792"/>
            <a:ext cx="10302781" cy="400110"/>
          </a:xfrm>
          <a:prstGeom prst="rect">
            <a:avLst/>
          </a:prstGeom>
          <a:noFill/>
        </p:spPr>
        <p:txBody>
          <a:bodyPr wrap="square" rtlCol="0">
            <a:spAutoFit/>
          </a:bodyPr>
          <a:lstStyle/>
          <a:p>
            <a:r>
              <a:rPr lang="en-US" sz="2000" b="1" dirty="0">
                <a:latin typeface="+mj-lt"/>
              </a:rPr>
              <a:t>Too much carbon will slow decomposition down and too much Nitrogen will make it a smelly pile!</a:t>
            </a:r>
          </a:p>
        </p:txBody>
      </p:sp>
      <p:sp>
        <p:nvSpPr>
          <p:cNvPr id="28" name="TextBox 27">
            <a:extLst>
              <a:ext uri="{FF2B5EF4-FFF2-40B4-BE49-F238E27FC236}">
                <a16:creationId xmlns:a16="http://schemas.microsoft.com/office/drawing/2014/main" id="{8852E00D-4AD0-8E4D-8A20-475DE4E1F938}"/>
              </a:ext>
            </a:extLst>
          </p:cNvPr>
          <p:cNvSpPr txBox="1"/>
          <p:nvPr/>
        </p:nvSpPr>
        <p:spPr>
          <a:xfrm rot="952658">
            <a:off x="3636632" y="3314665"/>
            <a:ext cx="1305285" cy="461665"/>
          </a:xfrm>
          <a:prstGeom prst="rect">
            <a:avLst/>
          </a:prstGeom>
          <a:noFill/>
        </p:spPr>
        <p:txBody>
          <a:bodyPr wrap="square" rtlCol="0">
            <a:spAutoFit/>
          </a:bodyPr>
          <a:lstStyle/>
          <a:p>
            <a:r>
              <a:rPr lang="en-US" sz="2400" b="1" dirty="0">
                <a:latin typeface="+mj-lt"/>
              </a:rPr>
              <a:t>Sawdust</a:t>
            </a:r>
            <a:endParaRPr lang="en-US" sz="2000" b="1" dirty="0">
              <a:latin typeface="+mj-lt"/>
            </a:endParaRPr>
          </a:p>
        </p:txBody>
      </p:sp>
      <p:sp>
        <p:nvSpPr>
          <p:cNvPr id="29" name="TextBox 28">
            <a:extLst>
              <a:ext uri="{FF2B5EF4-FFF2-40B4-BE49-F238E27FC236}">
                <a16:creationId xmlns:a16="http://schemas.microsoft.com/office/drawing/2014/main" id="{56851AE6-CCFC-224C-95C0-70E719276984}"/>
              </a:ext>
            </a:extLst>
          </p:cNvPr>
          <p:cNvSpPr txBox="1"/>
          <p:nvPr/>
        </p:nvSpPr>
        <p:spPr>
          <a:xfrm rot="20705735">
            <a:off x="2735359" y="4343894"/>
            <a:ext cx="1520115" cy="461665"/>
          </a:xfrm>
          <a:prstGeom prst="rect">
            <a:avLst/>
          </a:prstGeom>
          <a:noFill/>
        </p:spPr>
        <p:txBody>
          <a:bodyPr wrap="square" rtlCol="0">
            <a:spAutoFit/>
          </a:bodyPr>
          <a:lstStyle/>
          <a:p>
            <a:r>
              <a:rPr lang="en-US" sz="2400" b="1" dirty="0">
                <a:latin typeface="+mj-lt"/>
              </a:rPr>
              <a:t>woodchips</a:t>
            </a:r>
            <a:endParaRPr lang="en-US" sz="2000" b="1" dirty="0">
              <a:latin typeface="+mj-lt"/>
            </a:endParaRPr>
          </a:p>
        </p:txBody>
      </p:sp>
      <p:pic>
        <p:nvPicPr>
          <p:cNvPr id="24" name="Picture 23">
            <a:extLst>
              <a:ext uri="{FF2B5EF4-FFF2-40B4-BE49-F238E27FC236}">
                <a16:creationId xmlns:a16="http://schemas.microsoft.com/office/drawing/2014/main" id="{71751C20-5F83-534E-9D46-1707687895A1}"/>
              </a:ext>
            </a:extLst>
          </p:cNvPr>
          <p:cNvPicPr>
            <a:picLocks noChangeAspect="1"/>
          </p:cNvPicPr>
          <p:nvPr/>
        </p:nvPicPr>
        <p:blipFill>
          <a:blip r:embed="rId6"/>
          <a:stretch>
            <a:fillRect/>
          </a:stretch>
        </p:blipFill>
        <p:spPr>
          <a:xfrm>
            <a:off x="7365464" y="2369762"/>
            <a:ext cx="852291" cy="883857"/>
          </a:xfrm>
          <a:prstGeom prst="rect">
            <a:avLst/>
          </a:prstGeom>
        </p:spPr>
      </p:pic>
      <p:pic>
        <p:nvPicPr>
          <p:cNvPr id="26" name="Picture 25">
            <a:extLst>
              <a:ext uri="{FF2B5EF4-FFF2-40B4-BE49-F238E27FC236}">
                <a16:creationId xmlns:a16="http://schemas.microsoft.com/office/drawing/2014/main" id="{B8F4DA5D-16F3-3D40-A441-D0414B42804A}"/>
              </a:ext>
            </a:extLst>
          </p:cNvPr>
          <p:cNvPicPr>
            <a:picLocks noChangeAspect="1"/>
          </p:cNvPicPr>
          <p:nvPr/>
        </p:nvPicPr>
        <p:blipFill>
          <a:blip r:embed="rId7"/>
          <a:stretch>
            <a:fillRect/>
          </a:stretch>
        </p:blipFill>
        <p:spPr>
          <a:xfrm>
            <a:off x="3186467" y="1669937"/>
            <a:ext cx="1515850" cy="1276506"/>
          </a:xfrm>
          <a:prstGeom prst="rect">
            <a:avLst/>
          </a:prstGeom>
        </p:spPr>
      </p:pic>
      <p:pic>
        <p:nvPicPr>
          <p:cNvPr id="30" name="Picture 29">
            <a:extLst>
              <a:ext uri="{FF2B5EF4-FFF2-40B4-BE49-F238E27FC236}">
                <a16:creationId xmlns:a16="http://schemas.microsoft.com/office/drawing/2014/main" id="{23163F12-62CA-D343-A45A-C716DB66ACE3}"/>
              </a:ext>
            </a:extLst>
          </p:cNvPr>
          <p:cNvPicPr>
            <a:picLocks noChangeAspect="1"/>
          </p:cNvPicPr>
          <p:nvPr/>
        </p:nvPicPr>
        <p:blipFill>
          <a:blip r:embed="rId8"/>
          <a:stretch>
            <a:fillRect/>
          </a:stretch>
        </p:blipFill>
        <p:spPr>
          <a:xfrm>
            <a:off x="1917832" y="3193630"/>
            <a:ext cx="1433569" cy="1241441"/>
          </a:xfrm>
          <a:prstGeom prst="rect">
            <a:avLst/>
          </a:prstGeom>
        </p:spPr>
      </p:pic>
    </p:spTree>
    <p:extLst>
      <p:ext uri="{BB962C8B-B14F-4D97-AF65-F5344CB8AC3E}">
        <p14:creationId xmlns:p14="http://schemas.microsoft.com/office/powerpoint/2010/main" val="2567325829"/>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11ED84B3-E8D0-5547-B05A-1B2539AA4EC1}"/>
              </a:ext>
            </a:extLst>
          </p:cNvPr>
          <p:cNvSpPr txBox="1"/>
          <p:nvPr/>
        </p:nvSpPr>
        <p:spPr>
          <a:xfrm>
            <a:off x="8309398" y="1586074"/>
            <a:ext cx="3326958" cy="1077218"/>
          </a:xfrm>
          <a:prstGeom prst="rect">
            <a:avLst/>
          </a:prstGeom>
          <a:noFill/>
        </p:spPr>
        <p:txBody>
          <a:bodyPr wrap="square" rtlCol="0">
            <a:spAutoFit/>
          </a:bodyPr>
          <a:lstStyle/>
          <a:p>
            <a:pPr algn="ctr"/>
            <a:r>
              <a:rPr lang="en-US" sz="2800" b="1" dirty="0">
                <a:latin typeface="+mj-lt"/>
              </a:rPr>
              <a:t>Nutrients for soil</a:t>
            </a:r>
          </a:p>
          <a:p>
            <a:pPr algn="ctr"/>
            <a:r>
              <a:rPr lang="en-US" dirty="0">
                <a:latin typeface="+mj-lt"/>
              </a:rPr>
              <a:t>Compost provides rich nutrients for soil to help your plants grow. </a:t>
            </a:r>
          </a:p>
        </p:txBody>
      </p:sp>
      <p:sp>
        <p:nvSpPr>
          <p:cNvPr id="7" name="TextBox 6">
            <a:extLst>
              <a:ext uri="{FF2B5EF4-FFF2-40B4-BE49-F238E27FC236}">
                <a16:creationId xmlns:a16="http://schemas.microsoft.com/office/drawing/2014/main" id="{590ED30E-30D0-4740-994F-EEA6F41AF44F}"/>
              </a:ext>
            </a:extLst>
          </p:cNvPr>
          <p:cNvSpPr txBox="1"/>
          <p:nvPr/>
        </p:nvSpPr>
        <p:spPr>
          <a:xfrm>
            <a:off x="8395172" y="3892611"/>
            <a:ext cx="3041708" cy="1908215"/>
          </a:xfrm>
          <a:prstGeom prst="rect">
            <a:avLst/>
          </a:prstGeom>
          <a:noFill/>
        </p:spPr>
        <p:txBody>
          <a:bodyPr wrap="square" rtlCol="0">
            <a:spAutoFit/>
          </a:bodyPr>
          <a:lstStyle/>
          <a:p>
            <a:pPr algn="ctr"/>
            <a:r>
              <a:rPr lang="en-US" sz="2800" b="1" dirty="0">
                <a:latin typeface="+mj-lt"/>
              </a:rPr>
              <a:t>Reduce leachate</a:t>
            </a:r>
          </a:p>
          <a:p>
            <a:pPr algn="ctr"/>
            <a:r>
              <a:rPr lang="en-US" dirty="0">
                <a:latin typeface="+mj-lt"/>
              </a:rPr>
              <a:t>Foods contain a lot of water so when added to landfill the water mixes with poisonous chemicals and creates leachate which can poison waterways. </a:t>
            </a:r>
          </a:p>
        </p:txBody>
      </p:sp>
      <p:sp>
        <p:nvSpPr>
          <p:cNvPr id="8" name="TextBox 7">
            <a:extLst>
              <a:ext uri="{FF2B5EF4-FFF2-40B4-BE49-F238E27FC236}">
                <a16:creationId xmlns:a16="http://schemas.microsoft.com/office/drawing/2014/main" id="{0428F6C0-24FD-E147-BC27-D0B277CA46FA}"/>
              </a:ext>
            </a:extLst>
          </p:cNvPr>
          <p:cNvSpPr txBox="1"/>
          <p:nvPr/>
        </p:nvSpPr>
        <p:spPr>
          <a:xfrm>
            <a:off x="312820" y="1622544"/>
            <a:ext cx="3090928" cy="1354217"/>
          </a:xfrm>
          <a:prstGeom prst="rect">
            <a:avLst/>
          </a:prstGeom>
          <a:noFill/>
        </p:spPr>
        <p:txBody>
          <a:bodyPr wrap="square" rtlCol="0">
            <a:spAutoFit/>
          </a:bodyPr>
          <a:lstStyle/>
          <a:p>
            <a:pPr algn="ctr"/>
            <a:r>
              <a:rPr lang="en-US" sz="2800" b="1" dirty="0">
                <a:latin typeface="+mj-lt"/>
              </a:rPr>
              <a:t>Reduces waste</a:t>
            </a:r>
          </a:p>
          <a:p>
            <a:pPr algn="ctr"/>
            <a:r>
              <a:rPr lang="en-AU" dirty="0">
                <a:latin typeface="+mj-lt"/>
              </a:rPr>
              <a:t>Instead of filling up landfills, we use organic scraps to make compost.  </a:t>
            </a:r>
            <a:endParaRPr lang="en-US" dirty="0">
              <a:latin typeface="+mj-lt"/>
            </a:endParaRPr>
          </a:p>
        </p:txBody>
      </p:sp>
      <p:sp>
        <p:nvSpPr>
          <p:cNvPr id="9" name="TextBox 8">
            <a:extLst>
              <a:ext uri="{FF2B5EF4-FFF2-40B4-BE49-F238E27FC236}">
                <a16:creationId xmlns:a16="http://schemas.microsoft.com/office/drawing/2014/main" id="{C5FCE335-292C-5D4E-88C0-F06396F9B65D}"/>
              </a:ext>
            </a:extLst>
          </p:cNvPr>
          <p:cNvSpPr txBox="1"/>
          <p:nvPr/>
        </p:nvSpPr>
        <p:spPr>
          <a:xfrm>
            <a:off x="471524" y="4031330"/>
            <a:ext cx="2932224" cy="1631216"/>
          </a:xfrm>
          <a:prstGeom prst="rect">
            <a:avLst/>
          </a:prstGeom>
          <a:noFill/>
        </p:spPr>
        <p:txBody>
          <a:bodyPr wrap="square" rtlCol="0">
            <a:spAutoFit/>
          </a:bodyPr>
          <a:lstStyle/>
          <a:p>
            <a:pPr algn="ctr"/>
            <a:r>
              <a:rPr lang="en-US" sz="2800" b="1" dirty="0">
                <a:latin typeface="+mj-lt"/>
              </a:rPr>
              <a:t>Reduces Emissions</a:t>
            </a:r>
          </a:p>
          <a:p>
            <a:pPr algn="ctr"/>
            <a:r>
              <a:rPr lang="en-US" dirty="0">
                <a:latin typeface="+mj-lt"/>
              </a:rPr>
              <a:t>In landfills food scraps give off methane, a greenhouse gas that contributes to global warming. </a:t>
            </a:r>
            <a:endParaRPr lang="en-US" sz="1200" dirty="0">
              <a:latin typeface="+mj-lt"/>
            </a:endParaRPr>
          </a:p>
        </p:txBody>
      </p:sp>
      <p:sp>
        <p:nvSpPr>
          <p:cNvPr id="12" name="TextBox 11">
            <a:extLst>
              <a:ext uri="{FF2B5EF4-FFF2-40B4-BE49-F238E27FC236}">
                <a16:creationId xmlns:a16="http://schemas.microsoft.com/office/drawing/2014/main" id="{E31CCFB3-4F42-4B43-A73C-1D3635BAABA5}"/>
              </a:ext>
            </a:extLst>
          </p:cNvPr>
          <p:cNvSpPr txBox="1"/>
          <p:nvPr/>
        </p:nvSpPr>
        <p:spPr>
          <a:xfrm>
            <a:off x="117566" y="6390326"/>
            <a:ext cx="11978639" cy="461665"/>
          </a:xfrm>
          <a:prstGeom prst="rect">
            <a:avLst/>
          </a:prstGeom>
          <a:noFill/>
        </p:spPr>
        <p:txBody>
          <a:bodyPr wrap="square" rtlCol="0">
            <a:spAutoFit/>
          </a:bodyPr>
          <a:lstStyle/>
          <a:p>
            <a:pPr algn="ctr"/>
            <a:r>
              <a:rPr lang="en-US" sz="2400" dirty="0" err="1">
                <a:latin typeface="+mj-lt"/>
              </a:rPr>
              <a:t>BeeHealthy</a:t>
            </a:r>
            <a:r>
              <a:rPr lang="en-US" sz="2400" dirty="0">
                <a:latin typeface="+mj-lt"/>
              </a:rPr>
              <a:t> tip: Don’t forget to turn your compost every 4-7 days to let air get in.  </a:t>
            </a:r>
          </a:p>
        </p:txBody>
      </p:sp>
      <p:sp>
        <p:nvSpPr>
          <p:cNvPr id="13" name="Rounded Rectangle 12">
            <a:extLst>
              <a:ext uri="{FF2B5EF4-FFF2-40B4-BE49-F238E27FC236}">
                <a16:creationId xmlns:a16="http://schemas.microsoft.com/office/drawing/2014/main" id="{2084F0A6-4524-EA44-84A4-B55CC734428C}"/>
              </a:ext>
            </a:extLst>
          </p:cNvPr>
          <p:cNvSpPr/>
          <p:nvPr/>
        </p:nvSpPr>
        <p:spPr>
          <a:xfrm>
            <a:off x="8395172" y="1374294"/>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4" name="Rounded Rectangle 13">
            <a:extLst>
              <a:ext uri="{FF2B5EF4-FFF2-40B4-BE49-F238E27FC236}">
                <a16:creationId xmlns:a16="http://schemas.microsoft.com/office/drawing/2014/main" id="{A6D4828A-A395-CB4C-BF51-6F8679CEAE3E}"/>
              </a:ext>
            </a:extLst>
          </p:cNvPr>
          <p:cNvSpPr/>
          <p:nvPr/>
        </p:nvSpPr>
        <p:spPr>
          <a:xfrm>
            <a:off x="8379939" y="3950817"/>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5" name="Rounded Rectangle 14">
            <a:extLst>
              <a:ext uri="{FF2B5EF4-FFF2-40B4-BE49-F238E27FC236}">
                <a16:creationId xmlns:a16="http://schemas.microsoft.com/office/drawing/2014/main" id="{E7C5BFFE-DD44-584F-BD38-AAD6C941DC34}"/>
              </a:ext>
            </a:extLst>
          </p:cNvPr>
          <p:cNvSpPr/>
          <p:nvPr/>
        </p:nvSpPr>
        <p:spPr>
          <a:xfrm>
            <a:off x="321062" y="1424422"/>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6" name="Rounded Rectangle 15">
            <a:extLst>
              <a:ext uri="{FF2B5EF4-FFF2-40B4-BE49-F238E27FC236}">
                <a16:creationId xmlns:a16="http://schemas.microsoft.com/office/drawing/2014/main" id="{FA375D95-DD1A-924F-976B-332780EA0125}"/>
              </a:ext>
            </a:extLst>
          </p:cNvPr>
          <p:cNvSpPr/>
          <p:nvPr/>
        </p:nvSpPr>
        <p:spPr>
          <a:xfrm>
            <a:off x="312820" y="3704541"/>
            <a:ext cx="3185876" cy="1969770"/>
          </a:xfrm>
          <a:prstGeom prst="roundRect">
            <a:avLst/>
          </a:prstGeom>
          <a:solidFill>
            <a:schemeClr val="accent1">
              <a:lumMod val="60000"/>
              <a:lumOff val="40000"/>
            </a:schemeClr>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7" name="Picture 16">
            <a:extLst>
              <a:ext uri="{FF2B5EF4-FFF2-40B4-BE49-F238E27FC236}">
                <a16:creationId xmlns:a16="http://schemas.microsoft.com/office/drawing/2014/main" id="{55D906A1-2662-F74A-82C2-CE276DE759FE}"/>
              </a:ext>
            </a:extLst>
          </p:cNvPr>
          <p:cNvPicPr>
            <a:picLocks noChangeAspect="1"/>
          </p:cNvPicPr>
          <p:nvPr/>
        </p:nvPicPr>
        <p:blipFill rotWithShape="1">
          <a:blip r:embed="rId2"/>
          <a:srcRect r="9478"/>
          <a:stretch/>
        </p:blipFill>
        <p:spPr>
          <a:xfrm>
            <a:off x="4067515" y="1955194"/>
            <a:ext cx="4035504" cy="3343542"/>
          </a:xfrm>
          <a:prstGeom prst="rect">
            <a:avLst/>
          </a:prstGeom>
        </p:spPr>
      </p:pic>
      <p:sp>
        <p:nvSpPr>
          <p:cNvPr id="18" name="TextBox 17">
            <a:extLst>
              <a:ext uri="{FF2B5EF4-FFF2-40B4-BE49-F238E27FC236}">
                <a16:creationId xmlns:a16="http://schemas.microsoft.com/office/drawing/2014/main" id="{BB6DB0F1-4311-5448-A8E4-45A8E788E0ED}"/>
              </a:ext>
            </a:extLst>
          </p:cNvPr>
          <p:cNvSpPr txBox="1"/>
          <p:nvPr/>
        </p:nvSpPr>
        <p:spPr>
          <a:xfrm>
            <a:off x="3108131" y="111867"/>
            <a:ext cx="5954271" cy="584775"/>
          </a:xfrm>
          <a:prstGeom prst="rect">
            <a:avLst/>
          </a:prstGeom>
          <a:noFill/>
        </p:spPr>
        <p:txBody>
          <a:bodyPr wrap="square" rtlCol="0">
            <a:spAutoFit/>
          </a:bodyPr>
          <a:lstStyle/>
          <a:p>
            <a:pPr algn="ctr"/>
            <a:r>
              <a:rPr lang="en-US" sz="3200" dirty="0">
                <a:latin typeface="+mj-lt"/>
              </a:rPr>
              <a:t>Why is composting important?</a:t>
            </a:r>
          </a:p>
        </p:txBody>
      </p:sp>
    </p:spTree>
    <p:extLst>
      <p:ext uri="{BB962C8B-B14F-4D97-AF65-F5344CB8AC3E}">
        <p14:creationId xmlns:p14="http://schemas.microsoft.com/office/powerpoint/2010/main" val="1204718921"/>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 presetClass="exit" presetSubtype="10" fill="hold" grpId="0" nodeType="clickEffect">
                                  <p:stCondLst>
                                    <p:cond delay="0"/>
                                  </p:stCondLst>
                                  <p:childTnLst>
                                    <p:animEffect transition="out" filter="checkerboard(across)">
                                      <p:cBhvr>
                                        <p:cTn id="6" dur="500"/>
                                        <p:tgtEl>
                                          <p:spTgt spid="15"/>
                                        </p:tgtEl>
                                      </p:cBhvr>
                                    </p:animEffect>
                                    <p:set>
                                      <p:cBhvr>
                                        <p:cTn id="7" dur="1" fill="hold">
                                          <p:stCondLst>
                                            <p:cond delay="499"/>
                                          </p:stCondLst>
                                        </p:cTn>
                                        <p:tgtEl>
                                          <p:spTgt spid="1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5" presetClass="exit" presetSubtype="10" fill="hold" grpId="0" nodeType="clickEffect">
                                  <p:stCondLst>
                                    <p:cond delay="0"/>
                                  </p:stCondLst>
                                  <p:childTnLst>
                                    <p:animEffect transition="out" filter="checkerboard(across)">
                                      <p:cBhvr>
                                        <p:cTn id="11" dur="500"/>
                                        <p:tgtEl>
                                          <p:spTgt spid="14"/>
                                        </p:tgtEl>
                                      </p:cBhvr>
                                    </p:animEffect>
                                    <p:set>
                                      <p:cBhvr>
                                        <p:cTn id="12" dur="1" fill="hold">
                                          <p:stCondLst>
                                            <p:cond delay="499"/>
                                          </p:stCondLst>
                                        </p:cTn>
                                        <p:tgtEl>
                                          <p:spTgt spid="14"/>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5" presetClass="exit" presetSubtype="10" fill="hold" grpId="0" nodeType="clickEffect">
                                  <p:stCondLst>
                                    <p:cond delay="0"/>
                                  </p:stCondLst>
                                  <p:childTnLst>
                                    <p:animEffect transition="out" filter="checkerboard(across)">
                                      <p:cBhvr>
                                        <p:cTn id="16" dur="500"/>
                                        <p:tgtEl>
                                          <p:spTgt spid="16"/>
                                        </p:tgtEl>
                                      </p:cBhvr>
                                    </p:animEffect>
                                    <p:set>
                                      <p:cBhvr>
                                        <p:cTn id="17" dur="1" fill="hold">
                                          <p:stCondLst>
                                            <p:cond delay="499"/>
                                          </p:stCondLst>
                                        </p:cTn>
                                        <p:tgtEl>
                                          <p:spTgt spid="16"/>
                                        </p:tgtEl>
                                        <p:attrNameLst>
                                          <p:attrName>style.visibility</p:attrName>
                                        </p:attrNameLst>
                                      </p:cBhvr>
                                      <p:to>
                                        <p:strVal val="hidden"/>
                                      </p:to>
                                    </p:set>
                                  </p:childTnLst>
                                </p:cTn>
                              </p:par>
                            </p:childTnLst>
                          </p:cTn>
                        </p:par>
                      </p:childTnLst>
                    </p:cTn>
                  </p:par>
                  <p:par>
                    <p:cTn id="18" fill="hold">
                      <p:stCondLst>
                        <p:cond delay="indefinite"/>
                      </p:stCondLst>
                      <p:childTnLst>
                        <p:par>
                          <p:cTn id="19" fill="hold">
                            <p:stCondLst>
                              <p:cond delay="0"/>
                            </p:stCondLst>
                            <p:childTnLst>
                              <p:par>
                                <p:cTn id="20" presetID="5" presetClass="exit" presetSubtype="10" fill="hold" grpId="0" nodeType="clickEffect">
                                  <p:stCondLst>
                                    <p:cond delay="0"/>
                                  </p:stCondLst>
                                  <p:childTnLst>
                                    <p:animEffect transition="out" filter="checkerboard(across)">
                                      <p:cBhvr>
                                        <p:cTn id="21" dur="500"/>
                                        <p:tgtEl>
                                          <p:spTgt spid="13"/>
                                        </p:tgtEl>
                                      </p:cBhvr>
                                    </p:animEffect>
                                    <p:set>
                                      <p:cBhvr>
                                        <p:cTn id="22" dur="1" fill="hold">
                                          <p:stCondLst>
                                            <p:cond delay="499"/>
                                          </p:stCondLst>
                                        </p:cTn>
                                        <p:tgtEl>
                                          <p:spTgt spid="13"/>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14"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4BB20CE1-7A4B-ED40-A8E1-8419B249D89D}"/>
              </a:ext>
            </a:extLst>
          </p:cNvPr>
          <p:cNvSpPr txBox="1"/>
          <p:nvPr/>
        </p:nvSpPr>
        <p:spPr>
          <a:xfrm>
            <a:off x="1254034" y="111867"/>
            <a:ext cx="9627325" cy="584775"/>
          </a:xfrm>
          <a:prstGeom prst="rect">
            <a:avLst/>
          </a:prstGeom>
          <a:noFill/>
        </p:spPr>
        <p:txBody>
          <a:bodyPr wrap="square" rtlCol="0">
            <a:spAutoFit/>
          </a:bodyPr>
          <a:lstStyle/>
          <a:p>
            <a:pPr algn="ctr"/>
            <a:r>
              <a:rPr lang="en-US" sz="3200" dirty="0">
                <a:latin typeface="+mj-lt"/>
              </a:rPr>
              <a:t>Why is it important to turn your compost? </a:t>
            </a:r>
          </a:p>
        </p:txBody>
      </p:sp>
      <p:pic>
        <p:nvPicPr>
          <p:cNvPr id="2" name="Picture 1">
            <a:extLst>
              <a:ext uri="{FF2B5EF4-FFF2-40B4-BE49-F238E27FC236}">
                <a16:creationId xmlns:a16="http://schemas.microsoft.com/office/drawing/2014/main" id="{7E309BF8-59C7-B147-81C1-62A169BF2DF4}"/>
              </a:ext>
            </a:extLst>
          </p:cNvPr>
          <p:cNvPicPr>
            <a:picLocks noChangeAspect="1"/>
          </p:cNvPicPr>
          <p:nvPr/>
        </p:nvPicPr>
        <p:blipFill rotWithShape="1">
          <a:blip r:embed="rId2"/>
          <a:srcRect t="39167"/>
          <a:stretch/>
        </p:blipFill>
        <p:spPr>
          <a:xfrm>
            <a:off x="4355011" y="2649921"/>
            <a:ext cx="3660006" cy="3339756"/>
          </a:xfrm>
          <a:prstGeom prst="rect">
            <a:avLst/>
          </a:prstGeom>
        </p:spPr>
      </p:pic>
      <p:sp>
        <p:nvSpPr>
          <p:cNvPr id="7" name="TextBox 6">
            <a:extLst>
              <a:ext uri="{FF2B5EF4-FFF2-40B4-BE49-F238E27FC236}">
                <a16:creationId xmlns:a16="http://schemas.microsoft.com/office/drawing/2014/main" id="{7E674B59-CE84-004A-AE17-43E8A80BE5BB}"/>
              </a:ext>
            </a:extLst>
          </p:cNvPr>
          <p:cNvSpPr txBox="1"/>
          <p:nvPr/>
        </p:nvSpPr>
        <p:spPr>
          <a:xfrm>
            <a:off x="1686561" y="993808"/>
            <a:ext cx="8605520" cy="923330"/>
          </a:xfrm>
          <a:prstGeom prst="rect">
            <a:avLst/>
          </a:prstGeom>
          <a:noFill/>
        </p:spPr>
        <p:txBody>
          <a:bodyPr wrap="square" rtlCol="0">
            <a:spAutoFit/>
          </a:bodyPr>
          <a:lstStyle/>
          <a:p>
            <a:pPr algn="ctr"/>
            <a:r>
              <a:rPr lang="en-AU" dirty="0">
                <a:latin typeface="+mj-lt"/>
              </a:rPr>
              <a:t>Inside the compost heap are tiny little microbes that are eating all the delicious nutrients you have provided. As a result, the compost is breaking down, decomposing and turning into lovely new soil. Below are key reasons why turning your compost is essential:</a:t>
            </a:r>
          </a:p>
        </p:txBody>
      </p:sp>
      <p:sp>
        <p:nvSpPr>
          <p:cNvPr id="8" name="TextBox 7">
            <a:extLst>
              <a:ext uri="{FF2B5EF4-FFF2-40B4-BE49-F238E27FC236}">
                <a16:creationId xmlns:a16="http://schemas.microsoft.com/office/drawing/2014/main" id="{9560FFC5-DDCA-5F43-A65F-4493D2C41F42}"/>
              </a:ext>
            </a:extLst>
          </p:cNvPr>
          <p:cNvSpPr txBox="1"/>
          <p:nvPr/>
        </p:nvSpPr>
        <p:spPr>
          <a:xfrm>
            <a:off x="346929" y="2709482"/>
            <a:ext cx="3710540" cy="1569660"/>
          </a:xfrm>
          <a:prstGeom prst="rect">
            <a:avLst/>
          </a:prstGeom>
          <a:gradFill flip="none" rotWithShape="1">
            <a:gsLst>
              <a:gs pos="0">
                <a:srgbClr val="66FF99">
                  <a:tint val="66000"/>
                  <a:satMod val="160000"/>
                </a:srgbClr>
              </a:gs>
              <a:gs pos="50000">
                <a:srgbClr val="66FF99">
                  <a:tint val="44500"/>
                  <a:satMod val="160000"/>
                </a:srgbClr>
              </a:gs>
              <a:gs pos="100000">
                <a:srgbClr val="66FF99">
                  <a:tint val="23500"/>
                  <a:satMod val="160000"/>
                </a:srgbClr>
              </a:gs>
            </a:gsLst>
            <a:lin ang="8100000" scaled="1"/>
            <a:tileRect/>
          </a:gradFill>
          <a:ln>
            <a:noFill/>
          </a:ln>
        </p:spPr>
        <p:txBody>
          <a:bodyPr wrap="square" rtlCol="0">
            <a:spAutoFit/>
          </a:bodyPr>
          <a:lstStyle/>
          <a:p>
            <a:pPr algn="ctr"/>
            <a:r>
              <a:rPr lang="en-AU" sz="1600" b="1" dirty="0">
                <a:latin typeface="+mj-lt"/>
              </a:rPr>
              <a:t>1. </a:t>
            </a:r>
            <a:r>
              <a:rPr lang="en-AU" sz="1600" dirty="0">
                <a:latin typeface="+mj-lt"/>
              </a:rPr>
              <a:t>The microbes require oxygen and create a lot of heat. Therefore turning the compost pile will provide oxygen throughout and ensure the temperature is kept at the right heat and not too hot for the microbes. </a:t>
            </a:r>
          </a:p>
        </p:txBody>
      </p:sp>
      <p:sp>
        <p:nvSpPr>
          <p:cNvPr id="9" name="TextBox 8">
            <a:extLst>
              <a:ext uri="{FF2B5EF4-FFF2-40B4-BE49-F238E27FC236}">
                <a16:creationId xmlns:a16="http://schemas.microsoft.com/office/drawing/2014/main" id="{FA3CCFB1-AC6C-AA43-BCA6-7B79E469DBEC}"/>
              </a:ext>
            </a:extLst>
          </p:cNvPr>
          <p:cNvSpPr txBox="1"/>
          <p:nvPr/>
        </p:nvSpPr>
        <p:spPr>
          <a:xfrm>
            <a:off x="8312559" y="3494312"/>
            <a:ext cx="3362237" cy="1754326"/>
          </a:xfrm>
          <a:prstGeom prst="rect">
            <a:avLst/>
          </a:prstGeom>
          <a:gradFill flip="none" rotWithShape="1">
            <a:gsLst>
              <a:gs pos="0">
                <a:srgbClr val="00B0F0">
                  <a:tint val="66000"/>
                  <a:satMod val="160000"/>
                </a:srgbClr>
              </a:gs>
              <a:gs pos="50000">
                <a:srgbClr val="00B0F0">
                  <a:tint val="44500"/>
                  <a:satMod val="160000"/>
                </a:srgbClr>
              </a:gs>
              <a:gs pos="100000">
                <a:srgbClr val="00B0F0">
                  <a:tint val="23500"/>
                  <a:satMod val="160000"/>
                </a:srgbClr>
              </a:gs>
            </a:gsLst>
            <a:path path="circle">
              <a:fillToRect l="50000" t="50000" r="50000" b="50000"/>
            </a:path>
            <a:tileRect/>
          </a:gradFill>
        </p:spPr>
        <p:txBody>
          <a:bodyPr wrap="square" rtlCol="0">
            <a:spAutoFit/>
          </a:bodyPr>
          <a:lstStyle/>
          <a:p>
            <a:pPr algn="ctr"/>
            <a:r>
              <a:rPr lang="en-AU" b="1" dirty="0">
                <a:latin typeface="+mj-lt"/>
              </a:rPr>
              <a:t>3. </a:t>
            </a:r>
            <a:r>
              <a:rPr lang="en-AU" dirty="0">
                <a:latin typeface="+mj-lt"/>
              </a:rPr>
              <a:t>Sometimes microbes eat too well and can’t access the rest of the delicious scraps you have in the compost. Turning your compost helps to provide uneaten nutrients to the microbes. </a:t>
            </a:r>
          </a:p>
        </p:txBody>
      </p:sp>
      <p:sp>
        <p:nvSpPr>
          <p:cNvPr id="10" name="TextBox 9">
            <a:extLst>
              <a:ext uri="{FF2B5EF4-FFF2-40B4-BE49-F238E27FC236}">
                <a16:creationId xmlns:a16="http://schemas.microsoft.com/office/drawing/2014/main" id="{C65EE732-FB66-444B-9496-E451AEF83473}"/>
              </a:ext>
            </a:extLst>
          </p:cNvPr>
          <p:cNvSpPr txBox="1"/>
          <p:nvPr/>
        </p:nvSpPr>
        <p:spPr>
          <a:xfrm>
            <a:off x="284023" y="4881924"/>
            <a:ext cx="3710540" cy="830997"/>
          </a:xfrm>
          <a:prstGeom prst="rect">
            <a:avLst/>
          </a:prstGeom>
          <a:gradFill flip="none" rotWithShape="1">
            <a:gsLst>
              <a:gs pos="0">
                <a:srgbClr val="945200">
                  <a:tint val="66000"/>
                  <a:satMod val="160000"/>
                </a:srgbClr>
              </a:gs>
              <a:gs pos="50000">
                <a:srgbClr val="945200">
                  <a:tint val="44500"/>
                  <a:satMod val="160000"/>
                </a:srgbClr>
              </a:gs>
              <a:gs pos="100000">
                <a:srgbClr val="945200">
                  <a:tint val="23500"/>
                  <a:satMod val="160000"/>
                </a:srgbClr>
              </a:gs>
            </a:gsLst>
            <a:lin ang="5400000" scaled="1"/>
            <a:tileRect/>
          </a:gradFill>
        </p:spPr>
        <p:txBody>
          <a:bodyPr wrap="square" rtlCol="0">
            <a:spAutoFit/>
          </a:bodyPr>
          <a:lstStyle/>
          <a:p>
            <a:pPr algn="ctr"/>
            <a:r>
              <a:rPr lang="en-AU" sz="1600" b="1" dirty="0">
                <a:latin typeface="+mj-lt"/>
              </a:rPr>
              <a:t>2. </a:t>
            </a:r>
            <a:r>
              <a:rPr lang="en-AU" sz="1600" dirty="0">
                <a:latin typeface="+mj-lt"/>
              </a:rPr>
              <a:t>Sometimes it can be too wet and water fills up the airholes. Turning your compost helps to drain any excess water. </a:t>
            </a:r>
          </a:p>
        </p:txBody>
      </p:sp>
      <p:pic>
        <p:nvPicPr>
          <p:cNvPr id="3" name="Picture 2">
            <a:extLst>
              <a:ext uri="{FF2B5EF4-FFF2-40B4-BE49-F238E27FC236}">
                <a16:creationId xmlns:a16="http://schemas.microsoft.com/office/drawing/2014/main" id="{9061347C-B0EC-5748-A740-32D450501412}"/>
              </a:ext>
            </a:extLst>
          </p:cNvPr>
          <p:cNvPicPr>
            <a:picLocks noChangeAspect="1"/>
          </p:cNvPicPr>
          <p:nvPr/>
        </p:nvPicPr>
        <p:blipFill>
          <a:blip r:embed="rId3"/>
          <a:stretch>
            <a:fillRect/>
          </a:stretch>
        </p:blipFill>
        <p:spPr>
          <a:xfrm>
            <a:off x="10627360" y="104808"/>
            <a:ext cx="812800" cy="889000"/>
          </a:xfrm>
          <a:prstGeom prst="rect">
            <a:avLst/>
          </a:prstGeom>
        </p:spPr>
      </p:pic>
      <p:pic>
        <p:nvPicPr>
          <p:cNvPr id="11" name="Picture 10">
            <a:extLst>
              <a:ext uri="{FF2B5EF4-FFF2-40B4-BE49-F238E27FC236}">
                <a16:creationId xmlns:a16="http://schemas.microsoft.com/office/drawing/2014/main" id="{2E6948A1-3AB1-3B48-9C09-8547247541DB}"/>
              </a:ext>
            </a:extLst>
          </p:cNvPr>
          <p:cNvPicPr>
            <a:picLocks noChangeAspect="1"/>
          </p:cNvPicPr>
          <p:nvPr/>
        </p:nvPicPr>
        <p:blipFill>
          <a:blip r:embed="rId4"/>
          <a:stretch>
            <a:fillRect/>
          </a:stretch>
        </p:blipFill>
        <p:spPr>
          <a:xfrm>
            <a:off x="346929" y="938300"/>
            <a:ext cx="1143000" cy="1168400"/>
          </a:xfrm>
          <a:prstGeom prst="rect">
            <a:avLst/>
          </a:prstGeom>
        </p:spPr>
      </p:pic>
    </p:spTree>
    <p:extLst>
      <p:ext uri="{BB962C8B-B14F-4D97-AF65-F5344CB8AC3E}">
        <p14:creationId xmlns:p14="http://schemas.microsoft.com/office/powerpoint/2010/main" val="1627691450"/>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 name="Table 1"/>
          <p:cNvGraphicFramePr>
            <a:graphicFrameLocks noGrp="1"/>
          </p:cNvGraphicFramePr>
          <p:nvPr>
            <p:extLst/>
          </p:nvPr>
        </p:nvGraphicFramePr>
        <p:xfrm>
          <a:off x="193183" y="125254"/>
          <a:ext cx="2189408" cy="762000"/>
        </p:xfrm>
        <a:graphic>
          <a:graphicData uri="http://schemas.openxmlformats.org/drawingml/2006/table">
            <a:tbl>
              <a:tblPr/>
              <a:tblGrid>
                <a:gridCol w="2189408">
                  <a:extLst>
                    <a:ext uri="{9D8B030D-6E8A-4147-A177-3AD203B41FA5}">
                      <a16:colId xmlns:a16="http://schemas.microsoft.com/office/drawing/2014/main" val="20000"/>
                    </a:ext>
                  </a:extLst>
                </a:gridCol>
              </a:tblGrid>
              <a:tr h="0">
                <a:tc>
                  <a:txBody>
                    <a:bodyPr/>
                    <a:lstStyle/>
                    <a:p>
                      <a:r>
                        <a:rPr lang="en-GB" sz="4400" b="1" u="sng" kern="1200"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ea typeface="+mn-ea"/>
                          <a:cs typeface="+mn-cs"/>
                        </a:rPr>
                        <a:t>Activity</a:t>
                      </a:r>
                    </a:p>
                  </a:txBody>
                  <a:tcPr anchor="ctr">
                    <a:lnL>
                      <a:noFill/>
                    </a:lnL>
                    <a:lnR>
                      <a:noFill/>
                    </a:lnR>
                    <a:lnT>
                      <a:noFill/>
                    </a:lnT>
                    <a:lnB>
                      <a:noFill/>
                    </a:lnB>
                  </a:tcPr>
                </a:tc>
                <a:extLst>
                  <a:ext uri="{0D108BD9-81ED-4DB2-BD59-A6C34878D82A}">
                    <a16:rowId xmlns:a16="http://schemas.microsoft.com/office/drawing/2014/main" val="10000"/>
                  </a:ext>
                </a:extLst>
              </a:tr>
            </a:tbl>
          </a:graphicData>
        </a:graphic>
      </p:graphicFrame>
      <p:graphicFrame>
        <p:nvGraphicFramePr>
          <p:cNvPr id="9" name="Table 8">
            <a:extLst>
              <a:ext uri="{FF2B5EF4-FFF2-40B4-BE49-F238E27FC236}">
                <a16:creationId xmlns:a16="http://schemas.microsoft.com/office/drawing/2014/main" id="{C0222AA6-B5D2-2A4B-8D98-3A9565775F86}"/>
              </a:ext>
            </a:extLst>
          </p:cNvPr>
          <p:cNvGraphicFramePr>
            <a:graphicFrameLocks noGrp="1"/>
          </p:cNvGraphicFramePr>
          <p:nvPr>
            <p:extLst>
              <p:ext uri="{D42A27DB-BD31-4B8C-83A1-F6EECF244321}">
                <p14:modId xmlns:p14="http://schemas.microsoft.com/office/powerpoint/2010/main" val="4115389484"/>
              </p:ext>
            </p:extLst>
          </p:nvPr>
        </p:nvGraphicFramePr>
        <p:xfrm>
          <a:off x="329878" y="1301178"/>
          <a:ext cx="5105007" cy="2849580"/>
        </p:xfrm>
        <a:graphic>
          <a:graphicData uri="http://schemas.openxmlformats.org/drawingml/2006/table">
            <a:tbl>
              <a:tblPr/>
              <a:tblGrid>
                <a:gridCol w="5105007">
                  <a:extLst>
                    <a:ext uri="{9D8B030D-6E8A-4147-A177-3AD203B41FA5}">
                      <a16:colId xmlns:a16="http://schemas.microsoft.com/office/drawing/2014/main" val="20000"/>
                    </a:ext>
                  </a:extLst>
                </a:gridCol>
              </a:tblGrid>
              <a:tr h="2806030">
                <a:tc>
                  <a:txBody>
                    <a:bodyPr/>
                    <a:lstStyle/>
                    <a:p>
                      <a:r>
                        <a:rPr lang="en-GB" sz="2600" kern="1200" dirty="0">
                          <a:solidFill>
                            <a:schemeClr val="tx1"/>
                          </a:solidFill>
                          <a:effectLst/>
                          <a:latin typeface="+mn-lt"/>
                          <a:ea typeface="+mn-ea"/>
                          <a:cs typeface="+mn-cs"/>
                        </a:rPr>
                        <a:t>On the worksheet provided, draw some of the organic scraps that your compost will you enjoy. </a:t>
                      </a:r>
                    </a:p>
                    <a:p>
                      <a:endParaRPr lang="en-GB" sz="2600" kern="1200" dirty="0">
                        <a:solidFill>
                          <a:schemeClr val="tx1"/>
                        </a:solidFill>
                        <a:effectLst/>
                        <a:latin typeface="+mn-lt"/>
                        <a:ea typeface="+mn-ea"/>
                        <a:cs typeface="+mn-cs"/>
                      </a:endParaRPr>
                    </a:p>
                    <a:p>
                      <a:r>
                        <a:rPr lang="en-GB" sz="2600" kern="1200" dirty="0">
                          <a:solidFill>
                            <a:schemeClr val="tx1"/>
                          </a:solidFill>
                          <a:effectLst/>
                          <a:latin typeface="+mn-lt"/>
                          <a:ea typeface="+mn-ea"/>
                          <a:cs typeface="+mn-cs"/>
                        </a:rPr>
                        <a:t>Then write some examples of scraps a compost does not enjoy. </a:t>
                      </a:r>
                    </a:p>
                    <a:p>
                      <a:endParaRPr lang="en-GB" sz="2600" dirty="0">
                        <a:effectLst/>
                        <a:latin typeface="+mj-lt"/>
                      </a:endParaRPr>
                    </a:p>
                  </a:txBody>
                  <a:tcPr marL="75900" marR="75900" marT="37950" marB="37950" anchor="ctr">
                    <a:lnL>
                      <a:noFill/>
                    </a:lnL>
                    <a:lnR>
                      <a:noFill/>
                    </a:lnR>
                    <a:lnT>
                      <a:noFill/>
                    </a:lnT>
                    <a:lnB>
                      <a:noFill/>
                    </a:lnB>
                  </a:tcPr>
                </a:tc>
                <a:extLst>
                  <a:ext uri="{0D108BD9-81ED-4DB2-BD59-A6C34878D82A}">
                    <a16:rowId xmlns:a16="http://schemas.microsoft.com/office/drawing/2014/main" val="10000"/>
                  </a:ext>
                </a:extLst>
              </a:tr>
            </a:tbl>
          </a:graphicData>
        </a:graphic>
      </p:graphicFrame>
      <p:pic>
        <p:nvPicPr>
          <p:cNvPr id="4" name="Picture 3">
            <a:extLst>
              <a:ext uri="{FF2B5EF4-FFF2-40B4-BE49-F238E27FC236}">
                <a16:creationId xmlns:a16="http://schemas.microsoft.com/office/drawing/2014/main" id="{FD7F99AA-80CB-744D-AA65-AC980FCB71B6}"/>
              </a:ext>
            </a:extLst>
          </p:cNvPr>
          <p:cNvPicPr>
            <a:picLocks noChangeAspect="1"/>
          </p:cNvPicPr>
          <p:nvPr/>
        </p:nvPicPr>
        <p:blipFill>
          <a:blip r:embed="rId2"/>
          <a:stretch>
            <a:fillRect/>
          </a:stretch>
        </p:blipFill>
        <p:spPr>
          <a:xfrm>
            <a:off x="6886252" y="273934"/>
            <a:ext cx="4436172" cy="6288166"/>
          </a:xfrm>
          <a:prstGeom prst="rect">
            <a:avLst/>
          </a:prstGeom>
          <a:ln>
            <a:noFill/>
          </a:ln>
          <a:effectLst>
            <a:outerShdw blurRad="292100" dist="139700" dir="2700000" algn="tl" rotWithShape="0">
              <a:srgbClr val="333333">
                <a:alpha val="65000"/>
              </a:srgbClr>
            </a:outerShdw>
          </a:effectLst>
        </p:spPr>
      </p:pic>
      <p:sp>
        <p:nvSpPr>
          <p:cNvPr id="6" name="TextBox 5">
            <a:extLst>
              <a:ext uri="{FF2B5EF4-FFF2-40B4-BE49-F238E27FC236}">
                <a16:creationId xmlns:a16="http://schemas.microsoft.com/office/drawing/2014/main" id="{BC7986DD-490E-B443-9A92-74E7EB6B48C4}"/>
              </a:ext>
            </a:extLst>
          </p:cNvPr>
          <p:cNvSpPr txBox="1"/>
          <p:nvPr/>
        </p:nvSpPr>
        <p:spPr>
          <a:xfrm>
            <a:off x="329878" y="4456817"/>
            <a:ext cx="4733365" cy="1569660"/>
          </a:xfrm>
          <a:prstGeom prst="rect">
            <a:avLst/>
          </a:prstGeom>
          <a:noFill/>
          <a:ln w="12700">
            <a:solidFill>
              <a:schemeClr val="tx1"/>
            </a:solidFill>
          </a:ln>
        </p:spPr>
        <p:txBody>
          <a:bodyPr wrap="square" rtlCol="0">
            <a:spAutoFit/>
          </a:bodyPr>
          <a:lstStyle/>
          <a:p>
            <a:r>
              <a:rPr lang="en-US" sz="2400" b="1" dirty="0">
                <a:latin typeface="+mj-lt"/>
              </a:rPr>
              <a:t>Note:</a:t>
            </a:r>
          </a:p>
          <a:p>
            <a:r>
              <a:rPr lang="en-US" sz="2400" dirty="0">
                <a:latin typeface="+mj-lt"/>
              </a:rPr>
              <a:t>Remember a compost likes a ratio of 30 carbon based scraps to 1 Nitrogen based scraps. </a:t>
            </a:r>
          </a:p>
        </p:txBody>
      </p:sp>
    </p:spTree>
    <p:extLst>
      <p:ext uri="{BB962C8B-B14F-4D97-AF65-F5344CB8AC3E}">
        <p14:creationId xmlns:p14="http://schemas.microsoft.com/office/powerpoint/2010/main" val="3876884072"/>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4671566" y="170688"/>
            <a:ext cx="2729530" cy="1107996"/>
          </a:xfrm>
          <a:prstGeom prst="rect">
            <a:avLst/>
          </a:prstGeom>
          <a:noFill/>
        </p:spPr>
        <p:txBody>
          <a:bodyPr wrap="none" rtlCol="0">
            <a:spAutoFit/>
          </a:bodyPr>
          <a:lstStyle/>
          <a:p>
            <a:r>
              <a:rPr lang="en-GB" sz="6600" b="1" u="sng" dirty="0">
                <a:ln w="13462">
                  <a:solidFill>
                    <a:schemeClr val="bg1"/>
                  </a:solidFill>
                  <a:prstDash val="solid"/>
                </a:ln>
                <a:solidFill>
                  <a:schemeClr val="tx1">
                    <a:lumMod val="85000"/>
                    <a:lumOff val="15000"/>
                  </a:schemeClr>
                </a:solidFill>
                <a:effectLst>
                  <a:outerShdw dist="38100" dir="2700000" algn="bl" rotWithShape="0">
                    <a:schemeClr val="accent5"/>
                  </a:outerShdw>
                </a:effectLst>
                <a:latin typeface="+mj-lt"/>
              </a:rPr>
              <a:t>Plenary</a:t>
            </a:r>
            <a:endParaRPr lang="en-GB" sz="6000" b="1" u="sng" dirty="0">
              <a:solidFill>
                <a:srgbClr val="FF0000"/>
              </a:solidFill>
              <a:latin typeface="+mj-lt"/>
            </a:endParaRPr>
          </a:p>
        </p:txBody>
      </p:sp>
      <p:pic>
        <p:nvPicPr>
          <p:cNvPr id="5" name="Picture 4"/>
          <p:cNvPicPr>
            <a:picLocks noChangeAspect="1"/>
          </p:cNvPicPr>
          <p:nvPr/>
        </p:nvPicPr>
        <p:blipFill rotWithShape="1">
          <a:blip r:embed="rId2" cstate="print">
            <a:extLst>
              <a:ext uri="{28A0092B-C50C-407E-A947-70E740481C1C}">
                <a14:useLocalDpi xmlns:a14="http://schemas.microsoft.com/office/drawing/2010/main" val="0"/>
              </a:ext>
            </a:extLst>
          </a:blip>
          <a:srcRect l="53883" t="13096" r="23354" b="52126"/>
          <a:stretch/>
        </p:blipFill>
        <p:spPr>
          <a:xfrm>
            <a:off x="5553074" y="5933987"/>
            <a:ext cx="924999" cy="914488"/>
          </a:xfrm>
          <a:prstGeom prst="ellipse">
            <a:avLst/>
          </a:prstGeom>
        </p:spPr>
      </p:pic>
      <p:graphicFrame>
        <p:nvGraphicFramePr>
          <p:cNvPr id="4" name="Table 3"/>
          <p:cNvGraphicFramePr>
            <a:graphicFrameLocks noGrp="1"/>
          </p:cNvGraphicFramePr>
          <p:nvPr>
            <p:extLst>
              <p:ext uri="{D42A27DB-BD31-4B8C-83A1-F6EECF244321}">
                <p14:modId xmlns:p14="http://schemas.microsoft.com/office/powerpoint/2010/main" val="3904922498"/>
              </p:ext>
            </p:extLst>
          </p:nvPr>
        </p:nvGraphicFramePr>
        <p:xfrm>
          <a:off x="2270400" y="2610570"/>
          <a:ext cx="7531862" cy="2103120"/>
        </p:xfrm>
        <a:graphic>
          <a:graphicData uri="http://schemas.openxmlformats.org/drawingml/2006/table">
            <a:tbl>
              <a:tblPr/>
              <a:tblGrid>
                <a:gridCol w="7531862">
                  <a:extLst>
                    <a:ext uri="{9D8B030D-6E8A-4147-A177-3AD203B41FA5}">
                      <a16:colId xmlns:a16="http://schemas.microsoft.com/office/drawing/2014/main" val="20000"/>
                    </a:ext>
                  </a:extLst>
                </a:gridCol>
              </a:tblGrid>
              <a:tr h="0">
                <a:tc>
                  <a:txBody>
                    <a:bodyPr/>
                    <a:lstStyle/>
                    <a:p>
                      <a:r>
                        <a:rPr lang="en-GB" sz="2400" dirty="0">
                          <a:solidFill>
                            <a:srgbClr val="000000"/>
                          </a:solidFill>
                          <a:effectLst/>
                          <a:latin typeface="+mj-lt"/>
                        </a:rPr>
                        <a:t>Why would we want to use a compost? </a:t>
                      </a:r>
                    </a:p>
                    <a:p>
                      <a:endParaRPr lang="en-GB" sz="2400" dirty="0">
                        <a:solidFill>
                          <a:srgbClr val="000000"/>
                        </a:solidFill>
                        <a:effectLst/>
                        <a:latin typeface="+mj-lt"/>
                      </a:endParaRPr>
                    </a:p>
                    <a:p>
                      <a:r>
                        <a:rPr lang="en-GB" sz="2400" dirty="0">
                          <a:solidFill>
                            <a:srgbClr val="000000"/>
                          </a:solidFill>
                          <a:effectLst/>
                          <a:latin typeface="+mj-lt"/>
                        </a:rPr>
                        <a:t>What are the best conditions for a compost? </a:t>
                      </a:r>
                    </a:p>
                    <a:p>
                      <a:endParaRPr lang="en-GB" sz="2400" dirty="0">
                        <a:solidFill>
                          <a:srgbClr val="000000"/>
                        </a:solidFill>
                        <a:effectLst/>
                        <a:latin typeface="+mj-lt"/>
                      </a:endParaRPr>
                    </a:p>
                    <a:p>
                      <a:r>
                        <a:rPr lang="en-GB" sz="2400" dirty="0">
                          <a:solidFill>
                            <a:srgbClr val="000000"/>
                          </a:solidFill>
                          <a:effectLst/>
                          <a:latin typeface="+mj-lt"/>
                        </a:rPr>
                        <a:t>Will you make your own compost for home or school?</a:t>
                      </a:r>
                    </a:p>
                    <a:p>
                      <a:endParaRPr lang="en-GB" sz="1200" dirty="0">
                        <a:effectLst/>
                        <a:latin typeface="+mj-lt"/>
                      </a:endParaRPr>
                    </a:p>
                  </a:txBody>
                  <a:tcPr anchor="ctr">
                    <a:lnL>
                      <a:noFill/>
                    </a:lnL>
                    <a:lnR>
                      <a:noFill/>
                    </a:lnR>
                    <a:lnT>
                      <a:noFill/>
                    </a:lnT>
                    <a:lnB>
                      <a:noFill/>
                    </a:lnB>
                    <a:solidFill>
                      <a:schemeClr val="accent1">
                        <a:lumMod val="40000"/>
                        <a:lumOff val="60000"/>
                      </a:schemeClr>
                    </a:solidFill>
                  </a:tcPr>
                </a:tc>
                <a:extLst>
                  <a:ext uri="{0D108BD9-81ED-4DB2-BD59-A6C34878D82A}">
                    <a16:rowId xmlns:a16="http://schemas.microsoft.com/office/drawing/2014/main" val="10000"/>
                  </a:ext>
                </a:extLst>
              </a:tr>
            </a:tbl>
          </a:graphicData>
        </a:graphic>
      </p:graphicFrame>
      <p:pic>
        <p:nvPicPr>
          <p:cNvPr id="6" name="Picture 5">
            <a:extLst>
              <a:ext uri="{FF2B5EF4-FFF2-40B4-BE49-F238E27FC236}">
                <a16:creationId xmlns:a16="http://schemas.microsoft.com/office/drawing/2014/main" id="{91319F87-9581-8849-9088-06F2C6479801}"/>
              </a:ext>
            </a:extLst>
          </p:cNvPr>
          <p:cNvPicPr>
            <a:picLocks noChangeAspect="1"/>
          </p:cNvPicPr>
          <p:nvPr/>
        </p:nvPicPr>
        <p:blipFill>
          <a:blip r:embed="rId3"/>
          <a:stretch>
            <a:fillRect/>
          </a:stretch>
        </p:blipFill>
        <p:spPr>
          <a:xfrm>
            <a:off x="557713" y="395437"/>
            <a:ext cx="1712687" cy="1989671"/>
          </a:xfrm>
          <a:prstGeom prst="rect">
            <a:avLst/>
          </a:prstGeom>
        </p:spPr>
      </p:pic>
      <p:pic>
        <p:nvPicPr>
          <p:cNvPr id="7" name="Picture 6">
            <a:extLst>
              <a:ext uri="{FF2B5EF4-FFF2-40B4-BE49-F238E27FC236}">
                <a16:creationId xmlns:a16="http://schemas.microsoft.com/office/drawing/2014/main" id="{298D40DF-6AF9-BA43-BCA7-9769F31EA6A4}"/>
              </a:ext>
            </a:extLst>
          </p:cNvPr>
          <p:cNvPicPr>
            <a:picLocks noChangeAspect="1"/>
          </p:cNvPicPr>
          <p:nvPr/>
        </p:nvPicPr>
        <p:blipFill>
          <a:blip r:embed="rId4"/>
          <a:stretch>
            <a:fillRect/>
          </a:stretch>
        </p:blipFill>
        <p:spPr>
          <a:xfrm flipH="1">
            <a:off x="10516002" y="844763"/>
            <a:ext cx="792078" cy="867841"/>
          </a:xfrm>
          <a:prstGeom prst="rect">
            <a:avLst/>
          </a:prstGeom>
        </p:spPr>
      </p:pic>
      <p:pic>
        <p:nvPicPr>
          <p:cNvPr id="8" name="Picture 7">
            <a:extLst>
              <a:ext uri="{FF2B5EF4-FFF2-40B4-BE49-F238E27FC236}">
                <a16:creationId xmlns:a16="http://schemas.microsoft.com/office/drawing/2014/main" id="{66FB2AC3-1E5D-A84A-B8A0-F08E4E311742}"/>
              </a:ext>
            </a:extLst>
          </p:cNvPr>
          <p:cNvPicPr>
            <a:picLocks noChangeAspect="1"/>
          </p:cNvPicPr>
          <p:nvPr/>
        </p:nvPicPr>
        <p:blipFill>
          <a:blip r:embed="rId4"/>
          <a:stretch>
            <a:fillRect/>
          </a:stretch>
        </p:blipFill>
        <p:spPr>
          <a:xfrm>
            <a:off x="9230762" y="1049912"/>
            <a:ext cx="1143000" cy="1168400"/>
          </a:xfrm>
          <a:prstGeom prst="rect">
            <a:avLst/>
          </a:prstGeom>
        </p:spPr>
      </p:pic>
    </p:spTree>
    <p:extLst>
      <p:ext uri="{BB962C8B-B14F-4D97-AF65-F5344CB8AC3E}">
        <p14:creationId xmlns:p14="http://schemas.microsoft.com/office/powerpoint/2010/main" val="1321149733"/>
      </p:ext>
    </p:extLst>
  </p:cSld>
  <p:clrMapOvr>
    <a:masterClrMapping/>
  </p:clrMapOvr>
  <mc:AlternateContent xmlns:mc="http://schemas.openxmlformats.org/markup-compatibility/2006" xmlns:p14="http://schemas.microsoft.com/office/powerpoint/2010/main">
    <mc:Choice Requires="p14">
      <p:transition spd="slow" p14:dur="3400">
        <p14:reveal/>
      </p:transition>
    </mc:Choice>
    <mc:Fallback xmlns="">
      <p:transition spd="slow">
        <p:fade/>
      </p:transition>
    </mc:Fallback>
  </mc:AlternateContent>
</p:sld>
</file>

<file path=ppt/theme/theme1.xml><?xml version="1.0" encoding="utf-8"?>
<a:theme xmlns:a="http://schemas.openxmlformats.org/drawingml/2006/main" name="Retrospect">
  <a:themeElements>
    <a:clrScheme name="Custom 3">
      <a:dk1>
        <a:sysClr val="windowText" lastClr="000000"/>
      </a:dk1>
      <a:lt1>
        <a:sysClr val="window" lastClr="FFFFFF"/>
      </a:lt1>
      <a:dk2>
        <a:srgbClr val="2C3C43"/>
      </a:dk2>
      <a:lt2>
        <a:srgbClr val="EBEBEB"/>
      </a:lt2>
      <a:accent1>
        <a:srgbClr val="FFFF00"/>
      </a:accent1>
      <a:accent2>
        <a:srgbClr val="F7EC57"/>
      </a:accent2>
      <a:accent3>
        <a:srgbClr val="000000"/>
      </a:accent3>
      <a:accent4>
        <a:srgbClr val="FFFFCC"/>
      </a:accent4>
      <a:accent5>
        <a:srgbClr val="FFC000"/>
      </a:accent5>
      <a:accent6>
        <a:srgbClr val="FFFF00"/>
      </a:accent6>
      <a:hlink>
        <a:srgbClr val="FFFF00"/>
      </a:hlink>
      <a:folHlink>
        <a:srgbClr val="FFFFCC"/>
      </a:folHlink>
    </a:clrScheme>
    <a:fontScheme name="Retrospect">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Retrospect">
      <a:fillStyleLst>
        <a:solidFill>
          <a:schemeClr val="phClr"/>
        </a:solidFill>
        <a:gradFill rotWithShape="1">
          <a:gsLst>
            <a:gs pos="0">
              <a:schemeClr val="phClr">
                <a:tint val="65000"/>
                <a:shade val="92000"/>
                <a:satMod val="130000"/>
              </a:schemeClr>
            </a:gs>
            <a:gs pos="45000">
              <a:schemeClr val="phClr">
                <a:tint val="60000"/>
                <a:shade val="99000"/>
                <a:satMod val="120000"/>
              </a:schemeClr>
            </a:gs>
            <a:gs pos="100000">
              <a:schemeClr val="phClr">
                <a:tint val="55000"/>
                <a:satMod val="140000"/>
              </a:schemeClr>
            </a:gs>
          </a:gsLst>
          <a:path path="circle">
            <a:fillToRect l="100000" t="100000" r="100000" b="100000"/>
          </a:path>
        </a:gradFill>
        <a:gradFill rotWithShape="1">
          <a:gsLst>
            <a:gs pos="0">
              <a:schemeClr val="phClr">
                <a:shade val="85000"/>
                <a:satMod val="130000"/>
              </a:schemeClr>
            </a:gs>
            <a:gs pos="34000">
              <a:schemeClr val="phClr">
                <a:shade val="87000"/>
                <a:satMod val="125000"/>
              </a:schemeClr>
            </a:gs>
            <a:gs pos="70000">
              <a:schemeClr val="phClr">
                <a:tint val="100000"/>
                <a:shade val="90000"/>
                <a:satMod val="130000"/>
              </a:schemeClr>
            </a:gs>
            <a:gs pos="100000">
              <a:schemeClr val="phClr">
                <a:tint val="100000"/>
                <a:shade val="100000"/>
                <a:satMod val="110000"/>
              </a:schemeClr>
            </a:gs>
          </a:gsLst>
          <a:path path="circle">
            <a:fillToRect l="100000" t="100000" r="100000" b="100000"/>
          </a:path>
        </a:gradFill>
      </a:fillStyleLst>
      <a:lnStyleLst>
        <a:ln w="12700" cap="flat" cmpd="sng" algn="ctr">
          <a:solidFill>
            <a:schemeClr val="phClr"/>
          </a:solidFill>
          <a:prstDash val="solid"/>
        </a:ln>
        <a:ln w="15875" cap="flat" cmpd="sng" algn="ctr">
          <a:solidFill>
            <a:schemeClr val="phClr"/>
          </a:solidFill>
          <a:prstDash val="solid"/>
        </a:ln>
        <a:ln w="25400" cap="flat" cmpd="sng" algn="ctr">
          <a:solidFill>
            <a:schemeClr val="phClr"/>
          </a:solidFill>
          <a:prstDash val="solid"/>
        </a:ln>
      </a:lnStyleLst>
      <a:effectStyleLst>
        <a:effectStyle>
          <a:effectLst/>
        </a:effectStyle>
        <a:effectStyle>
          <a:effectLst>
            <a:outerShdw blurRad="38100" dist="25400" dir="2700000" algn="br" rotWithShape="0">
              <a:srgbClr val="000000">
                <a:alpha val="60000"/>
              </a:srgbClr>
            </a:outerShdw>
          </a:effectLst>
        </a:effectStyle>
        <a:effectStyle>
          <a:effectLst>
            <a:outerShdw blurRad="44450" dist="25400" dir="2700000" algn="br" rotWithShape="0">
              <a:srgbClr val="000000">
                <a:alpha val="60000"/>
              </a:srgbClr>
            </a:outerShdw>
          </a:effectLst>
          <a:scene3d>
            <a:camera prst="orthographicFront">
              <a:rot lat="0" lon="0" rev="0"/>
            </a:camera>
            <a:lightRig rig="threePt" dir="t">
              <a:rot lat="0" lon="0" rev="19800000"/>
            </a:lightRig>
          </a:scene3d>
          <a:sp3d prstMaterial="flat">
            <a:bevelT w="25400" h="31750"/>
          </a:sp3d>
        </a:effectStyle>
      </a:effectStyleLst>
      <a:bgFillStyleLst>
        <a:solidFill>
          <a:schemeClr val="phClr"/>
        </a:solidFill>
        <a:solidFill>
          <a:schemeClr val="phClr">
            <a:tint val="90000"/>
            <a:shade val="97000"/>
            <a:satMod val="130000"/>
          </a:schemeClr>
        </a:solidFill>
        <a:gradFill rotWithShape="1">
          <a:gsLst>
            <a:gs pos="0">
              <a:schemeClr val="phClr">
                <a:tint val="96000"/>
                <a:shade val="99000"/>
                <a:satMod val="140000"/>
              </a:schemeClr>
            </a:gs>
            <a:gs pos="65000">
              <a:schemeClr val="phClr">
                <a:tint val="100000"/>
                <a:shade val="80000"/>
                <a:satMod val="130000"/>
              </a:schemeClr>
            </a:gs>
            <a:gs pos="100000">
              <a:schemeClr val="phClr">
                <a:tint val="100000"/>
                <a:shade val="48000"/>
                <a:satMod val="120000"/>
              </a:schemeClr>
            </a:gs>
          </a:gsLst>
          <a:lin ang="16200000" scaled="0"/>
        </a:gradFill>
      </a:bgFillStyleLst>
    </a:fmtScheme>
  </a:themeElements>
  <a:objectDefaults/>
  <a:extraClrSchemeLst/>
  <a:extLst>
    <a:ext uri="{05A4C25C-085E-4340-85A3-A5531E510DB2}">
      <thm15:themeFamily xmlns:thm15="http://schemas.microsoft.com/office/thememl/2012/main" name="Retrospect" id="{5F128B03-DCCA-4EEB-AB3B-CF2899314A46}" vid="{3F1AAB62-24C6-49D2-8E01-B56FAC9A3DCD}"/>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Retrospect</Template>
  <TotalTime>76128</TotalTime>
  <Words>867</Words>
  <Application>Microsoft Macintosh PowerPoint</Application>
  <PresentationFormat>Widescreen</PresentationFormat>
  <Paragraphs>74</Paragraphs>
  <Slides>11</Slides>
  <Notes>0</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11</vt:i4>
      </vt:variant>
    </vt:vector>
  </HeadingPairs>
  <TitlesOfParts>
    <vt:vector size="16" baseType="lpstr">
      <vt:lpstr>Arial</vt:lpstr>
      <vt:lpstr>Calibri</vt:lpstr>
      <vt:lpstr>Calibri Light</vt:lpstr>
      <vt:lpstr>proxima_nova_bold</vt:lpstr>
      <vt:lpstr>Retrospect</vt:lpstr>
      <vt:lpstr>PowerPoint Presentation</vt:lpstr>
      <vt:lpstr>Lesson 3</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HAILEYBURY</Company>
  <LinksUpToDate>false</LinksUpToDate>
  <SharedDoc>false</SharedDoc>
  <HyperlinksChanged>false</HyperlinksChanged>
  <AppVersion>16.0016</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Jessica Reardon</dc:creator>
  <cp:lastModifiedBy>Microsoft Office User</cp:lastModifiedBy>
  <cp:revision>106</cp:revision>
  <dcterms:created xsi:type="dcterms:W3CDTF">2015-12-16T03:40:36Z</dcterms:created>
  <dcterms:modified xsi:type="dcterms:W3CDTF">2021-10-09T06:10:43Z</dcterms:modified>
</cp:coreProperties>
</file>