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1"/>
  </p:notesMasterIdLst>
  <p:sldIdLst>
    <p:sldId id="256" r:id="rId2"/>
    <p:sldId id="257" r:id="rId3"/>
    <p:sldId id="259" r:id="rId4"/>
    <p:sldId id="294" r:id="rId5"/>
    <p:sldId id="298" r:id="rId6"/>
    <p:sldId id="303" r:id="rId7"/>
    <p:sldId id="299" r:id="rId8"/>
    <p:sldId id="300" r:id="rId9"/>
    <p:sldId id="302" r:id="rId10"/>
    <p:sldId id="350" r:id="rId11"/>
    <p:sldId id="351" r:id="rId12"/>
    <p:sldId id="286" r:id="rId13"/>
    <p:sldId id="347" r:id="rId14"/>
    <p:sldId id="334" r:id="rId15"/>
    <p:sldId id="301" r:id="rId16"/>
    <p:sldId id="292" r:id="rId17"/>
    <p:sldId id="265" r:id="rId18"/>
    <p:sldId id="267" r:id="rId19"/>
    <p:sldId id="287" r:id="rId20"/>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CF4AA01A-FDCF-6040-85B9-24595BDE96B9}">
          <p14:sldIdLst>
            <p14:sldId id="256"/>
            <p14:sldId id="257"/>
            <p14:sldId id="259"/>
            <p14:sldId id="294"/>
            <p14:sldId id="298"/>
            <p14:sldId id="303"/>
            <p14:sldId id="299"/>
            <p14:sldId id="300"/>
            <p14:sldId id="302"/>
            <p14:sldId id="350"/>
            <p14:sldId id="351"/>
            <p14:sldId id="286"/>
            <p14:sldId id="347"/>
            <p14:sldId id="334"/>
            <p14:sldId id="301"/>
            <p14:sldId id="292"/>
            <p14:sldId id="265"/>
            <p14:sldId id="267"/>
            <p14:sldId id="287"/>
          </p14:sldIdLst>
        </p14:section>
      </p14:sectionLst>
    </p:ex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CCFF"/>
    <a:srgbClr val="33CCCC"/>
    <a:srgbClr val="66CCFF"/>
    <a:srgbClr val="99CCFF"/>
    <a:srgbClr val="0099CC"/>
    <a:srgbClr val="00FFCC"/>
    <a:srgbClr val="66FF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853" autoAdjust="0"/>
    <p:restoredTop sz="94660" autoAdjust="0"/>
  </p:normalViewPr>
  <p:slideViewPr>
    <p:cSldViewPr snapToGrid="0">
      <p:cViewPr varScale="1">
        <p:scale>
          <a:sx n="98" d="100"/>
          <a:sy n="98" d="100"/>
        </p:scale>
        <p:origin x="200" y="384"/>
      </p:cViewPr>
      <p:guideLst>
        <p:guide orient="horz" pos="2160"/>
        <p:guide pos="3840"/>
      </p:guideLst>
    </p:cSldViewPr>
  </p:slideViewPr>
  <p:outlineViewPr>
    <p:cViewPr>
      <p:scale>
        <a:sx n="33" d="100"/>
        <a:sy n="33" d="100"/>
      </p:scale>
      <p:origin x="0" y="0"/>
    </p:cViewPr>
  </p:outlin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9/10/21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6463088A-AADE-C648-AD5D-0114FC5B5CF9}"/>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9/10/21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9/10/21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9/10/21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9/10/21</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9/10/21</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9/10/21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9/10/21</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1.emf"/><Relationship Id="rId2" Type="http://schemas.openxmlformats.org/officeDocument/2006/relationships/image" Target="../media/image30.emf"/><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tiff"/><Relationship Id="rId1" Type="http://schemas.openxmlformats.org/officeDocument/2006/relationships/slideLayout" Target="../slideLayouts/slideLayout7.xml"/><Relationship Id="rId5" Type="http://schemas.openxmlformats.org/officeDocument/2006/relationships/image" Target="../media/image35.tiff"/><Relationship Id="rId4" Type="http://schemas.openxmlformats.org/officeDocument/2006/relationships/image" Target="../media/image34.jpeg"/></Relationships>
</file>

<file path=ppt/slides/_rels/slide12.xml.rels><?xml version="1.0" encoding="UTF-8" standalone="yes"?>
<Relationships xmlns="http://schemas.openxmlformats.org/package/2006/relationships"><Relationship Id="rId3" Type="http://schemas.openxmlformats.org/officeDocument/2006/relationships/image" Target="../media/image36.emf"/><Relationship Id="rId2" Type="http://schemas.openxmlformats.org/officeDocument/2006/relationships/image" Target="../media/image31.emf"/><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2" Type="http://schemas.openxmlformats.org/officeDocument/2006/relationships/image" Target="../media/image38.tif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40.emf"/><Relationship Id="rId2" Type="http://schemas.openxmlformats.org/officeDocument/2006/relationships/image" Target="../media/image39.emf"/><Relationship Id="rId1" Type="http://schemas.openxmlformats.org/officeDocument/2006/relationships/slideLayout" Target="../slideLayouts/slideLayout7.xml"/><Relationship Id="rId6" Type="http://schemas.openxmlformats.org/officeDocument/2006/relationships/image" Target="../media/image10.emf"/><Relationship Id="rId5" Type="http://schemas.openxmlformats.org/officeDocument/2006/relationships/image" Target="../media/image42.emf"/><Relationship Id="rId4" Type="http://schemas.openxmlformats.org/officeDocument/2006/relationships/image" Target="../media/image41.emf"/></Relationships>
</file>

<file path=ppt/slides/_rels/slide16.xml.rels><?xml version="1.0" encoding="UTF-8" standalone="yes"?>
<Relationships xmlns="http://schemas.openxmlformats.org/package/2006/relationships"><Relationship Id="rId3" Type="http://schemas.openxmlformats.org/officeDocument/2006/relationships/image" Target="../media/image43.tiff"/><Relationship Id="rId2" Type="http://schemas.openxmlformats.org/officeDocument/2006/relationships/hyperlink" Target="https://www.youtube.com/watch?v=UOwk2QIfDqY" TargetMode="External"/><Relationship Id="rId1" Type="http://schemas.openxmlformats.org/officeDocument/2006/relationships/slideLayout" Target="../slideLayouts/slideLayout7.xml"/><Relationship Id="rId6" Type="http://schemas.openxmlformats.org/officeDocument/2006/relationships/hyperlink" Target="https://www.youtube.com/watch?v=6PgjA3HISmw" TargetMode="External"/><Relationship Id="rId5" Type="http://schemas.openxmlformats.org/officeDocument/2006/relationships/hyperlink" Target="https://www.youtube.com/watch?v=zmjZC1cFOKk" TargetMode="External"/><Relationship Id="rId4" Type="http://schemas.openxmlformats.org/officeDocument/2006/relationships/hyperlink" Target="https://www.youtube.com/watch?v=0VEJCWvfhQg" TargetMode="External"/></Relationships>
</file>

<file path=ppt/slides/_rels/slide17.xml.rels><?xml version="1.0" encoding="UTF-8" standalone="yes"?>
<Relationships xmlns="http://schemas.openxmlformats.org/package/2006/relationships"><Relationship Id="rId3" Type="http://schemas.openxmlformats.org/officeDocument/2006/relationships/image" Target="../media/image45.emf"/><Relationship Id="rId2" Type="http://schemas.openxmlformats.org/officeDocument/2006/relationships/image" Target="../media/image44.jpeg"/><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hyperlink" Target="https://www.australiancurriculum.edu.au/f-10-curriculum/cross-curriculum-priorities/sustainability/" TargetMode="Externa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7.emf"/><Relationship Id="rId2" Type="http://schemas.openxmlformats.org/officeDocument/2006/relationships/image" Target="../media/image6.emf"/><Relationship Id="rId1" Type="http://schemas.openxmlformats.org/officeDocument/2006/relationships/slideLayout" Target="../slideLayouts/slideLayout7.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3" Type="http://schemas.openxmlformats.org/officeDocument/2006/relationships/image" Target="../media/image12.tiff"/><Relationship Id="rId2" Type="http://schemas.openxmlformats.org/officeDocument/2006/relationships/image" Target="../media/image11.emf"/><Relationship Id="rId1" Type="http://schemas.openxmlformats.org/officeDocument/2006/relationships/slideLayout" Target="../slideLayouts/slideLayout7.xml"/><Relationship Id="rId6" Type="http://schemas.openxmlformats.org/officeDocument/2006/relationships/image" Target="../media/image15.tiff"/><Relationship Id="rId5" Type="http://schemas.openxmlformats.org/officeDocument/2006/relationships/image" Target="../media/image14.tiff"/><Relationship Id="rId4" Type="http://schemas.openxmlformats.org/officeDocument/2006/relationships/image" Target="../media/image13.tiff"/></Relationships>
</file>

<file path=ppt/slides/_rels/slide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image" Target="../media/image16.emf"/><Relationship Id="rId1" Type="http://schemas.openxmlformats.org/officeDocument/2006/relationships/slideLayout" Target="../slideLayouts/slideLayout7.xml"/><Relationship Id="rId5" Type="http://schemas.openxmlformats.org/officeDocument/2006/relationships/image" Target="../media/image19.emf"/><Relationship Id="rId4" Type="http://schemas.openxmlformats.org/officeDocument/2006/relationships/image" Target="../media/image18.emf"/></Relationships>
</file>

<file path=ppt/slides/_rels/slide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slideLayout" Target="../slideLayouts/slideLayout7.xml"/><Relationship Id="rId4" Type="http://schemas.openxmlformats.org/officeDocument/2006/relationships/image" Target="../media/image22.emf"/></Relationships>
</file>

<file path=ppt/slides/_rels/slide9.xml.rels><?xml version="1.0" encoding="UTF-8" standalone="yes"?>
<Relationships xmlns="http://schemas.openxmlformats.org/package/2006/relationships"><Relationship Id="rId8" Type="http://schemas.openxmlformats.org/officeDocument/2006/relationships/image" Target="../media/image29.emf"/><Relationship Id="rId3" Type="http://schemas.openxmlformats.org/officeDocument/2006/relationships/image" Target="../media/image24.emf"/><Relationship Id="rId7" Type="http://schemas.openxmlformats.org/officeDocument/2006/relationships/image" Target="../media/image28.emf"/><Relationship Id="rId2" Type="http://schemas.openxmlformats.org/officeDocument/2006/relationships/image" Target="../media/image23.tiff"/><Relationship Id="rId1" Type="http://schemas.openxmlformats.org/officeDocument/2006/relationships/slideLayout" Target="../slideLayouts/slideLayout7.xml"/><Relationship Id="rId6" Type="http://schemas.openxmlformats.org/officeDocument/2006/relationships/image" Target="../media/image27.emf"/><Relationship Id="rId5" Type="http://schemas.openxmlformats.org/officeDocument/2006/relationships/image" Target="../media/image26.emf"/><Relationship Id="rId4" Type="http://schemas.openxmlformats.org/officeDocument/2006/relationships/image" Target="../media/image25.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0CF2477A-1CC9-EB4A-84B3-D9129D67E0F9}"/>
              </a:ext>
            </a:extLst>
          </p:cNvPr>
          <p:cNvSpPr txBox="1">
            <a:spLocks/>
          </p:cNvSpPr>
          <p:nvPr/>
        </p:nvSpPr>
        <p:spPr>
          <a:xfrm>
            <a:off x="212035" y="108690"/>
            <a:ext cx="11794435" cy="672941"/>
          </a:xfrm>
          <a:prstGeom prst="rect">
            <a:avLst/>
          </a:prstGeom>
          <a:noFill/>
        </p:spPr>
        <p:txBody>
          <a:bodyPr wrap="square" rtlCol="0">
            <a:sp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The problem with textile waste!</a:t>
            </a:r>
          </a:p>
        </p:txBody>
      </p:sp>
      <p:sp>
        <p:nvSpPr>
          <p:cNvPr id="6" name="TextBox 5">
            <a:extLst>
              <a:ext uri="{FF2B5EF4-FFF2-40B4-BE49-F238E27FC236}">
                <a16:creationId xmlns:a16="http://schemas.microsoft.com/office/drawing/2014/main" id="{E19E9F67-4AD2-3B47-A8CD-46B9E8A5863E}"/>
              </a:ext>
            </a:extLst>
          </p:cNvPr>
          <p:cNvSpPr txBox="1"/>
          <p:nvPr/>
        </p:nvSpPr>
        <p:spPr>
          <a:xfrm>
            <a:off x="632233" y="1673155"/>
            <a:ext cx="5862570" cy="1015663"/>
          </a:xfrm>
          <a:prstGeom prst="rect">
            <a:avLst/>
          </a:prstGeom>
          <a:noFill/>
        </p:spPr>
        <p:txBody>
          <a:bodyPr wrap="square" rtlCol="0">
            <a:spAutoFit/>
          </a:bodyPr>
          <a:lstStyle/>
          <a:p>
            <a:r>
              <a:rPr lang="en-AU" sz="2000" dirty="0">
                <a:latin typeface="+mj-lt"/>
              </a:rPr>
              <a:t>Fact: 62 million tonnes of textiles are thrown away globally every year! That’s the equivalent in weight of just over 11 million elephants. </a:t>
            </a:r>
          </a:p>
        </p:txBody>
      </p:sp>
      <p:pic>
        <p:nvPicPr>
          <p:cNvPr id="3" name="Picture 2">
            <a:extLst>
              <a:ext uri="{FF2B5EF4-FFF2-40B4-BE49-F238E27FC236}">
                <a16:creationId xmlns:a16="http://schemas.microsoft.com/office/drawing/2014/main" id="{BD202B70-9B7F-8048-91CC-765CA59436FE}"/>
              </a:ext>
            </a:extLst>
          </p:cNvPr>
          <p:cNvPicPr>
            <a:picLocks noChangeAspect="1"/>
          </p:cNvPicPr>
          <p:nvPr/>
        </p:nvPicPr>
        <p:blipFill>
          <a:blip r:embed="rId2"/>
          <a:stretch>
            <a:fillRect/>
          </a:stretch>
        </p:blipFill>
        <p:spPr>
          <a:xfrm>
            <a:off x="206491" y="4488322"/>
            <a:ext cx="1512392" cy="846744"/>
          </a:xfrm>
          <a:prstGeom prst="rect">
            <a:avLst/>
          </a:prstGeom>
        </p:spPr>
      </p:pic>
      <p:pic>
        <p:nvPicPr>
          <p:cNvPr id="8" name="Picture 7">
            <a:extLst>
              <a:ext uri="{FF2B5EF4-FFF2-40B4-BE49-F238E27FC236}">
                <a16:creationId xmlns:a16="http://schemas.microsoft.com/office/drawing/2014/main" id="{0FEFF46F-A76C-674A-A220-A6ABA493B7BF}"/>
              </a:ext>
            </a:extLst>
          </p:cNvPr>
          <p:cNvPicPr>
            <a:picLocks noChangeAspect="1"/>
          </p:cNvPicPr>
          <p:nvPr/>
        </p:nvPicPr>
        <p:blipFill>
          <a:blip r:embed="rId2"/>
          <a:stretch>
            <a:fillRect/>
          </a:stretch>
        </p:blipFill>
        <p:spPr>
          <a:xfrm>
            <a:off x="3323262" y="4459801"/>
            <a:ext cx="1512392" cy="846744"/>
          </a:xfrm>
          <a:prstGeom prst="rect">
            <a:avLst/>
          </a:prstGeom>
        </p:spPr>
      </p:pic>
      <p:pic>
        <p:nvPicPr>
          <p:cNvPr id="9" name="Picture 8">
            <a:extLst>
              <a:ext uri="{FF2B5EF4-FFF2-40B4-BE49-F238E27FC236}">
                <a16:creationId xmlns:a16="http://schemas.microsoft.com/office/drawing/2014/main" id="{064095C8-7B5B-D847-B623-B748F0E6433D}"/>
              </a:ext>
            </a:extLst>
          </p:cNvPr>
          <p:cNvPicPr>
            <a:picLocks noChangeAspect="1"/>
          </p:cNvPicPr>
          <p:nvPr/>
        </p:nvPicPr>
        <p:blipFill>
          <a:blip r:embed="rId2"/>
          <a:stretch>
            <a:fillRect/>
          </a:stretch>
        </p:blipFill>
        <p:spPr>
          <a:xfrm>
            <a:off x="1691552" y="4431280"/>
            <a:ext cx="1614277" cy="903786"/>
          </a:xfrm>
          <a:prstGeom prst="rect">
            <a:avLst/>
          </a:prstGeom>
        </p:spPr>
      </p:pic>
      <p:pic>
        <p:nvPicPr>
          <p:cNvPr id="10" name="Picture 9">
            <a:extLst>
              <a:ext uri="{FF2B5EF4-FFF2-40B4-BE49-F238E27FC236}">
                <a16:creationId xmlns:a16="http://schemas.microsoft.com/office/drawing/2014/main" id="{75A138B9-DA84-AE4C-8A6C-99289760B376}"/>
              </a:ext>
            </a:extLst>
          </p:cNvPr>
          <p:cNvPicPr>
            <a:picLocks noChangeAspect="1"/>
          </p:cNvPicPr>
          <p:nvPr/>
        </p:nvPicPr>
        <p:blipFill rotWithShape="1">
          <a:blip r:embed="rId2"/>
          <a:srcRect r="41420"/>
          <a:stretch/>
        </p:blipFill>
        <p:spPr>
          <a:xfrm>
            <a:off x="4835654" y="4402759"/>
            <a:ext cx="945640" cy="903786"/>
          </a:xfrm>
          <a:prstGeom prst="rect">
            <a:avLst/>
          </a:prstGeom>
        </p:spPr>
      </p:pic>
      <p:sp>
        <p:nvSpPr>
          <p:cNvPr id="4" name="Rectangle 3">
            <a:extLst>
              <a:ext uri="{FF2B5EF4-FFF2-40B4-BE49-F238E27FC236}">
                <a16:creationId xmlns:a16="http://schemas.microsoft.com/office/drawing/2014/main" id="{36B97B2E-7868-ED45-8AD2-D1ACC9C09299}"/>
              </a:ext>
            </a:extLst>
          </p:cNvPr>
          <p:cNvSpPr/>
          <p:nvPr/>
        </p:nvSpPr>
        <p:spPr>
          <a:xfrm>
            <a:off x="6391772" y="3609288"/>
            <a:ext cx="5428170" cy="2492990"/>
          </a:xfrm>
          <a:prstGeom prst="rect">
            <a:avLst/>
          </a:prstGeom>
        </p:spPr>
        <p:txBody>
          <a:bodyPr wrap="square">
            <a:spAutoFit/>
          </a:bodyPr>
          <a:lstStyle/>
          <a:p>
            <a:r>
              <a:rPr lang="en-AU" sz="2000" dirty="0">
                <a:latin typeface="+mj-lt"/>
              </a:rPr>
              <a:t>Australians throw away 6,000 kilos (the weight of about 3 ½ cars) of fashion and textile waste every 10 minutes.</a:t>
            </a:r>
          </a:p>
          <a:p>
            <a:endParaRPr lang="en-US" sz="2000" dirty="0">
              <a:latin typeface="+mj-lt"/>
            </a:endParaRPr>
          </a:p>
          <a:p>
            <a:r>
              <a:rPr lang="en-AU" sz="2000" dirty="0">
                <a:latin typeface="+mj-lt"/>
              </a:rPr>
              <a:t>About two-thirds of those discards are man-made synthetic/plastic fibres that</a:t>
            </a:r>
            <a:r>
              <a:rPr lang="en-AU" sz="2800" b="1" dirty="0">
                <a:latin typeface="+mj-lt"/>
              </a:rPr>
              <a:t> may never breakdown!</a:t>
            </a:r>
            <a:endParaRPr lang="en-US" sz="2000" b="1" dirty="0">
              <a:latin typeface="+mj-lt"/>
            </a:endParaRPr>
          </a:p>
        </p:txBody>
      </p:sp>
      <p:pic>
        <p:nvPicPr>
          <p:cNvPr id="11" name="Picture 10">
            <a:extLst>
              <a:ext uri="{FF2B5EF4-FFF2-40B4-BE49-F238E27FC236}">
                <a16:creationId xmlns:a16="http://schemas.microsoft.com/office/drawing/2014/main" id="{D7DFDB47-50E6-5E48-8E80-63DE96532C47}"/>
              </a:ext>
            </a:extLst>
          </p:cNvPr>
          <p:cNvPicPr>
            <a:picLocks noChangeAspect="1"/>
          </p:cNvPicPr>
          <p:nvPr/>
        </p:nvPicPr>
        <p:blipFill>
          <a:blip r:embed="rId3"/>
          <a:stretch>
            <a:fillRect/>
          </a:stretch>
        </p:blipFill>
        <p:spPr>
          <a:xfrm>
            <a:off x="7000055" y="1673155"/>
            <a:ext cx="1551518" cy="1048045"/>
          </a:xfrm>
          <a:prstGeom prst="rect">
            <a:avLst/>
          </a:prstGeom>
        </p:spPr>
      </p:pic>
      <p:pic>
        <p:nvPicPr>
          <p:cNvPr id="12" name="Picture 11">
            <a:extLst>
              <a:ext uri="{FF2B5EF4-FFF2-40B4-BE49-F238E27FC236}">
                <a16:creationId xmlns:a16="http://schemas.microsoft.com/office/drawing/2014/main" id="{3834CF89-A6DA-C640-ACDA-79AAED85F96C}"/>
              </a:ext>
            </a:extLst>
          </p:cNvPr>
          <p:cNvPicPr>
            <a:picLocks noChangeAspect="1"/>
          </p:cNvPicPr>
          <p:nvPr/>
        </p:nvPicPr>
        <p:blipFill>
          <a:blip r:embed="rId3"/>
          <a:stretch>
            <a:fillRect/>
          </a:stretch>
        </p:blipFill>
        <p:spPr>
          <a:xfrm>
            <a:off x="8453222" y="1702101"/>
            <a:ext cx="1551518" cy="1048045"/>
          </a:xfrm>
          <a:prstGeom prst="rect">
            <a:avLst/>
          </a:prstGeom>
        </p:spPr>
      </p:pic>
      <p:pic>
        <p:nvPicPr>
          <p:cNvPr id="13" name="Picture 12">
            <a:extLst>
              <a:ext uri="{FF2B5EF4-FFF2-40B4-BE49-F238E27FC236}">
                <a16:creationId xmlns:a16="http://schemas.microsoft.com/office/drawing/2014/main" id="{7F3B1DE0-5CF4-FD49-AAB5-1B1F07F43459}"/>
              </a:ext>
            </a:extLst>
          </p:cNvPr>
          <p:cNvPicPr>
            <a:picLocks noChangeAspect="1"/>
          </p:cNvPicPr>
          <p:nvPr/>
        </p:nvPicPr>
        <p:blipFill>
          <a:blip r:embed="rId3"/>
          <a:stretch>
            <a:fillRect/>
          </a:stretch>
        </p:blipFill>
        <p:spPr>
          <a:xfrm>
            <a:off x="9906389" y="1731047"/>
            <a:ext cx="1551518" cy="1048045"/>
          </a:xfrm>
          <a:prstGeom prst="rect">
            <a:avLst/>
          </a:prstGeom>
        </p:spPr>
      </p:pic>
      <p:sp>
        <p:nvSpPr>
          <p:cNvPr id="14" name="Title 2">
            <a:extLst>
              <a:ext uri="{FF2B5EF4-FFF2-40B4-BE49-F238E27FC236}">
                <a16:creationId xmlns:a16="http://schemas.microsoft.com/office/drawing/2014/main" id="{B9F6EA4E-8540-D847-B752-8A51D4BE14AB}"/>
              </a:ext>
            </a:extLst>
          </p:cNvPr>
          <p:cNvSpPr txBox="1">
            <a:spLocks/>
          </p:cNvSpPr>
          <p:nvPr/>
        </p:nvSpPr>
        <p:spPr>
          <a:xfrm>
            <a:off x="125895" y="6395509"/>
            <a:ext cx="11966713" cy="514564"/>
          </a:xfrm>
          <a:prstGeom prst="rect">
            <a:avLst/>
          </a:prstGeom>
          <a:noFill/>
        </p:spPr>
        <p:txBody>
          <a:bodyPr wrap="square" rtlCol="0">
            <a:sp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Where else can our clothes go instead of the landfill?</a:t>
            </a:r>
          </a:p>
        </p:txBody>
      </p:sp>
    </p:spTree>
    <p:extLst>
      <p:ext uri="{BB962C8B-B14F-4D97-AF65-F5344CB8AC3E}">
        <p14:creationId xmlns:p14="http://schemas.microsoft.com/office/powerpoint/2010/main" val="29707945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2">
            <a:extLst>
              <a:ext uri="{FF2B5EF4-FFF2-40B4-BE49-F238E27FC236}">
                <a16:creationId xmlns:a16="http://schemas.microsoft.com/office/drawing/2014/main" id="{0CF2477A-1CC9-EB4A-84B3-D9129D67E0F9}"/>
              </a:ext>
            </a:extLst>
          </p:cNvPr>
          <p:cNvSpPr txBox="1">
            <a:spLocks/>
          </p:cNvSpPr>
          <p:nvPr/>
        </p:nvSpPr>
        <p:spPr>
          <a:xfrm>
            <a:off x="119269" y="0"/>
            <a:ext cx="11966713" cy="1511248"/>
          </a:xfrm>
          <a:prstGeom prst="rect">
            <a:avLst/>
          </a:prstGeom>
          <a:noFill/>
        </p:spPr>
        <p:txBody>
          <a:bodyPr wrap="square" rtlCol="0">
            <a:spAutoFit/>
          </a:bodyPr>
          <a:lst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Where else can our clothes go instead of the landfill?</a:t>
            </a:r>
          </a:p>
        </p:txBody>
      </p:sp>
      <p:pic>
        <p:nvPicPr>
          <p:cNvPr id="3" name="Picture 2">
            <a:extLst>
              <a:ext uri="{FF2B5EF4-FFF2-40B4-BE49-F238E27FC236}">
                <a16:creationId xmlns:a16="http://schemas.microsoft.com/office/drawing/2014/main" id="{75D59ECD-B429-A245-9EE2-4894C217023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0" y="1987410"/>
            <a:ext cx="2450142" cy="2285998"/>
          </a:xfrm>
          <a:prstGeom prst="rect">
            <a:avLst/>
          </a:prstGeom>
        </p:spPr>
      </p:pic>
      <p:sp>
        <p:nvSpPr>
          <p:cNvPr id="4" name="TextBox 3">
            <a:extLst>
              <a:ext uri="{FF2B5EF4-FFF2-40B4-BE49-F238E27FC236}">
                <a16:creationId xmlns:a16="http://schemas.microsoft.com/office/drawing/2014/main" id="{E43BF6BA-2516-944B-8AAD-5D7A811A947E}"/>
              </a:ext>
            </a:extLst>
          </p:cNvPr>
          <p:cNvSpPr txBox="1"/>
          <p:nvPr/>
        </p:nvSpPr>
        <p:spPr>
          <a:xfrm>
            <a:off x="119768" y="4483074"/>
            <a:ext cx="2210606" cy="1200329"/>
          </a:xfrm>
          <a:prstGeom prst="rect">
            <a:avLst/>
          </a:prstGeom>
          <a:noFill/>
        </p:spPr>
        <p:txBody>
          <a:bodyPr wrap="square" rtlCol="0">
            <a:spAutoFit/>
          </a:bodyPr>
          <a:lstStyle/>
          <a:p>
            <a:pPr algn="ctr"/>
            <a:r>
              <a:rPr lang="en-US" b="1" dirty="0"/>
              <a:t>Donate old clothes to charity shops, charities or give them to friends. </a:t>
            </a:r>
          </a:p>
        </p:txBody>
      </p:sp>
      <p:pic>
        <p:nvPicPr>
          <p:cNvPr id="6" name="Picture 1">
            <a:extLst>
              <a:ext uri="{FF2B5EF4-FFF2-40B4-BE49-F238E27FC236}">
                <a16:creationId xmlns:a16="http://schemas.microsoft.com/office/drawing/2014/main" id="{64EC141B-E834-8A4A-8C6F-7244FA48C6BC}"/>
              </a:ext>
            </a:extLst>
          </p:cNvPr>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663108" y="2315540"/>
            <a:ext cx="2993802" cy="1105725"/>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TextBox 6">
            <a:extLst>
              <a:ext uri="{FF2B5EF4-FFF2-40B4-BE49-F238E27FC236}">
                <a16:creationId xmlns:a16="http://schemas.microsoft.com/office/drawing/2014/main" id="{3FC06419-D63A-2341-8DFD-0AB6D2F35437}"/>
              </a:ext>
            </a:extLst>
          </p:cNvPr>
          <p:cNvSpPr txBox="1"/>
          <p:nvPr/>
        </p:nvSpPr>
        <p:spPr>
          <a:xfrm>
            <a:off x="2686836" y="4760072"/>
            <a:ext cx="2946346" cy="646331"/>
          </a:xfrm>
          <a:prstGeom prst="rect">
            <a:avLst/>
          </a:prstGeom>
          <a:noFill/>
        </p:spPr>
        <p:txBody>
          <a:bodyPr wrap="square" rtlCol="0">
            <a:spAutoFit/>
          </a:bodyPr>
          <a:lstStyle/>
          <a:p>
            <a:pPr algn="ctr"/>
            <a:r>
              <a:rPr lang="en-US" b="1" dirty="0" err="1"/>
              <a:t>Organise</a:t>
            </a:r>
            <a:r>
              <a:rPr lang="en-US" b="1" dirty="0"/>
              <a:t> swap parties with your friends or communities.</a:t>
            </a:r>
          </a:p>
        </p:txBody>
      </p:sp>
      <p:sp>
        <p:nvSpPr>
          <p:cNvPr id="10" name="TextBox 9">
            <a:extLst>
              <a:ext uri="{FF2B5EF4-FFF2-40B4-BE49-F238E27FC236}">
                <a16:creationId xmlns:a16="http://schemas.microsoft.com/office/drawing/2014/main" id="{C07E290B-CBC0-5747-A4AB-34DA7337EA7F}"/>
              </a:ext>
            </a:extLst>
          </p:cNvPr>
          <p:cNvSpPr txBox="1"/>
          <p:nvPr/>
        </p:nvSpPr>
        <p:spPr>
          <a:xfrm>
            <a:off x="9064258" y="4774644"/>
            <a:ext cx="2809461" cy="646331"/>
          </a:xfrm>
          <a:prstGeom prst="rect">
            <a:avLst/>
          </a:prstGeom>
          <a:noFill/>
        </p:spPr>
        <p:txBody>
          <a:bodyPr wrap="square" rtlCol="0">
            <a:spAutoFit/>
          </a:bodyPr>
          <a:lstStyle/>
          <a:p>
            <a:pPr algn="ctr"/>
            <a:r>
              <a:rPr lang="en-US" b="1" dirty="0"/>
              <a:t>Reuse the items but in a different way by upcycling. </a:t>
            </a:r>
          </a:p>
        </p:txBody>
      </p:sp>
      <p:sp>
        <p:nvSpPr>
          <p:cNvPr id="11" name="Rounded Rectangle 10">
            <a:extLst>
              <a:ext uri="{FF2B5EF4-FFF2-40B4-BE49-F238E27FC236}">
                <a16:creationId xmlns:a16="http://schemas.microsoft.com/office/drawing/2014/main" id="{792108B5-D25D-D445-9509-74310EF80C9C}"/>
              </a:ext>
            </a:extLst>
          </p:cNvPr>
          <p:cNvSpPr/>
          <p:nvPr/>
        </p:nvSpPr>
        <p:spPr>
          <a:xfrm>
            <a:off x="156858" y="1987410"/>
            <a:ext cx="2330374" cy="3848167"/>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Rounded Rectangle 12">
            <a:extLst>
              <a:ext uri="{FF2B5EF4-FFF2-40B4-BE49-F238E27FC236}">
                <a16:creationId xmlns:a16="http://schemas.microsoft.com/office/drawing/2014/main" id="{13AFB763-7497-4241-B109-1F221D1D0BB8}"/>
              </a:ext>
            </a:extLst>
          </p:cNvPr>
          <p:cNvSpPr/>
          <p:nvPr/>
        </p:nvSpPr>
        <p:spPr>
          <a:xfrm>
            <a:off x="2819965" y="2006237"/>
            <a:ext cx="2786651" cy="38105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4" name="Picture 13">
            <a:extLst>
              <a:ext uri="{FF2B5EF4-FFF2-40B4-BE49-F238E27FC236}">
                <a16:creationId xmlns:a16="http://schemas.microsoft.com/office/drawing/2014/main" id="{4CAD5A9E-78EB-E443-8E8C-FBAC28D6C3FF}"/>
              </a:ext>
            </a:extLst>
          </p:cNvPr>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9164643" y="2447837"/>
            <a:ext cx="2360932" cy="1588826"/>
          </a:xfrm>
          <a:prstGeom prst="rect">
            <a:avLst/>
          </a:prstGeom>
        </p:spPr>
      </p:pic>
      <p:pic>
        <p:nvPicPr>
          <p:cNvPr id="5" name="Picture 4">
            <a:extLst>
              <a:ext uri="{FF2B5EF4-FFF2-40B4-BE49-F238E27FC236}">
                <a16:creationId xmlns:a16="http://schemas.microsoft.com/office/drawing/2014/main" id="{B97321B8-1648-F74A-98F7-8732CE335FE2}"/>
              </a:ext>
            </a:extLst>
          </p:cNvPr>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653663" y="2337788"/>
            <a:ext cx="1674775" cy="2036001"/>
          </a:xfrm>
          <a:prstGeom prst="rect">
            <a:avLst/>
          </a:prstGeom>
        </p:spPr>
      </p:pic>
      <p:sp>
        <p:nvSpPr>
          <p:cNvPr id="16" name="TextBox 15">
            <a:extLst>
              <a:ext uri="{FF2B5EF4-FFF2-40B4-BE49-F238E27FC236}">
                <a16:creationId xmlns:a16="http://schemas.microsoft.com/office/drawing/2014/main" id="{5CC2331D-9877-8E46-AACF-17862E9C1AA8}"/>
              </a:ext>
            </a:extLst>
          </p:cNvPr>
          <p:cNvSpPr txBox="1"/>
          <p:nvPr/>
        </p:nvSpPr>
        <p:spPr>
          <a:xfrm>
            <a:off x="5807674" y="4774645"/>
            <a:ext cx="2809461" cy="646331"/>
          </a:xfrm>
          <a:prstGeom prst="rect">
            <a:avLst/>
          </a:prstGeom>
          <a:noFill/>
        </p:spPr>
        <p:txBody>
          <a:bodyPr wrap="square" rtlCol="0">
            <a:spAutoFit/>
          </a:bodyPr>
          <a:lstStyle/>
          <a:p>
            <a:pPr algn="ctr"/>
            <a:r>
              <a:rPr lang="en-US" b="1" dirty="0"/>
              <a:t>Place your clothing in an appropriate recycling bin. </a:t>
            </a:r>
          </a:p>
        </p:txBody>
      </p:sp>
      <p:sp>
        <p:nvSpPr>
          <p:cNvPr id="15" name="Rounded Rectangle 14">
            <a:extLst>
              <a:ext uri="{FF2B5EF4-FFF2-40B4-BE49-F238E27FC236}">
                <a16:creationId xmlns:a16="http://schemas.microsoft.com/office/drawing/2014/main" id="{82E39FE6-43EF-2747-9B9B-ED1CFEAE454F}"/>
              </a:ext>
            </a:extLst>
          </p:cNvPr>
          <p:cNvSpPr/>
          <p:nvPr/>
        </p:nvSpPr>
        <p:spPr>
          <a:xfrm>
            <a:off x="5939349" y="2025065"/>
            <a:ext cx="2748595" cy="38105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ounded Rectangle 16">
            <a:extLst>
              <a:ext uri="{FF2B5EF4-FFF2-40B4-BE49-F238E27FC236}">
                <a16:creationId xmlns:a16="http://schemas.microsoft.com/office/drawing/2014/main" id="{2307DEB2-F66D-E24F-8824-26D5452D50F2}"/>
              </a:ext>
            </a:extLst>
          </p:cNvPr>
          <p:cNvSpPr/>
          <p:nvPr/>
        </p:nvSpPr>
        <p:spPr>
          <a:xfrm>
            <a:off x="9039718" y="2025065"/>
            <a:ext cx="2748595" cy="3810512"/>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184182343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xit" presetSubtype="10" fill="hold" grpId="0" nodeType="clickEffect">
                                  <p:stCondLst>
                                    <p:cond delay="0"/>
                                  </p:stCondLst>
                                  <p:childTnLst>
                                    <p:animEffect transition="out" filter="blinds(horizontal)">
                                      <p:cBhvr>
                                        <p:cTn id="6" dur="500"/>
                                        <p:tgtEl>
                                          <p:spTgt spid="11"/>
                                        </p:tgtEl>
                                      </p:cBhvr>
                                    </p:animEffect>
                                    <p:set>
                                      <p:cBhvr>
                                        <p:cTn id="7" dur="1" fill="hold">
                                          <p:stCondLst>
                                            <p:cond delay="499"/>
                                          </p:stCondLst>
                                        </p:cTn>
                                        <p:tgtEl>
                                          <p:spTgt spid="11"/>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grpId="0" nodeType="clickEffect">
                                  <p:stCondLst>
                                    <p:cond delay="0"/>
                                  </p:stCondLst>
                                  <p:childTnLst>
                                    <p:animEffect transition="out" filter="blinds(horizontal)">
                                      <p:cBhvr>
                                        <p:cTn id="11" dur="500"/>
                                        <p:tgtEl>
                                          <p:spTgt spid="13"/>
                                        </p:tgtEl>
                                      </p:cBhvr>
                                    </p:animEffect>
                                    <p:set>
                                      <p:cBhvr>
                                        <p:cTn id="12" dur="1" fill="hold">
                                          <p:stCondLst>
                                            <p:cond delay="499"/>
                                          </p:stCondLst>
                                        </p:cTn>
                                        <p:tgtEl>
                                          <p:spTgt spid="13"/>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0" nodeType="clickEffect">
                                  <p:stCondLst>
                                    <p:cond delay="0"/>
                                  </p:stCondLst>
                                  <p:childTnLst>
                                    <p:animEffect transition="out" filter="blinds(horizontal)">
                                      <p:cBhvr>
                                        <p:cTn id="16" dur="500"/>
                                        <p:tgtEl>
                                          <p:spTgt spid="15"/>
                                        </p:tgtEl>
                                      </p:cBhvr>
                                    </p:animEffect>
                                    <p:set>
                                      <p:cBhvr>
                                        <p:cTn id="17" dur="1" fill="hold">
                                          <p:stCondLst>
                                            <p:cond delay="499"/>
                                          </p:stCondLst>
                                        </p:cTn>
                                        <p:tgtEl>
                                          <p:spTgt spid="15"/>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3" presetClass="exit" presetSubtype="10" fill="hold" grpId="0" nodeType="clickEffect">
                                  <p:stCondLst>
                                    <p:cond delay="0"/>
                                  </p:stCondLst>
                                  <p:childTnLst>
                                    <p:animEffect transition="out" filter="blinds(horizontal)">
                                      <p:cBhvr>
                                        <p:cTn id="21" dur="500"/>
                                        <p:tgtEl>
                                          <p:spTgt spid="17"/>
                                        </p:tgtEl>
                                      </p:cBhvr>
                                    </p:animEffect>
                                    <p:set>
                                      <p:cBhvr>
                                        <p:cTn id="22" dur="1" fill="hold">
                                          <p:stCondLst>
                                            <p:cond delay="499"/>
                                          </p:stCondLst>
                                        </p:cTn>
                                        <p:tgtEl>
                                          <p:spTgt spid="1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3" grpId="0" animBg="1"/>
      <p:bldP spid="15" grpId="0" animBg="1"/>
      <p:bldP spid="17"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p:cNvSpPr txBox="1"/>
          <p:nvPr/>
        </p:nvSpPr>
        <p:spPr>
          <a:xfrm>
            <a:off x="458290" y="6273225"/>
            <a:ext cx="11169601" cy="584775"/>
          </a:xfrm>
          <a:prstGeom prst="rect">
            <a:avLst/>
          </a:prstGeom>
          <a:noFill/>
        </p:spPr>
        <p:style>
          <a:lnRef idx="1">
            <a:schemeClr val="accent4"/>
          </a:lnRef>
          <a:fillRef idx="2">
            <a:schemeClr val="accent4"/>
          </a:fillRef>
          <a:effectRef idx="1">
            <a:schemeClr val="accent4"/>
          </a:effectRef>
          <a:fontRef idx="minor">
            <a:schemeClr val="dk1"/>
          </a:fontRef>
        </p:style>
        <p:txBody>
          <a:bodyPr wrap="square" rtlCol="0">
            <a:spAutoFit/>
          </a:bodyPr>
          <a:lstStyle/>
          <a:p>
            <a:pPr algn="ctr"/>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Where does plastic come from?</a:t>
            </a:r>
          </a:p>
        </p:txBody>
      </p:sp>
      <p:sp>
        <p:nvSpPr>
          <p:cNvPr id="7" name="TextBox 6"/>
          <p:cNvSpPr txBox="1"/>
          <p:nvPr/>
        </p:nvSpPr>
        <p:spPr>
          <a:xfrm>
            <a:off x="458291" y="2290249"/>
            <a:ext cx="2852693" cy="2339102"/>
          </a:xfrm>
          <a:prstGeom prst="rect">
            <a:avLst/>
          </a:prstGeom>
          <a:solidFill>
            <a:schemeClr val="accent4">
              <a:lumMod val="90000"/>
            </a:schemeClr>
          </a:solidFill>
          <a:ln>
            <a:solidFill>
              <a:schemeClr val="accent5"/>
            </a:solidFill>
          </a:ln>
        </p:spPr>
        <p:txBody>
          <a:bodyPr wrap="square" rtlCol="0">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Interesting Fact: </a:t>
            </a:r>
          </a:p>
          <a:p>
            <a:endParaRPr lang="en-GB" sz="1900" dirty="0">
              <a:latin typeface="+mj-lt"/>
            </a:endParaRPr>
          </a:p>
          <a:p>
            <a:r>
              <a:rPr lang="en-GB" sz="1900" dirty="0">
                <a:latin typeface="+mj-lt"/>
              </a:rPr>
              <a:t>If all the plastic that humans make every year was weighed in elephants, how many elephants would you need? </a:t>
            </a:r>
          </a:p>
        </p:txBody>
      </p:sp>
      <p:sp>
        <p:nvSpPr>
          <p:cNvPr id="8" name="TextBox 7"/>
          <p:cNvSpPr txBox="1"/>
          <p:nvPr/>
        </p:nvSpPr>
        <p:spPr>
          <a:xfrm>
            <a:off x="8753947" y="2367193"/>
            <a:ext cx="2631743" cy="2185214"/>
          </a:xfrm>
          <a:prstGeom prst="rect">
            <a:avLst/>
          </a:prstGeom>
          <a:solidFill>
            <a:schemeClr val="accent4">
              <a:lumMod val="90000"/>
            </a:schemeClr>
          </a:solidFill>
          <a:ln>
            <a:solidFill>
              <a:schemeClr val="accent5"/>
            </a:solidFill>
          </a:ln>
        </p:spPr>
        <p:txBody>
          <a:bodyPr wrap="square" rtlCol="0">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Answer: </a:t>
            </a:r>
          </a:p>
          <a:p>
            <a:r>
              <a:rPr lang="en-GB" sz="2800" b="1" dirty="0">
                <a:latin typeface="+mj-lt"/>
              </a:rPr>
              <a:t>30 million!!! </a:t>
            </a:r>
          </a:p>
          <a:p>
            <a:r>
              <a:rPr lang="en-GB" sz="1900" dirty="0">
                <a:latin typeface="+mj-lt"/>
              </a:rPr>
              <a:t>And if all those elephants stood in a line, it would stretch more than 5 times round our planet. </a:t>
            </a:r>
          </a:p>
        </p:txBody>
      </p:sp>
      <p:pic>
        <p:nvPicPr>
          <p:cNvPr id="3" name="Picture 2">
            <a:extLst>
              <a:ext uri="{FF2B5EF4-FFF2-40B4-BE49-F238E27FC236}">
                <a16:creationId xmlns:a16="http://schemas.microsoft.com/office/drawing/2014/main" id="{28554F37-A630-3244-8A92-F8BE5D1BA2B0}"/>
              </a:ext>
            </a:extLst>
          </p:cNvPr>
          <p:cNvPicPr>
            <a:picLocks noChangeAspect="1"/>
          </p:cNvPicPr>
          <p:nvPr/>
        </p:nvPicPr>
        <p:blipFill>
          <a:blip r:embed="rId2"/>
          <a:stretch>
            <a:fillRect/>
          </a:stretch>
        </p:blipFill>
        <p:spPr>
          <a:xfrm>
            <a:off x="3896246" y="394677"/>
            <a:ext cx="3835400" cy="2590800"/>
          </a:xfrm>
          <a:prstGeom prst="rect">
            <a:avLst/>
          </a:prstGeom>
        </p:spPr>
      </p:pic>
      <p:pic>
        <p:nvPicPr>
          <p:cNvPr id="4" name="Picture 3">
            <a:extLst>
              <a:ext uri="{FF2B5EF4-FFF2-40B4-BE49-F238E27FC236}">
                <a16:creationId xmlns:a16="http://schemas.microsoft.com/office/drawing/2014/main" id="{3F9C930B-5C15-BC43-BAC8-F61F721EC0CB}"/>
              </a:ext>
            </a:extLst>
          </p:cNvPr>
          <p:cNvPicPr>
            <a:picLocks noChangeAspect="1"/>
          </p:cNvPicPr>
          <p:nvPr/>
        </p:nvPicPr>
        <p:blipFill>
          <a:blip r:embed="rId3"/>
          <a:stretch>
            <a:fillRect/>
          </a:stretch>
        </p:blipFill>
        <p:spPr>
          <a:xfrm>
            <a:off x="4829048" y="3125216"/>
            <a:ext cx="2778760" cy="2778760"/>
          </a:xfrm>
          <a:prstGeom prst="rect">
            <a:avLst/>
          </a:prstGeom>
        </p:spPr>
      </p:pic>
      <p:sp>
        <p:nvSpPr>
          <p:cNvPr id="9" name="Rectangle 8">
            <a:extLst>
              <a:ext uri="{FF2B5EF4-FFF2-40B4-BE49-F238E27FC236}">
                <a16:creationId xmlns:a16="http://schemas.microsoft.com/office/drawing/2014/main" id="{8CD3AB59-291A-F74B-AD34-B564F98550E0}"/>
              </a:ext>
            </a:extLst>
          </p:cNvPr>
          <p:cNvSpPr/>
          <p:nvPr/>
        </p:nvSpPr>
        <p:spPr>
          <a:xfrm>
            <a:off x="363191" y="133976"/>
            <a:ext cx="3338927" cy="769441"/>
          </a:xfrm>
          <a:prstGeom prst="rect">
            <a:avLst/>
          </a:prstGeom>
        </p:spPr>
        <p:txBody>
          <a:bodyPr wrap="non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Plastic waste?</a:t>
            </a:r>
          </a:p>
        </p:txBody>
      </p:sp>
    </p:spTree>
    <p:extLst>
      <p:ext uri="{BB962C8B-B14F-4D97-AF65-F5344CB8AC3E}">
        <p14:creationId xmlns:p14="http://schemas.microsoft.com/office/powerpoint/2010/main" val="175115275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in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barn(inVertical)">
                                      <p:cBhvr>
                                        <p:cTn id="12" dur="500"/>
                                        <p:tgtEl>
                                          <p:spTgt spid="8"/>
                                        </p:tgtEl>
                                      </p:cBhvr>
                                    </p:animEffect>
                                  </p:childTnLst>
                                </p:cTn>
                              </p:par>
                            </p:childTnLst>
                          </p:cTn>
                        </p:par>
                      </p:childTnLst>
                    </p:cTn>
                  </p:par>
                  <p:par>
                    <p:cTn id="13" fill="hold">
                      <p:stCondLst>
                        <p:cond delay="indefinite"/>
                      </p:stCondLst>
                      <p:childTnLst>
                        <p:par>
                          <p:cTn id="14" fill="hold">
                            <p:stCondLst>
                              <p:cond delay="0"/>
                            </p:stCondLst>
                            <p:childTnLst>
                              <p:par>
                                <p:cTn id="15" presetID="2" presetClass="entr" presetSubtype="4" fill="hold" grpId="0" nodeType="clickEffect">
                                  <p:stCondLst>
                                    <p:cond delay="0"/>
                                  </p:stCondLst>
                                  <p:childTnLst>
                                    <p:set>
                                      <p:cBhvr>
                                        <p:cTn id="16" dur="1" fill="hold">
                                          <p:stCondLst>
                                            <p:cond delay="0"/>
                                          </p:stCondLst>
                                        </p:cTn>
                                        <p:tgtEl>
                                          <p:spTgt spid="6"/>
                                        </p:tgtEl>
                                        <p:attrNameLst>
                                          <p:attrName>style.visibility</p:attrName>
                                        </p:attrNameLst>
                                      </p:cBhvr>
                                      <p:to>
                                        <p:strVal val="visible"/>
                                      </p:to>
                                    </p:set>
                                    <p:anim calcmode="lin" valueType="num">
                                      <p:cBhvr additive="base">
                                        <p:cTn id="17" dur="500" fill="hold"/>
                                        <p:tgtEl>
                                          <p:spTgt spid="6"/>
                                        </p:tgtEl>
                                        <p:attrNameLst>
                                          <p:attrName>ppt_x</p:attrName>
                                        </p:attrNameLst>
                                      </p:cBhvr>
                                      <p:tavLst>
                                        <p:tav tm="0">
                                          <p:val>
                                            <p:strVal val="#ppt_x"/>
                                          </p:val>
                                        </p:tav>
                                        <p:tav tm="100000">
                                          <p:val>
                                            <p:strVal val="#ppt_x"/>
                                          </p:val>
                                        </p:tav>
                                      </p:tavLst>
                                    </p:anim>
                                    <p:anim calcmode="lin" valueType="num">
                                      <p:cBhvr additive="base">
                                        <p:cTn id="1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7" grpId="0" animBg="1"/>
      <p:bldP spid="8"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365931" y="368717"/>
            <a:ext cx="6352032" cy="646331"/>
          </a:xfrm>
          <a:prstGeom prst="rect">
            <a:avLst/>
          </a:prstGeom>
        </p:spPr>
        <p:txBody>
          <a:bodyPr wrap="square">
            <a:spAutoFit/>
          </a:bodyPr>
          <a:lstStyle/>
          <a:p>
            <a:r>
              <a:rPr lang="en-GB" sz="3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Where does plastic come from? </a:t>
            </a:r>
            <a:endParaRPr lang="en-GB" sz="3600" b="1" dirty="0">
              <a:solidFill>
                <a:srgbClr val="FF0000"/>
              </a:solidFill>
              <a:latin typeface="+mj-lt"/>
            </a:endParaRPr>
          </a:p>
        </p:txBody>
      </p:sp>
      <p:sp>
        <p:nvSpPr>
          <p:cNvPr id="3" name="Rectangle 2"/>
          <p:cNvSpPr/>
          <p:nvPr/>
        </p:nvSpPr>
        <p:spPr>
          <a:xfrm>
            <a:off x="634891" y="2366864"/>
            <a:ext cx="4809781" cy="2554545"/>
          </a:xfrm>
          <a:prstGeom prst="rect">
            <a:avLst/>
          </a:prstGeom>
        </p:spPr>
        <p:txBody>
          <a:bodyPr wrap="square">
            <a:spAutoFit/>
          </a:bodyPr>
          <a:lstStyle/>
          <a:p>
            <a:r>
              <a:rPr lang="en-GB" sz="2000" dirty="0">
                <a:latin typeface="+mj-lt"/>
              </a:rPr>
              <a:t>Almost all plastics are made from petroleum (Oil and Natural Gas) which is found underground. The petroleum is extracted from the ground and then sent to the factory to be made into plastic pellets. These can then be made into just about anything because they can be melted and then moulded into all sorts of shapes. </a:t>
            </a:r>
          </a:p>
        </p:txBody>
      </p:sp>
      <p:pic>
        <p:nvPicPr>
          <p:cNvPr id="4100" name="Picture 4" descr="Related image"/>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6352032" y="2167143"/>
            <a:ext cx="4922708" cy="2953988"/>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p:cNvSpPr/>
          <p:nvPr/>
        </p:nvSpPr>
        <p:spPr>
          <a:xfrm>
            <a:off x="4105256" y="6273225"/>
            <a:ext cx="4075539" cy="584775"/>
          </a:xfrm>
          <a:prstGeom prst="rect">
            <a:avLst/>
          </a:prstGeom>
        </p:spPr>
        <p:txBody>
          <a:bodyPr wrap="none">
            <a:spAutoFit/>
          </a:bodyPr>
          <a:lstStyle/>
          <a:p>
            <a:r>
              <a:rPr lang="en-GB" sz="32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So what’s the problem?</a:t>
            </a:r>
          </a:p>
        </p:txBody>
      </p:sp>
    </p:spTree>
    <p:extLst>
      <p:ext uri="{BB962C8B-B14F-4D97-AF65-F5344CB8AC3E}">
        <p14:creationId xmlns:p14="http://schemas.microsoft.com/office/powerpoint/2010/main" val="216616403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4100"/>
                                        </p:tgtEl>
                                        <p:attrNameLst>
                                          <p:attrName>style.visibility</p:attrName>
                                        </p:attrNameLst>
                                      </p:cBhvr>
                                      <p:to>
                                        <p:strVal val="visible"/>
                                      </p:to>
                                    </p:set>
                                    <p:animEffect transition="in" filter="circle(in)">
                                      <p:cBhvr>
                                        <p:cTn id="10" dur="2000"/>
                                        <p:tgtEl>
                                          <p:spTgt spid="4100"/>
                                        </p:tgtEl>
                                      </p:cBhvr>
                                    </p:animEffect>
                                  </p:childTnLst>
                                </p:cTn>
                              </p:par>
                            </p:childTnLst>
                          </p:cTn>
                        </p:par>
                      </p:childTnLst>
                    </p:cTn>
                  </p:par>
                  <p:par>
                    <p:cTn id="11" fill="hold">
                      <p:stCondLst>
                        <p:cond delay="indefinite"/>
                      </p:stCondLst>
                      <p:childTnLst>
                        <p:par>
                          <p:cTn id="12" fill="hold">
                            <p:stCondLst>
                              <p:cond delay="0"/>
                            </p:stCondLst>
                            <p:childTnLst>
                              <p:par>
                                <p:cTn id="13" presetID="2" presetClass="entr" presetSubtype="4" fill="hold" grpId="0" nodeType="clickEffect">
                                  <p:stCondLst>
                                    <p:cond delay="0"/>
                                  </p:stCondLst>
                                  <p:childTnLst>
                                    <p:set>
                                      <p:cBhvr>
                                        <p:cTn id="14" dur="1" fill="hold">
                                          <p:stCondLst>
                                            <p:cond delay="0"/>
                                          </p:stCondLst>
                                        </p:cTn>
                                        <p:tgtEl>
                                          <p:spTgt spid="5"/>
                                        </p:tgtEl>
                                        <p:attrNameLst>
                                          <p:attrName>style.visibility</p:attrName>
                                        </p:attrNameLst>
                                      </p:cBhvr>
                                      <p:to>
                                        <p:strVal val="visible"/>
                                      </p:to>
                                    </p:set>
                                    <p:anim calcmode="lin" valueType="num">
                                      <p:cBhvr additive="base">
                                        <p:cTn id="15" dur="500" fill="hold"/>
                                        <p:tgtEl>
                                          <p:spTgt spid="5"/>
                                        </p:tgtEl>
                                        <p:attrNameLst>
                                          <p:attrName>ppt_x</p:attrName>
                                        </p:attrNameLst>
                                      </p:cBhvr>
                                      <p:tavLst>
                                        <p:tav tm="0">
                                          <p:val>
                                            <p:strVal val="#ppt_x"/>
                                          </p:val>
                                        </p:tav>
                                        <p:tav tm="100000">
                                          <p:val>
                                            <p:strVal val="#ppt_x"/>
                                          </p:val>
                                        </p:tav>
                                      </p:tavLst>
                                    </p:anim>
                                    <p:anim calcmode="lin" valueType="num">
                                      <p:cBhvr additive="base">
                                        <p:cTn id="16" dur="500" fill="hold"/>
                                        <p:tgtEl>
                                          <p:spTgt spid="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683074550"/>
              </p:ext>
            </p:extLst>
          </p:nvPr>
        </p:nvGraphicFramePr>
        <p:xfrm>
          <a:off x="319037" y="2249008"/>
          <a:ext cx="5931487" cy="2453340"/>
        </p:xfrm>
        <a:graphic>
          <a:graphicData uri="http://schemas.openxmlformats.org/drawingml/2006/table">
            <a:tbl>
              <a:tblPr/>
              <a:tblGrid>
                <a:gridCol w="5931487">
                  <a:extLst>
                    <a:ext uri="{9D8B030D-6E8A-4147-A177-3AD203B41FA5}">
                      <a16:colId xmlns:a16="http://schemas.microsoft.com/office/drawing/2014/main" val="20000"/>
                    </a:ext>
                  </a:extLst>
                </a:gridCol>
              </a:tblGrid>
              <a:tr h="2286000">
                <a:tc>
                  <a:txBody>
                    <a:bodyPr/>
                    <a:lstStyle/>
                    <a:p>
                      <a:r>
                        <a:rPr lang="en-GB" sz="2600" b="0" dirty="0">
                          <a:solidFill>
                            <a:srgbClr val="000000"/>
                          </a:solidFill>
                          <a:effectLst/>
                          <a:latin typeface="+mj-lt"/>
                        </a:rPr>
                        <a:t>By 2050 scientists predict that there will be more plastic in our ocean than fish! </a:t>
                      </a:r>
                    </a:p>
                    <a:p>
                      <a:endParaRPr lang="en-GB" sz="2600" b="0" dirty="0">
                        <a:solidFill>
                          <a:srgbClr val="000000"/>
                        </a:solidFill>
                        <a:effectLst/>
                        <a:latin typeface="+mj-lt"/>
                      </a:endParaRPr>
                    </a:p>
                    <a:p>
                      <a:r>
                        <a:rPr lang="en-GB" sz="2600" b="0" dirty="0">
                          <a:solidFill>
                            <a:srgbClr val="000000"/>
                          </a:solidFill>
                          <a:effectLst/>
                          <a:latin typeface="+mj-lt"/>
                        </a:rPr>
                        <a:t>Unfortunately people aren’t throwing their waste away properly and plastic takes a long time to break down and decompose. </a:t>
                      </a:r>
                      <a:endParaRPr lang="en-GB" sz="2600" b="0" dirty="0">
                        <a:effectLst/>
                        <a:latin typeface="+mj-lt"/>
                      </a:endParaRPr>
                    </a:p>
                  </a:txBody>
                  <a:tcPr marL="75900" marR="75900" marT="37950" marB="37950" anchor="ctr">
                    <a:lnL>
                      <a:noFill/>
                    </a:lnL>
                    <a:lnR>
                      <a:noFill/>
                    </a:lnR>
                    <a:lnT>
                      <a:noFill/>
                    </a:lnT>
                    <a:lnB>
                      <a:noFill/>
                    </a:lnB>
                    <a:noFill/>
                  </a:tcPr>
                </a:tc>
                <a:extLst>
                  <a:ext uri="{0D108BD9-81ED-4DB2-BD59-A6C34878D82A}">
                    <a16:rowId xmlns:a16="http://schemas.microsoft.com/office/drawing/2014/main" val="10000"/>
                  </a:ext>
                </a:extLst>
              </a:tr>
            </a:tbl>
          </a:graphicData>
        </a:graphic>
      </p:graphicFrame>
      <p:sp>
        <p:nvSpPr>
          <p:cNvPr id="10" name="TextBox 9"/>
          <p:cNvSpPr txBox="1"/>
          <p:nvPr/>
        </p:nvSpPr>
        <p:spPr>
          <a:xfrm>
            <a:off x="1001221" y="329184"/>
            <a:ext cx="10303533" cy="923330"/>
          </a:xfrm>
          <a:prstGeom prst="rect">
            <a:avLst/>
          </a:prstGeom>
          <a:noFill/>
        </p:spPr>
        <p:txBody>
          <a:bodyPr wrap="square" rtlCol="0">
            <a:spAutoFit/>
          </a:bodyPr>
          <a:lstStyle/>
          <a:p>
            <a:pPr algn="ctr"/>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What’s the problem?</a:t>
            </a:r>
          </a:p>
        </p:txBody>
      </p:sp>
      <p:pic>
        <p:nvPicPr>
          <p:cNvPr id="3" name="Picture 2">
            <a:extLst>
              <a:ext uri="{FF2B5EF4-FFF2-40B4-BE49-F238E27FC236}">
                <a16:creationId xmlns:a16="http://schemas.microsoft.com/office/drawing/2014/main" id="{5B466F74-BEAA-DE40-8374-AA5F08503640}"/>
              </a:ext>
            </a:extLst>
          </p:cNvPr>
          <p:cNvPicPr>
            <a:picLocks noChangeAspect="1"/>
          </p:cNvPicPr>
          <p:nvPr/>
        </p:nvPicPr>
        <p:blipFill>
          <a:blip r:embed="rId2" cstate="email">
            <a:extLst>
              <a:ext uri="{28A0092B-C50C-407E-A947-70E740481C1C}">
                <a14:useLocalDpi xmlns:a14="http://schemas.microsoft.com/office/drawing/2010/main"/>
              </a:ext>
            </a:extLst>
          </a:blip>
          <a:stretch>
            <a:fillRect/>
          </a:stretch>
        </p:blipFill>
        <p:spPr>
          <a:xfrm>
            <a:off x="6867807" y="2171538"/>
            <a:ext cx="4633999" cy="2608279"/>
          </a:xfrm>
          <a:prstGeom prst="rect">
            <a:avLst/>
          </a:prstGeom>
        </p:spPr>
      </p:pic>
    </p:spTree>
    <p:extLst>
      <p:ext uri="{BB962C8B-B14F-4D97-AF65-F5344CB8AC3E}">
        <p14:creationId xmlns:p14="http://schemas.microsoft.com/office/powerpoint/2010/main" val="36841458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045678" y="147625"/>
            <a:ext cx="4475456" cy="830997"/>
          </a:xfrm>
          <a:prstGeom prst="rect">
            <a:avLst/>
          </a:prstGeom>
        </p:spPr>
        <p:txBody>
          <a:bodyPr wrap="none">
            <a:spAutoFit/>
          </a:bodyPr>
          <a:lstStyle/>
          <a:p>
            <a:pPr algn="ctr"/>
            <a:r>
              <a:rPr lang="en-GB" sz="48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can we do?</a:t>
            </a:r>
          </a:p>
        </p:txBody>
      </p:sp>
      <p:sp>
        <p:nvSpPr>
          <p:cNvPr id="4" name="TextBox 3">
            <a:extLst>
              <a:ext uri="{FF2B5EF4-FFF2-40B4-BE49-F238E27FC236}">
                <a16:creationId xmlns:a16="http://schemas.microsoft.com/office/drawing/2014/main" id="{11F81895-D50D-B045-B1FC-41AE2F23E817}"/>
              </a:ext>
            </a:extLst>
          </p:cNvPr>
          <p:cNvSpPr txBox="1"/>
          <p:nvPr/>
        </p:nvSpPr>
        <p:spPr>
          <a:xfrm>
            <a:off x="632233" y="1673155"/>
            <a:ext cx="5862570" cy="4093428"/>
          </a:xfrm>
          <a:prstGeom prst="rect">
            <a:avLst/>
          </a:prstGeom>
          <a:noFill/>
        </p:spPr>
        <p:txBody>
          <a:bodyPr wrap="square" rtlCol="0">
            <a:spAutoFit/>
          </a:bodyPr>
          <a:lstStyle/>
          <a:p>
            <a:r>
              <a:rPr lang="en-AU" sz="2000" dirty="0">
                <a:latin typeface="+mj-lt"/>
              </a:rPr>
              <a:t>Firstly, we need to be aware that waste is necessarily waste if we can use it again. All materials we use came from earth somehow and a lot of energy and resources went in to making the products we love to use. Therefore, we should take special care of them and be thoughtful if we decide to throw something away. </a:t>
            </a:r>
          </a:p>
          <a:p>
            <a:endParaRPr lang="en-AU" sz="2000" dirty="0">
              <a:latin typeface="+mj-lt"/>
            </a:endParaRPr>
          </a:p>
          <a:p>
            <a:endParaRPr lang="en-AU" sz="2000" dirty="0">
              <a:latin typeface="+mj-lt"/>
            </a:endParaRPr>
          </a:p>
          <a:p>
            <a:r>
              <a:rPr lang="en-AU" sz="2000" dirty="0">
                <a:latin typeface="+mj-lt"/>
              </a:rPr>
              <a:t>Ask yourself: </a:t>
            </a:r>
          </a:p>
          <a:p>
            <a:pPr marL="342900" indent="-342900">
              <a:buFontTx/>
              <a:buChar char="-"/>
            </a:pPr>
            <a:r>
              <a:rPr lang="en-AU" sz="2000" dirty="0">
                <a:latin typeface="+mj-lt"/>
              </a:rPr>
              <a:t>Can someone else use it? </a:t>
            </a:r>
          </a:p>
          <a:p>
            <a:r>
              <a:rPr lang="en-AU" sz="2000" dirty="0">
                <a:latin typeface="+mj-lt"/>
              </a:rPr>
              <a:t>-     Do you really need to buy that new item</a:t>
            </a:r>
          </a:p>
          <a:p>
            <a:pPr marL="342900" indent="-342900">
              <a:buFontTx/>
              <a:buChar char="-"/>
            </a:pPr>
            <a:r>
              <a:rPr lang="en-AU" sz="2000" dirty="0">
                <a:latin typeface="+mj-lt"/>
              </a:rPr>
              <a:t>Can it be fixed before you buy something new?</a:t>
            </a:r>
          </a:p>
          <a:p>
            <a:pPr marL="342900" indent="-342900">
              <a:buFontTx/>
              <a:buChar char="-"/>
            </a:pPr>
            <a:r>
              <a:rPr lang="en-AU" sz="2000" dirty="0">
                <a:latin typeface="+mj-lt"/>
              </a:rPr>
              <a:t>Can it be recycled? </a:t>
            </a:r>
          </a:p>
        </p:txBody>
      </p:sp>
      <p:pic>
        <p:nvPicPr>
          <p:cNvPr id="7" name="Picture 6">
            <a:extLst>
              <a:ext uri="{FF2B5EF4-FFF2-40B4-BE49-F238E27FC236}">
                <a16:creationId xmlns:a16="http://schemas.microsoft.com/office/drawing/2014/main" id="{D3CE8CCD-35F1-4F4A-AD75-D7AF1E8C342B}"/>
              </a:ext>
            </a:extLst>
          </p:cNvPr>
          <p:cNvPicPr>
            <a:picLocks noChangeAspect="1"/>
          </p:cNvPicPr>
          <p:nvPr/>
        </p:nvPicPr>
        <p:blipFill>
          <a:blip r:embed="rId2"/>
          <a:stretch>
            <a:fillRect/>
          </a:stretch>
        </p:blipFill>
        <p:spPr>
          <a:xfrm>
            <a:off x="8198031" y="3562574"/>
            <a:ext cx="838200" cy="495300"/>
          </a:xfrm>
          <a:prstGeom prst="rect">
            <a:avLst/>
          </a:prstGeom>
        </p:spPr>
      </p:pic>
      <p:pic>
        <p:nvPicPr>
          <p:cNvPr id="10" name="Picture 9">
            <a:extLst>
              <a:ext uri="{FF2B5EF4-FFF2-40B4-BE49-F238E27FC236}">
                <a16:creationId xmlns:a16="http://schemas.microsoft.com/office/drawing/2014/main" id="{D24D6B49-6A5A-0241-8161-542BC6E10BED}"/>
              </a:ext>
            </a:extLst>
          </p:cNvPr>
          <p:cNvPicPr>
            <a:picLocks noChangeAspect="1"/>
          </p:cNvPicPr>
          <p:nvPr/>
        </p:nvPicPr>
        <p:blipFill>
          <a:blip r:embed="rId3"/>
          <a:stretch>
            <a:fillRect/>
          </a:stretch>
        </p:blipFill>
        <p:spPr>
          <a:xfrm>
            <a:off x="10400212" y="1729721"/>
            <a:ext cx="908412" cy="841122"/>
          </a:xfrm>
          <a:prstGeom prst="rect">
            <a:avLst/>
          </a:prstGeom>
        </p:spPr>
      </p:pic>
      <p:pic>
        <p:nvPicPr>
          <p:cNvPr id="11" name="Picture 10">
            <a:extLst>
              <a:ext uri="{FF2B5EF4-FFF2-40B4-BE49-F238E27FC236}">
                <a16:creationId xmlns:a16="http://schemas.microsoft.com/office/drawing/2014/main" id="{C33A9773-81BE-E948-B0EC-9F4E83AA5877}"/>
              </a:ext>
            </a:extLst>
          </p:cNvPr>
          <p:cNvPicPr>
            <a:picLocks noChangeAspect="1"/>
          </p:cNvPicPr>
          <p:nvPr/>
        </p:nvPicPr>
        <p:blipFill>
          <a:blip r:embed="rId4"/>
          <a:stretch>
            <a:fillRect/>
          </a:stretch>
        </p:blipFill>
        <p:spPr>
          <a:xfrm>
            <a:off x="8617131" y="4476974"/>
            <a:ext cx="1415687" cy="1450903"/>
          </a:xfrm>
          <a:prstGeom prst="rect">
            <a:avLst/>
          </a:prstGeom>
        </p:spPr>
      </p:pic>
      <p:pic>
        <p:nvPicPr>
          <p:cNvPr id="12" name="Picture 11">
            <a:extLst>
              <a:ext uri="{FF2B5EF4-FFF2-40B4-BE49-F238E27FC236}">
                <a16:creationId xmlns:a16="http://schemas.microsoft.com/office/drawing/2014/main" id="{86180AFE-7BDD-9842-9EF9-CC9EF2D4BDEE}"/>
              </a:ext>
            </a:extLst>
          </p:cNvPr>
          <p:cNvPicPr>
            <a:picLocks noChangeAspect="1"/>
          </p:cNvPicPr>
          <p:nvPr/>
        </p:nvPicPr>
        <p:blipFill>
          <a:blip r:embed="rId5"/>
          <a:stretch>
            <a:fillRect/>
          </a:stretch>
        </p:blipFill>
        <p:spPr>
          <a:xfrm>
            <a:off x="10400212" y="3775166"/>
            <a:ext cx="1149240" cy="976854"/>
          </a:xfrm>
          <a:prstGeom prst="rect">
            <a:avLst/>
          </a:prstGeom>
        </p:spPr>
      </p:pic>
      <p:pic>
        <p:nvPicPr>
          <p:cNvPr id="13" name="Picture 12">
            <a:extLst>
              <a:ext uri="{FF2B5EF4-FFF2-40B4-BE49-F238E27FC236}">
                <a16:creationId xmlns:a16="http://schemas.microsoft.com/office/drawing/2014/main" id="{6A635E15-E1D5-5840-9880-0FB39CDF068C}"/>
              </a:ext>
            </a:extLst>
          </p:cNvPr>
          <p:cNvPicPr>
            <a:picLocks noChangeAspect="1"/>
          </p:cNvPicPr>
          <p:nvPr/>
        </p:nvPicPr>
        <p:blipFill>
          <a:blip r:embed="rId6"/>
          <a:stretch>
            <a:fillRect/>
          </a:stretch>
        </p:blipFill>
        <p:spPr>
          <a:xfrm>
            <a:off x="7877810" y="1413682"/>
            <a:ext cx="1739900" cy="1473200"/>
          </a:xfrm>
          <a:prstGeom prst="rect">
            <a:avLst/>
          </a:prstGeom>
        </p:spPr>
      </p:pic>
    </p:spTree>
    <p:extLst>
      <p:ext uri="{BB962C8B-B14F-4D97-AF65-F5344CB8AC3E}">
        <p14:creationId xmlns:p14="http://schemas.microsoft.com/office/powerpoint/2010/main" val="16250348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598538987"/>
              </p:ext>
            </p:extLst>
          </p:nvPr>
        </p:nvGraphicFramePr>
        <p:xfrm>
          <a:off x="193182" y="125254"/>
          <a:ext cx="4870061" cy="762000"/>
        </p:xfrm>
        <a:graphic>
          <a:graphicData uri="http://schemas.openxmlformats.org/drawingml/2006/table">
            <a:tbl>
              <a:tblPr/>
              <a:tblGrid>
                <a:gridCol w="4870061">
                  <a:extLst>
                    <a:ext uri="{9D8B030D-6E8A-4147-A177-3AD203B41FA5}">
                      <a16:colId xmlns:a16="http://schemas.microsoft.com/office/drawing/2014/main" val="20000"/>
                    </a:ext>
                  </a:extLst>
                </a:gridCol>
              </a:tblGrid>
              <a:tr h="0">
                <a:tc>
                  <a:txBody>
                    <a:bodyPr/>
                    <a:lstStyle/>
                    <a:p>
                      <a:r>
                        <a:rPr lang="en-GB" sz="44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Research Activity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C0222AA6-B5D2-2A4B-8D98-3A9565775F86}"/>
              </a:ext>
            </a:extLst>
          </p:cNvPr>
          <p:cNvGraphicFramePr>
            <a:graphicFrameLocks noGrp="1"/>
          </p:cNvGraphicFramePr>
          <p:nvPr>
            <p:extLst>
              <p:ext uri="{D42A27DB-BD31-4B8C-83A1-F6EECF244321}">
                <p14:modId xmlns:p14="http://schemas.microsoft.com/office/powerpoint/2010/main" val="652470372"/>
              </p:ext>
            </p:extLst>
          </p:nvPr>
        </p:nvGraphicFramePr>
        <p:xfrm>
          <a:off x="193182" y="887254"/>
          <a:ext cx="5445618" cy="4830780"/>
        </p:xfrm>
        <a:graphic>
          <a:graphicData uri="http://schemas.openxmlformats.org/drawingml/2006/table">
            <a:tbl>
              <a:tblPr/>
              <a:tblGrid>
                <a:gridCol w="5445618">
                  <a:extLst>
                    <a:ext uri="{9D8B030D-6E8A-4147-A177-3AD203B41FA5}">
                      <a16:colId xmlns:a16="http://schemas.microsoft.com/office/drawing/2014/main" val="20000"/>
                    </a:ext>
                  </a:extLst>
                </a:gridCol>
              </a:tblGrid>
              <a:tr h="2806030">
                <a:tc>
                  <a:txBody>
                    <a:bodyPr/>
                    <a:lstStyle/>
                    <a:p>
                      <a:r>
                        <a:rPr lang="en-GB" sz="2600" kern="1200" dirty="0">
                          <a:solidFill>
                            <a:schemeClr val="tx1"/>
                          </a:solidFill>
                          <a:effectLst/>
                          <a:latin typeface="+mn-lt"/>
                          <a:ea typeface="+mn-ea"/>
                          <a:cs typeface="+mn-cs"/>
                        </a:rPr>
                        <a:t>For this research activity, choose a piece of waste to focus on. It could be anything: clothing, glass jar, plastic bottle, chocolate wrapper or even a device. </a:t>
                      </a:r>
                    </a:p>
                    <a:p>
                      <a:endParaRPr lang="en-GB" sz="2600" kern="1200" dirty="0">
                        <a:solidFill>
                          <a:schemeClr val="tx1"/>
                        </a:solidFill>
                        <a:effectLst/>
                        <a:latin typeface="+mn-lt"/>
                        <a:ea typeface="+mn-ea"/>
                        <a:cs typeface="+mn-cs"/>
                      </a:endParaRPr>
                    </a:p>
                    <a:p>
                      <a:r>
                        <a:rPr lang="en-GB" sz="2600" kern="1200" dirty="0">
                          <a:solidFill>
                            <a:schemeClr val="tx1"/>
                          </a:solidFill>
                          <a:effectLst/>
                          <a:latin typeface="+mn-lt"/>
                          <a:ea typeface="+mn-ea"/>
                          <a:cs typeface="+mn-cs"/>
                        </a:rPr>
                        <a:t>Found out how it was actually made or where the materials came from. E.g. where does plastic or glass come from?  </a:t>
                      </a:r>
                    </a:p>
                    <a:p>
                      <a:endParaRPr lang="en-GB" sz="2600" kern="1200" dirty="0">
                        <a:solidFill>
                          <a:schemeClr val="tx1"/>
                        </a:solidFill>
                        <a:effectLst/>
                        <a:latin typeface="+mn-lt"/>
                        <a:ea typeface="+mn-ea"/>
                        <a:cs typeface="+mn-cs"/>
                      </a:endParaRPr>
                    </a:p>
                    <a:p>
                      <a:r>
                        <a:rPr lang="en-GB" sz="2600" kern="1200" dirty="0">
                          <a:solidFill>
                            <a:schemeClr val="tx1"/>
                          </a:solidFill>
                          <a:effectLst/>
                          <a:latin typeface="+mn-lt"/>
                          <a:ea typeface="+mn-ea"/>
                          <a:cs typeface="+mn-cs"/>
                        </a:rPr>
                        <a:t>Use the links below to help your research. </a:t>
                      </a: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3" name="TextBox 2">
            <a:extLst>
              <a:ext uri="{FF2B5EF4-FFF2-40B4-BE49-F238E27FC236}">
                <a16:creationId xmlns:a16="http://schemas.microsoft.com/office/drawing/2014/main" id="{F5B851AC-F876-6840-95A6-C0769B9DB3F9}"/>
              </a:ext>
            </a:extLst>
          </p:cNvPr>
          <p:cNvSpPr txBox="1"/>
          <p:nvPr/>
        </p:nvSpPr>
        <p:spPr>
          <a:xfrm>
            <a:off x="4432841" y="6396330"/>
            <a:ext cx="1004047" cy="461665"/>
          </a:xfrm>
          <a:prstGeom prst="rect">
            <a:avLst/>
          </a:prstGeom>
          <a:noFill/>
        </p:spPr>
        <p:txBody>
          <a:bodyPr wrap="square" rtlCol="0">
            <a:spAutoFit/>
          </a:bodyPr>
          <a:lstStyle/>
          <a:p>
            <a:r>
              <a:rPr lang="en-US" sz="2400" b="1" dirty="0">
                <a:hlinkClick r:id="rId2">
                  <a:extLst>
                    <a:ext uri="{A12FA001-AC4F-418D-AE19-62706E023703}">
                      <ahyp:hlinkClr xmlns:ahyp="http://schemas.microsoft.com/office/drawing/2018/hyperlinkcolor" val="tx"/>
                    </a:ext>
                  </a:extLst>
                </a:hlinkClick>
              </a:rPr>
              <a:t>Glass</a:t>
            </a:r>
            <a:endParaRPr lang="en-US" sz="2400" b="1" dirty="0"/>
          </a:p>
        </p:txBody>
      </p:sp>
      <p:pic>
        <p:nvPicPr>
          <p:cNvPr id="4" name="Picture 3">
            <a:extLst>
              <a:ext uri="{FF2B5EF4-FFF2-40B4-BE49-F238E27FC236}">
                <a16:creationId xmlns:a16="http://schemas.microsoft.com/office/drawing/2014/main" id="{15145B5F-8F6E-E344-A259-4E3E78832ED6}"/>
              </a:ext>
            </a:extLst>
          </p:cNvPr>
          <p:cNvPicPr>
            <a:picLocks noChangeAspect="1"/>
          </p:cNvPicPr>
          <p:nvPr/>
        </p:nvPicPr>
        <p:blipFill>
          <a:blip r:embed="rId3"/>
          <a:stretch>
            <a:fillRect/>
          </a:stretch>
        </p:blipFill>
        <p:spPr>
          <a:xfrm>
            <a:off x="7209114" y="125254"/>
            <a:ext cx="4403625" cy="6014289"/>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E707617D-393F-EB48-802A-B5BD03CF9715}"/>
              </a:ext>
            </a:extLst>
          </p:cNvPr>
          <p:cNvSpPr txBox="1"/>
          <p:nvPr/>
        </p:nvSpPr>
        <p:spPr>
          <a:xfrm>
            <a:off x="7209114" y="6396335"/>
            <a:ext cx="1004047" cy="461665"/>
          </a:xfrm>
          <a:prstGeom prst="rect">
            <a:avLst/>
          </a:prstGeom>
          <a:noFill/>
        </p:spPr>
        <p:txBody>
          <a:bodyPr wrap="square" rtlCol="0">
            <a:spAutoFit/>
          </a:bodyPr>
          <a:lstStyle/>
          <a:p>
            <a:r>
              <a:rPr lang="en-US" sz="2400" b="1" dirty="0">
                <a:hlinkClick r:id="rId4">
                  <a:extLst>
                    <a:ext uri="{A12FA001-AC4F-418D-AE19-62706E023703}">
                      <ahyp:hlinkClr xmlns:ahyp="http://schemas.microsoft.com/office/drawing/2018/hyperlinkcolor" val="tx"/>
                    </a:ext>
                  </a:extLst>
                </a:hlinkClick>
              </a:rPr>
              <a:t>Paper</a:t>
            </a:r>
            <a:endParaRPr lang="en-US" sz="2400" b="1" dirty="0"/>
          </a:p>
        </p:txBody>
      </p:sp>
      <p:sp>
        <p:nvSpPr>
          <p:cNvPr id="7" name="TextBox 6">
            <a:extLst>
              <a:ext uri="{FF2B5EF4-FFF2-40B4-BE49-F238E27FC236}">
                <a16:creationId xmlns:a16="http://schemas.microsoft.com/office/drawing/2014/main" id="{D0CC4D4D-8437-0543-BE47-B4AA19DB78BE}"/>
              </a:ext>
            </a:extLst>
          </p:cNvPr>
          <p:cNvSpPr txBox="1"/>
          <p:nvPr/>
        </p:nvSpPr>
        <p:spPr>
          <a:xfrm>
            <a:off x="1624165" y="6396331"/>
            <a:ext cx="1004047" cy="461665"/>
          </a:xfrm>
          <a:prstGeom prst="rect">
            <a:avLst/>
          </a:prstGeom>
          <a:noFill/>
        </p:spPr>
        <p:txBody>
          <a:bodyPr wrap="square" rtlCol="0">
            <a:spAutoFit/>
          </a:bodyPr>
          <a:lstStyle/>
          <a:p>
            <a:r>
              <a:rPr lang="en-US" sz="2400" b="1" dirty="0">
                <a:hlinkClick r:id="rId5">
                  <a:extLst>
                    <a:ext uri="{A12FA001-AC4F-418D-AE19-62706E023703}">
                      <ahyp:hlinkClr xmlns:ahyp="http://schemas.microsoft.com/office/drawing/2018/hyperlinkcolor" val="tx"/>
                    </a:ext>
                  </a:extLst>
                </a:hlinkClick>
              </a:rPr>
              <a:t>Metal</a:t>
            </a:r>
            <a:endParaRPr lang="en-US" sz="2400" b="1" dirty="0"/>
          </a:p>
        </p:txBody>
      </p:sp>
      <p:sp>
        <p:nvSpPr>
          <p:cNvPr id="8" name="TextBox 7">
            <a:extLst>
              <a:ext uri="{FF2B5EF4-FFF2-40B4-BE49-F238E27FC236}">
                <a16:creationId xmlns:a16="http://schemas.microsoft.com/office/drawing/2014/main" id="{0776B852-04BD-EE40-8AFB-F85C411DC27E}"/>
              </a:ext>
            </a:extLst>
          </p:cNvPr>
          <p:cNvSpPr txBox="1"/>
          <p:nvPr/>
        </p:nvSpPr>
        <p:spPr>
          <a:xfrm>
            <a:off x="9443423" y="6396332"/>
            <a:ext cx="1004047" cy="461665"/>
          </a:xfrm>
          <a:prstGeom prst="rect">
            <a:avLst/>
          </a:prstGeom>
          <a:noFill/>
        </p:spPr>
        <p:txBody>
          <a:bodyPr wrap="square" rtlCol="0">
            <a:spAutoFit/>
          </a:bodyPr>
          <a:lstStyle/>
          <a:p>
            <a:r>
              <a:rPr lang="en-US" sz="2400" b="1" dirty="0">
                <a:hlinkClick r:id="rId6">
                  <a:extLst>
                    <a:ext uri="{A12FA001-AC4F-418D-AE19-62706E023703}">
                      <ahyp:hlinkClr xmlns:ahyp="http://schemas.microsoft.com/office/drawing/2018/hyperlinkcolor" val="tx"/>
                    </a:ext>
                  </a:extLst>
                </a:hlinkClick>
              </a:rPr>
              <a:t>Plastic</a:t>
            </a:r>
            <a:endParaRPr lang="en-US" sz="2400" b="1" dirty="0"/>
          </a:p>
        </p:txBody>
      </p:sp>
    </p:spTree>
    <p:extLst>
      <p:ext uri="{BB962C8B-B14F-4D97-AF65-F5344CB8AC3E}">
        <p14:creationId xmlns:p14="http://schemas.microsoft.com/office/powerpoint/2010/main" val="387986510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1566" y="170688"/>
            <a:ext cx="2729530" cy="1107996"/>
          </a:xfrm>
          <a:prstGeom prst="rect">
            <a:avLst/>
          </a:prstGeom>
          <a:noFill/>
        </p:spPr>
        <p:txBody>
          <a:bodyPr wrap="none" rtlCol="0">
            <a:spAutoFit/>
          </a:bodyPr>
          <a:lstStyle/>
          <a:p>
            <a:r>
              <a:rPr lang="en-GB" sz="66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464210"/>
            <a:ext cx="1400175" cy="1384265"/>
          </a:xfrm>
          <a:prstGeom prst="ellipse">
            <a:avLst/>
          </a:prstGeom>
        </p:spPr>
      </p:pic>
      <p:graphicFrame>
        <p:nvGraphicFramePr>
          <p:cNvPr id="4" name="Table 3"/>
          <p:cNvGraphicFramePr>
            <a:graphicFrameLocks noGrp="1"/>
          </p:cNvGraphicFramePr>
          <p:nvPr>
            <p:extLst>
              <p:ext uri="{D42A27DB-BD31-4B8C-83A1-F6EECF244321}">
                <p14:modId xmlns:p14="http://schemas.microsoft.com/office/powerpoint/2010/main" val="4167838034"/>
              </p:ext>
            </p:extLst>
          </p:nvPr>
        </p:nvGraphicFramePr>
        <p:xfrm>
          <a:off x="1223961" y="2685647"/>
          <a:ext cx="10058400" cy="137160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r>
                        <a:rPr lang="en-GB" sz="2800" dirty="0">
                          <a:solidFill>
                            <a:srgbClr val="000000"/>
                          </a:solidFill>
                          <a:effectLst/>
                          <a:latin typeface="+mj-lt"/>
                        </a:rPr>
                        <a:t>What are the different types of waste you are aware of now?</a:t>
                      </a:r>
                    </a:p>
                    <a:p>
                      <a:endParaRPr lang="en-GB" sz="2800" dirty="0">
                        <a:solidFill>
                          <a:srgbClr val="000000"/>
                        </a:solidFill>
                        <a:effectLst/>
                        <a:latin typeface="+mj-lt"/>
                      </a:endParaRPr>
                    </a:p>
                    <a:p>
                      <a:r>
                        <a:rPr lang="en-GB" sz="2800" dirty="0">
                          <a:solidFill>
                            <a:srgbClr val="000000"/>
                          </a:solidFill>
                          <a:effectLst/>
                          <a:latin typeface="+mj-lt"/>
                        </a:rPr>
                        <a:t>Do you see waste differently now? Talk to the person next to you. </a:t>
                      </a:r>
                      <a:endParaRPr lang="en-GB" sz="1400" dirty="0">
                        <a:effectLst/>
                        <a:latin typeface="+mj-lt"/>
                      </a:endParaRPr>
                    </a:p>
                  </a:txBody>
                  <a:tcPr anchor="ctr">
                    <a:lnL>
                      <a:noFill/>
                    </a:lnL>
                    <a:lnR>
                      <a:noFill/>
                    </a:lnR>
                    <a:lnT>
                      <a:noFill/>
                    </a:lnT>
                    <a:lnB>
                      <a:noFill/>
                    </a:lnB>
                    <a:solidFill>
                      <a:schemeClr val="accent5"/>
                    </a:solidFill>
                  </a:tcPr>
                </a:tc>
                <a:extLst>
                  <a:ext uri="{0D108BD9-81ED-4DB2-BD59-A6C34878D82A}">
                    <a16:rowId xmlns:a16="http://schemas.microsoft.com/office/drawing/2014/main" val="10000"/>
                  </a:ext>
                </a:extLst>
              </a:tr>
            </a:tbl>
          </a:graphicData>
        </a:graphic>
      </p:graphicFrame>
      <p:pic>
        <p:nvPicPr>
          <p:cNvPr id="8" name="Picture 7">
            <a:extLst>
              <a:ext uri="{FF2B5EF4-FFF2-40B4-BE49-F238E27FC236}">
                <a16:creationId xmlns:a16="http://schemas.microsoft.com/office/drawing/2014/main" id="{238B16CB-1540-134E-92D9-BECF2F9AFFAE}"/>
              </a:ext>
            </a:extLst>
          </p:cNvPr>
          <p:cNvPicPr>
            <a:picLocks noChangeAspect="1"/>
          </p:cNvPicPr>
          <p:nvPr/>
        </p:nvPicPr>
        <p:blipFill>
          <a:blip r:embed="rId3"/>
          <a:stretch>
            <a:fillRect/>
          </a:stretch>
        </p:blipFill>
        <p:spPr>
          <a:xfrm>
            <a:off x="559172" y="379577"/>
            <a:ext cx="1113155" cy="2033083"/>
          </a:xfrm>
          <a:prstGeom prst="rect">
            <a:avLst/>
          </a:prstGeom>
        </p:spPr>
      </p:pic>
    </p:spTree>
    <p:extLst>
      <p:ext uri="{BB962C8B-B14F-4D97-AF65-F5344CB8AC3E}">
        <p14:creationId xmlns:p14="http://schemas.microsoft.com/office/powerpoint/2010/main" val="29128247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832092"/>
          </a:xfrm>
          <a:prstGeom prst="rect">
            <a:avLst/>
          </a:prstGeom>
          <a:ln w="25400">
            <a:solidFill>
              <a:schemeClr val="accent5"/>
            </a:solidFill>
          </a:ln>
        </p:spPr>
        <p:txBody>
          <a:bodyPr wrap="square">
            <a:spAutoFit/>
          </a:bodyPr>
          <a:lstStyle/>
          <a:p>
            <a:r>
              <a:rPr lang="en-AU" sz="2000" b="1" dirty="0">
                <a:solidFill>
                  <a:srgbClr val="333333"/>
                </a:solidFill>
                <a:latin typeface="proxima_nova_bold"/>
              </a:rPr>
              <a:t>The Sustainability cross-curriculum priority</a:t>
            </a:r>
          </a:p>
          <a:p>
            <a:r>
              <a:rPr lang="en-AU" dirty="0">
                <a:latin typeface="+mj-lt"/>
              </a:rPr>
              <a:t>Sustainability addresses the ongoing capacity of Earth to maintain all life.</a:t>
            </a:r>
          </a:p>
          <a:p>
            <a:endParaRPr lang="en-AU" dirty="0">
              <a:latin typeface="+mj-lt"/>
            </a:endParaRPr>
          </a:p>
          <a:p>
            <a:r>
              <a:rPr lang="en-AU" dirty="0">
                <a:latin typeface="+mj-lt"/>
              </a:rPr>
              <a:t>Sustainable patterns of living meet the needs of the present without compromising the ability of future generations to meet their needs. Actions to improve sustainability are individual and collective endeavours shared across local and global communities. They necessitate a renewed and balanced approach to the way humans interact with each other and the environment.</a:t>
            </a:r>
          </a:p>
          <a:p>
            <a:endParaRPr lang="en-AU" dirty="0">
              <a:latin typeface="+mj-lt"/>
            </a:endParaRPr>
          </a:p>
          <a:p>
            <a:r>
              <a:rPr lang="en-AU" dirty="0">
                <a:latin typeface="+mj-lt"/>
              </a:rPr>
              <a:t>Education for sustainability develops the knowledge, skills, values and world views necessary for people to act in ways that contribute to more sustainable patterns of living. It enables individuals and communities to reflect on ways of interpreting and engaging with the world. Sustainability education is futures-oriented, focusing on protecting environments and creating a more ecologically and socially just world through informed action. Actions that support more sustainable patterns of living require consideration of environmental, social, cultural and economic systems and their interdependence.</a:t>
            </a:r>
          </a:p>
          <a:p>
            <a:endParaRPr lang="en-AU" dirty="0">
              <a:latin typeface="+mj-lt"/>
            </a:endParaRPr>
          </a:p>
          <a:p>
            <a:endParaRPr lang="en-AU" dirty="0"/>
          </a:p>
          <a:p>
            <a:r>
              <a:rPr lang="en-AU" dirty="0"/>
              <a:t>Sustainability is one of the three cross-curriculum priorities stipulated by the Australian Curriculum. Click on the </a:t>
            </a:r>
            <a:r>
              <a:rPr lang="en-AU" dirty="0">
                <a:hlinkClick r:id="rId2">
                  <a:extLst>
                    <a:ext uri="{A12FA001-AC4F-418D-AE19-62706E023703}">
                      <ahyp:hlinkClr xmlns:ahyp="http://schemas.microsoft.com/office/drawing/2018/hyperlinkcolor" val="tx"/>
                    </a:ext>
                  </a:extLst>
                </a:hlinkClick>
              </a:rPr>
              <a:t>link</a:t>
            </a:r>
            <a:r>
              <a:rPr lang="en-AU" dirty="0"/>
              <a:t> to view the overview of sustainability in the Australian curriculum.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Australian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26111277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09218486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5769" y="286603"/>
            <a:ext cx="9429910" cy="1450757"/>
          </a:xfrm>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4</a:t>
            </a:r>
          </a:p>
        </p:txBody>
      </p:sp>
      <p:sp>
        <p:nvSpPr>
          <p:cNvPr id="5" name="TextBox 4"/>
          <p:cNvSpPr txBox="1"/>
          <p:nvPr/>
        </p:nvSpPr>
        <p:spPr>
          <a:xfrm>
            <a:off x="339365" y="1838227"/>
            <a:ext cx="5481886" cy="3416320"/>
          </a:xfrm>
          <a:prstGeom prst="rect">
            <a:avLst/>
          </a:prstGeom>
          <a:noFill/>
        </p:spPr>
        <p:txBody>
          <a:bodyPr wrap="square" rtlCol="0">
            <a:spAutoFit/>
          </a:bodyPr>
          <a:lstStyle/>
          <a:p>
            <a:r>
              <a:rPr lang="en-GB" sz="2400" b="1" dirty="0">
                <a:latin typeface="+mj-lt"/>
              </a:rPr>
              <a:t>Learning Objective: </a:t>
            </a:r>
            <a:r>
              <a:rPr lang="en-GB" sz="2400" b="1" i="1" dirty="0">
                <a:latin typeface="+mj-lt"/>
              </a:rPr>
              <a:t>To understand ‘waste’ doesn’t have to be ‘waste.’ </a:t>
            </a:r>
          </a:p>
          <a:p>
            <a:endParaRPr lang="en-GB" sz="2400" b="1" i="1" dirty="0">
              <a:latin typeface="+mj-lt"/>
            </a:endParaRPr>
          </a:p>
          <a:p>
            <a:pPr marL="342900" indent="-342900">
              <a:buFont typeface="Arial" panose="020B0604020202020204" pitchFamily="34" charset="0"/>
              <a:buChar char="•"/>
            </a:pPr>
            <a:r>
              <a:rPr lang="en-GB" sz="2400" dirty="0">
                <a:latin typeface="+mj-lt"/>
              </a:rPr>
              <a:t>I am aware of the different types of waste</a:t>
            </a:r>
          </a:p>
          <a:p>
            <a:pPr marL="342900" lvl="0" indent="-342900">
              <a:buFont typeface="Arial" panose="020B0604020202020204" pitchFamily="34" charset="0"/>
              <a:buChar char="•"/>
            </a:pPr>
            <a:r>
              <a:rPr lang="en-GB" sz="2400" dirty="0">
                <a:latin typeface="+mj-lt"/>
              </a:rPr>
              <a:t>I understand waste can actually be a valuable resource</a:t>
            </a:r>
          </a:p>
          <a:p>
            <a:pPr marL="342900" lvl="0" indent="-342900">
              <a:buFont typeface="Arial" panose="020B0604020202020204" pitchFamily="34" charset="0"/>
              <a:buChar char="•"/>
            </a:pPr>
            <a:r>
              <a:rPr lang="en-GB" sz="2400" dirty="0">
                <a:latin typeface="+mj-lt"/>
              </a:rPr>
              <a:t>I am aware of the different affects waste can have on our planet</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1860" y="176869"/>
            <a:ext cx="5546180" cy="622178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nvPr>
        </p:nvGraphicFramePr>
        <p:xfrm>
          <a:off x="651526" y="2435133"/>
          <a:ext cx="5233796" cy="2057100"/>
        </p:xfrm>
        <a:graphic>
          <a:graphicData uri="http://schemas.openxmlformats.org/drawingml/2006/table">
            <a:tbl>
              <a:tblPr/>
              <a:tblGrid>
                <a:gridCol w="5233796">
                  <a:extLst>
                    <a:ext uri="{9D8B030D-6E8A-4147-A177-3AD203B41FA5}">
                      <a16:colId xmlns:a16="http://schemas.microsoft.com/office/drawing/2014/main" val="20000"/>
                    </a:ext>
                  </a:extLst>
                </a:gridCol>
              </a:tblGrid>
              <a:tr h="1183830">
                <a:tc>
                  <a:txBody>
                    <a:bodyPr/>
                    <a:lstStyle/>
                    <a:p>
                      <a:r>
                        <a:rPr lang="en-GB" sz="2600" b="1" dirty="0">
                          <a:solidFill>
                            <a:srgbClr val="000000"/>
                          </a:solidFill>
                          <a:effectLst/>
                          <a:latin typeface="+mj-lt"/>
                        </a:rPr>
                        <a:t>Discuss this question with the person next to you. Think of some examples of waste that you know of. </a:t>
                      </a:r>
                    </a:p>
                    <a:p>
                      <a:endParaRPr lang="en-GB" sz="2600" b="1" dirty="0">
                        <a:solidFill>
                          <a:srgbClr val="000000"/>
                        </a:solidFill>
                        <a:effectLst/>
                        <a:latin typeface="+mj-lt"/>
                      </a:endParaRPr>
                    </a:p>
                    <a:p>
                      <a:r>
                        <a:rPr lang="en-GB" sz="2600" b="1" dirty="0">
                          <a:solidFill>
                            <a:srgbClr val="000000"/>
                          </a:solidFill>
                          <a:effectLst/>
                          <a:latin typeface="+mj-lt"/>
                        </a:rPr>
                        <a:t>Share some of your ideas as a class. </a:t>
                      </a:r>
                      <a:endParaRPr lang="en-GB" sz="260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TextBox 9"/>
          <p:cNvSpPr txBox="1"/>
          <p:nvPr/>
        </p:nvSpPr>
        <p:spPr>
          <a:xfrm>
            <a:off x="3480429" y="14183"/>
            <a:ext cx="5318764" cy="1107996"/>
          </a:xfrm>
          <a:prstGeom prst="rect">
            <a:avLst/>
          </a:prstGeom>
          <a:noFill/>
        </p:spPr>
        <p:txBody>
          <a:bodyPr wrap="none" rtlCol="0">
            <a:spAutoFit/>
          </a:bodyPr>
          <a:lstStyle/>
          <a:p>
            <a:pPr algn="ctr"/>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is waste?</a:t>
            </a:r>
          </a:p>
        </p:txBody>
      </p:sp>
      <p:graphicFrame>
        <p:nvGraphicFramePr>
          <p:cNvPr id="9" name="Table 8"/>
          <p:cNvGraphicFramePr>
            <a:graphicFrameLocks noGrp="1"/>
          </p:cNvGraphicFramePr>
          <p:nvPr>
            <p:extLst>
              <p:ext uri="{D42A27DB-BD31-4B8C-83A1-F6EECF244321}">
                <p14:modId xmlns:p14="http://schemas.microsoft.com/office/powerpoint/2010/main" val="3800386445"/>
              </p:ext>
            </p:extLst>
          </p:nvPr>
        </p:nvGraphicFramePr>
        <p:xfrm>
          <a:off x="3149103" y="6303853"/>
          <a:ext cx="5981416" cy="457200"/>
        </p:xfrm>
        <a:graphic>
          <a:graphicData uri="http://schemas.openxmlformats.org/drawingml/2006/table">
            <a:tbl>
              <a:tblPr/>
              <a:tblGrid>
                <a:gridCol w="5981416">
                  <a:extLst>
                    <a:ext uri="{9D8B030D-6E8A-4147-A177-3AD203B41FA5}">
                      <a16:colId xmlns:a16="http://schemas.microsoft.com/office/drawing/2014/main" val="20000"/>
                    </a:ext>
                  </a:extLst>
                </a:gridCol>
              </a:tblGrid>
              <a:tr h="0">
                <a:tc>
                  <a:txBody>
                    <a:bodyPr/>
                    <a:lstStyle/>
                    <a:p>
                      <a:pPr algn="ctr"/>
                      <a:r>
                        <a:rPr lang="en-GB" sz="2400" b="1" dirty="0">
                          <a:solidFill>
                            <a:srgbClr val="000000"/>
                          </a:solidFill>
                          <a:effectLst/>
                          <a:latin typeface="+mj-lt"/>
                        </a:rPr>
                        <a:t>But is waste truly waste? </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3A6E1B10-AFB9-A245-995F-45551326D827}"/>
              </a:ext>
            </a:extLst>
          </p:cNvPr>
          <p:cNvPicPr>
            <a:picLocks noChangeAspect="1"/>
          </p:cNvPicPr>
          <p:nvPr/>
        </p:nvPicPr>
        <p:blipFill>
          <a:blip r:embed="rId2"/>
          <a:stretch>
            <a:fillRect/>
          </a:stretch>
        </p:blipFill>
        <p:spPr>
          <a:xfrm>
            <a:off x="7979361" y="1524807"/>
            <a:ext cx="3198076" cy="4779046"/>
          </a:xfrm>
          <a:prstGeom prst="rect">
            <a:avLst/>
          </a:prstGeom>
        </p:spPr>
      </p:pic>
    </p:spTree>
    <p:extLst>
      <p:ext uri="{BB962C8B-B14F-4D97-AF65-F5344CB8AC3E}">
        <p14:creationId xmlns:p14="http://schemas.microsoft.com/office/powerpoint/2010/main" val="18326320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2" presetClass="entr" presetSubtype="4"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 calcmode="lin" valueType="num">
                                      <p:cBhvr additive="base">
                                        <p:cTn id="7" dur="500"/>
                                        <p:tgtEl>
                                          <p:spTgt spid="9"/>
                                        </p:tgtEl>
                                        <p:attrNameLst>
                                          <p:attrName>ppt_y</p:attrName>
                                        </p:attrNameLst>
                                      </p:cBhvr>
                                      <p:tavLst>
                                        <p:tav tm="0">
                                          <p:val>
                                            <p:strVal val="#ppt_y+#ppt_h*1.125000"/>
                                          </p:val>
                                        </p:tav>
                                        <p:tav tm="100000">
                                          <p:val>
                                            <p:strVal val="#ppt_y"/>
                                          </p:val>
                                        </p:tav>
                                      </p:tavLst>
                                    </p:anim>
                                    <p:animEffect transition="in" filter="wipe(up)">
                                      <p:cBhvr>
                                        <p:cTn id="8"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584295" y="108989"/>
            <a:ext cx="4883067" cy="769441"/>
          </a:xfrm>
          <a:prstGeom prst="rect">
            <a:avLst/>
          </a:prstGeom>
        </p:spPr>
        <p:txBody>
          <a:bodyPr wrap="non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Is waste truly waste?</a:t>
            </a:r>
          </a:p>
        </p:txBody>
      </p:sp>
      <p:graphicFrame>
        <p:nvGraphicFramePr>
          <p:cNvPr id="6" name="Table 5">
            <a:extLst>
              <a:ext uri="{FF2B5EF4-FFF2-40B4-BE49-F238E27FC236}">
                <a16:creationId xmlns:a16="http://schemas.microsoft.com/office/drawing/2014/main" id="{342AD7C2-33FB-8C45-88DD-5E5F3E83C679}"/>
              </a:ext>
            </a:extLst>
          </p:cNvPr>
          <p:cNvGraphicFramePr>
            <a:graphicFrameLocks noGrp="1"/>
          </p:cNvGraphicFramePr>
          <p:nvPr>
            <p:extLst>
              <p:ext uri="{D42A27DB-BD31-4B8C-83A1-F6EECF244321}">
                <p14:modId xmlns:p14="http://schemas.microsoft.com/office/powerpoint/2010/main" val="243546394"/>
              </p:ext>
            </p:extLst>
          </p:nvPr>
        </p:nvGraphicFramePr>
        <p:xfrm>
          <a:off x="290918" y="1585128"/>
          <a:ext cx="5233796" cy="3733500"/>
        </p:xfrm>
        <a:graphic>
          <a:graphicData uri="http://schemas.openxmlformats.org/drawingml/2006/table">
            <a:tbl>
              <a:tblPr/>
              <a:tblGrid>
                <a:gridCol w="5233796">
                  <a:extLst>
                    <a:ext uri="{9D8B030D-6E8A-4147-A177-3AD203B41FA5}">
                      <a16:colId xmlns:a16="http://schemas.microsoft.com/office/drawing/2014/main" val="20000"/>
                    </a:ext>
                  </a:extLst>
                </a:gridCol>
              </a:tblGrid>
              <a:tr h="1183830">
                <a:tc>
                  <a:txBody>
                    <a:bodyPr/>
                    <a:lstStyle/>
                    <a:p>
                      <a:r>
                        <a:rPr lang="en-GB" sz="1600" b="0" dirty="0">
                          <a:solidFill>
                            <a:srgbClr val="000000"/>
                          </a:solidFill>
                          <a:effectLst/>
                          <a:latin typeface="+mj-lt"/>
                        </a:rPr>
                        <a:t>A lot of the waste we throw away is actually a valuable resource which at some point came from our earth. For example, a tablet is made up of precious metals and minerals that have come from underground and took a lot of effort and energy to get out. </a:t>
                      </a:r>
                    </a:p>
                    <a:p>
                      <a:endParaRPr lang="en-GB" sz="1600" b="0" dirty="0">
                        <a:solidFill>
                          <a:srgbClr val="000000"/>
                        </a:solidFill>
                        <a:effectLst/>
                        <a:latin typeface="+mj-lt"/>
                      </a:endParaRPr>
                    </a:p>
                    <a:p>
                      <a:r>
                        <a:rPr lang="en-GB" sz="1600" b="0" dirty="0">
                          <a:solidFill>
                            <a:srgbClr val="000000"/>
                          </a:solidFill>
                          <a:effectLst/>
                          <a:latin typeface="+mj-lt"/>
                        </a:rPr>
                        <a:t>Instead of throwing away the tablet we can separate the precious metals and use them again! Now that doesn’t sound like waste anymore! </a:t>
                      </a:r>
                    </a:p>
                    <a:p>
                      <a:endParaRPr lang="en-GB" sz="1600" b="0" dirty="0">
                        <a:solidFill>
                          <a:srgbClr val="000000"/>
                        </a:solidFill>
                        <a:effectLst/>
                        <a:latin typeface="+mj-lt"/>
                      </a:endParaRPr>
                    </a:p>
                    <a:p>
                      <a:r>
                        <a:rPr lang="en-GB" sz="1600" b="0" dirty="0">
                          <a:solidFill>
                            <a:srgbClr val="000000"/>
                          </a:solidFill>
                          <a:effectLst/>
                          <a:latin typeface="+mj-lt"/>
                        </a:rPr>
                        <a:t>Even though improvements are being made we still have a long way to go to change our perception of waste and create a system where we can reuse everything again because unfortunately we are still throwing away a considerable amount of what we consider to be ‘waste’ to landfill!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283C3F1A-7382-A844-BAB7-2C8C533CCFA1}"/>
              </a:ext>
            </a:extLst>
          </p:cNvPr>
          <p:cNvGraphicFramePr>
            <a:graphicFrameLocks noGrp="1"/>
          </p:cNvGraphicFramePr>
          <p:nvPr>
            <p:extLst>
              <p:ext uri="{D42A27DB-BD31-4B8C-83A1-F6EECF244321}">
                <p14:modId xmlns:p14="http://schemas.microsoft.com/office/powerpoint/2010/main" val="3591296680"/>
              </p:ext>
            </p:extLst>
          </p:nvPr>
        </p:nvGraphicFramePr>
        <p:xfrm>
          <a:off x="2743200" y="6280597"/>
          <a:ext cx="6980349" cy="680434"/>
        </p:xfrm>
        <a:graphic>
          <a:graphicData uri="http://schemas.openxmlformats.org/drawingml/2006/table">
            <a:tbl>
              <a:tblPr/>
              <a:tblGrid>
                <a:gridCol w="6980349">
                  <a:extLst>
                    <a:ext uri="{9D8B030D-6E8A-4147-A177-3AD203B41FA5}">
                      <a16:colId xmlns:a16="http://schemas.microsoft.com/office/drawing/2014/main" val="20000"/>
                    </a:ext>
                  </a:extLst>
                </a:gridCol>
              </a:tblGrid>
              <a:tr h="680434">
                <a:tc>
                  <a:txBody>
                    <a:bodyPr/>
                    <a:lstStyle/>
                    <a:p>
                      <a:r>
                        <a:rPr lang="en-GB" sz="2800" b="0" dirty="0">
                          <a:solidFill>
                            <a:srgbClr val="000000"/>
                          </a:solidFill>
                          <a:effectLst/>
                          <a:latin typeface="+mj-lt"/>
                        </a:rPr>
                        <a:t>Why do you think we need to be less wasteful?</a:t>
                      </a:r>
                      <a:endParaRPr lang="en-GB" sz="28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10A90F81-518E-DD4C-AD35-61688B8B55BA}"/>
              </a:ext>
            </a:extLst>
          </p:cNvPr>
          <p:cNvPicPr>
            <a:picLocks noChangeAspect="1"/>
          </p:cNvPicPr>
          <p:nvPr/>
        </p:nvPicPr>
        <p:blipFill>
          <a:blip r:embed="rId2"/>
          <a:stretch>
            <a:fillRect/>
          </a:stretch>
        </p:blipFill>
        <p:spPr>
          <a:xfrm>
            <a:off x="6684135" y="1585129"/>
            <a:ext cx="4443211" cy="2968064"/>
          </a:xfrm>
          <a:prstGeom prst="rect">
            <a:avLst/>
          </a:prstGeom>
        </p:spPr>
      </p:pic>
      <p:graphicFrame>
        <p:nvGraphicFramePr>
          <p:cNvPr id="9" name="Table 8">
            <a:extLst>
              <a:ext uri="{FF2B5EF4-FFF2-40B4-BE49-F238E27FC236}">
                <a16:creationId xmlns:a16="http://schemas.microsoft.com/office/drawing/2014/main" id="{F8B8E56D-5353-5B48-9D9C-91ECAE0F2CC1}"/>
              </a:ext>
            </a:extLst>
          </p:cNvPr>
          <p:cNvGraphicFramePr>
            <a:graphicFrameLocks noGrp="1"/>
          </p:cNvGraphicFramePr>
          <p:nvPr>
            <p:extLst>
              <p:ext uri="{D42A27DB-BD31-4B8C-83A1-F6EECF244321}">
                <p14:modId xmlns:p14="http://schemas.microsoft.com/office/powerpoint/2010/main" val="501815266"/>
              </p:ext>
            </p:extLst>
          </p:nvPr>
        </p:nvGraphicFramePr>
        <p:xfrm>
          <a:off x="6684134" y="4783213"/>
          <a:ext cx="4443211" cy="807420"/>
        </p:xfrm>
        <a:graphic>
          <a:graphicData uri="http://schemas.openxmlformats.org/drawingml/2006/table">
            <a:tbl>
              <a:tblPr/>
              <a:tblGrid>
                <a:gridCol w="4443211">
                  <a:extLst>
                    <a:ext uri="{9D8B030D-6E8A-4147-A177-3AD203B41FA5}">
                      <a16:colId xmlns:a16="http://schemas.microsoft.com/office/drawing/2014/main" val="20000"/>
                    </a:ext>
                  </a:extLst>
                </a:gridCol>
              </a:tblGrid>
              <a:tr h="731949">
                <a:tc>
                  <a:txBody>
                    <a:bodyPr/>
                    <a:lstStyle/>
                    <a:p>
                      <a:r>
                        <a:rPr lang="en-GB" sz="1600" b="0" dirty="0">
                          <a:solidFill>
                            <a:srgbClr val="000000"/>
                          </a:solidFill>
                          <a:effectLst/>
                          <a:latin typeface="+mj-lt"/>
                        </a:rPr>
                        <a:t>The above shows some tin cans that were about to go to landfill but instead were painted and used as pretty vases for flowers.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453185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78001" y="69815"/>
            <a:ext cx="2213363" cy="769441"/>
          </a:xfrm>
          <a:prstGeom prst="rect">
            <a:avLst/>
          </a:prstGeom>
        </p:spPr>
        <p:txBody>
          <a:bodyPr wrap="non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E-waste?</a:t>
            </a:r>
          </a:p>
        </p:txBody>
      </p:sp>
      <p:graphicFrame>
        <p:nvGraphicFramePr>
          <p:cNvPr id="4" name="Table 3">
            <a:extLst>
              <a:ext uri="{FF2B5EF4-FFF2-40B4-BE49-F238E27FC236}">
                <a16:creationId xmlns:a16="http://schemas.microsoft.com/office/drawing/2014/main" id="{F19E7A27-6246-064C-9CB4-CC6BA2A43EC1}"/>
              </a:ext>
            </a:extLst>
          </p:cNvPr>
          <p:cNvGraphicFramePr>
            <a:graphicFrameLocks noGrp="1"/>
          </p:cNvGraphicFramePr>
          <p:nvPr>
            <p:extLst>
              <p:ext uri="{D42A27DB-BD31-4B8C-83A1-F6EECF244321}">
                <p14:modId xmlns:p14="http://schemas.microsoft.com/office/powerpoint/2010/main" val="3132546540"/>
              </p:ext>
            </p:extLst>
          </p:nvPr>
        </p:nvGraphicFramePr>
        <p:xfrm>
          <a:off x="378001" y="856500"/>
          <a:ext cx="7732975" cy="1321783"/>
        </p:xfrm>
        <a:graphic>
          <a:graphicData uri="http://schemas.openxmlformats.org/drawingml/2006/table">
            <a:tbl>
              <a:tblPr/>
              <a:tblGrid>
                <a:gridCol w="7732975">
                  <a:extLst>
                    <a:ext uri="{9D8B030D-6E8A-4147-A177-3AD203B41FA5}">
                      <a16:colId xmlns:a16="http://schemas.microsoft.com/office/drawing/2014/main" val="20000"/>
                    </a:ext>
                  </a:extLst>
                </a:gridCol>
              </a:tblGrid>
              <a:tr h="1321783">
                <a:tc>
                  <a:txBody>
                    <a:bodyPr/>
                    <a:lstStyle/>
                    <a:p>
                      <a:r>
                        <a:rPr lang="en-GB" sz="2000" b="0" dirty="0">
                          <a:solidFill>
                            <a:srgbClr val="000000"/>
                          </a:solidFill>
                          <a:effectLst/>
                          <a:latin typeface="+mj-lt"/>
                        </a:rPr>
                        <a:t>E-waste or Electronic waste is the name given to electronic goods that are thrown away like your mobile phone, tablets, computers, watches, TVs, fridges and freezers.  A lot of energy goes into making these items so if we just throw them away to landfill it’s just a big waste. </a:t>
                      </a:r>
                      <a:endParaRPr lang="en-GB" sz="20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C8192C55-8A6C-9E4B-80F7-C10F8472839C}"/>
              </a:ext>
            </a:extLst>
          </p:cNvPr>
          <p:cNvPicPr>
            <a:picLocks noChangeAspect="1"/>
          </p:cNvPicPr>
          <p:nvPr/>
        </p:nvPicPr>
        <p:blipFill>
          <a:blip r:embed="rId2"/>
          <a:stretch>
            <a:fillRect/>
          </a:stretch>
        </p:blipFill>
        <p:spPr>
          <a:xfrm rot="2384038">
            <a:off x="9282569" y="829602"/>
            <a:ext cx="96799" cy="423494"/>
          </a:xfrm>
          <a:prstGeom prst="rect">
            <a:avLst/>
          </a:prstGeom>
        </p:spPr>
      </p:pic>
      <p:pic>
        <p:nvPicPr>
          <p:cNvPr id="8" name="Picture 7">
            <a:extLst>
              <a:ext uri="{FF2B5EF4-FFF2-40B4-BE49-F238E27FC236}">
                <a16:creationId xmlns:a16="http://schemas.microsoft.com/office/drawing/2014/main" id="{3606E0E6-4F00-4640-8339-04C29179A18E}"/>
              </a:ext>
            </a:extLst>
          </p:cNvPr>
          <p:cNvPicPr>
            <a:picLocks noChangeAspect="1"/>
          </p:cNvPicPr>
          <p:nvPr/>
        </p:nvPicPr>
        <p:blipFill>
          <a:blip r:embed="rId3"/>
          <a:stretch>
            <a:fillRect/>
          </a:stretch>
        </p:blipFill>
        <p:spPr>
          <a:xfrm>
            <a:off x="10922273" y="621295"/>
            <a:ext cx="414342" cy="828683"/>
          </a:xfrm>
          <a:prstGeom prst="rect">
            <a:avLst/>
          </a:prstGeom>
        </p:spPr>
      </p:pic>
      <p:pic>
        <p:nvPicPr>
          <p:cNvPr id="10" name="Picture 9">
            <a:extLst>
              <a:ext uri="{FF2B5EF4-FFF2-40B4-BE49-F238E27FC236}">
                <a16:creationId xmlns:a16="http://schemas.microsoft.com/office/drawing/2014/main" id="{E335F64C-B3E9-1540-830A-B466D70DACFF}"/>
              </a:ext>
            </a:extLst>
          </p:cNvPr>
          <p:cNvPicPr>
            <a:picLocks noChangeAspect="1"/>
          </p:cNvPicPr>
          <p:nvPr/>
        </p:nvPicPr>
        <p:blipFill>
          <a:blip r:embed="rId2"/>
          <a:stretch>
            <a:fillRect/>
          </a:stretch>
        </p:blipFill>
        <p:spPr>
          <a:xfrm rot="18694198">
            <a:off x="8888270" y="675191"/>
            <a:ext cx="99280" cy="434350"/>
          </a:xfrm>
          <a:prstGeom prst="rect">
            <a:avLst/>
          </a:prstGeom>
        </p:spPr>
      </p:pic>
      <p:pic>
        <p:nvPicPr>
          <p:cNvPr id="12" name="Picture 11">
            <a:extLst>
              <a:ext uri="{FF2B5EF4-FFF2-40B4-BE49-F238E27FC236}">
                <a16:creationId xmlns:a16="http://schemas.microsoft.com/office/drawing/2014/main" id="{BEA6173F-D18D-2841-9E63-42796AB9941D}"/>
              </a:ext>
            </a:extLst>
          </p:cNvPr>
          <p:cNvPicPr>
            <a:picLocks noChangeAspect="1"/>
          </p:cNvPicPr>
          <p:nvPr/>
        </p:nvPicPr>
        <p:blipFill>
          <a:blip r:embed="rId4"/>
          <a:stretch>
            <a:fillRect/>
          </a:stretch>
        </p:blipFill>
        <p:spPr>
          <a:xfrm>
            <a:off x="676927" y="2769059"/>
            <a:ext cx="4629169" cy="3542015"/>
          </a:xfrm>
          <a:prstGeom prst="rect">
            <a:avLst/>
          </a:prstGeom>
        </p:spPr>
      </p:pic>
      <p:pic>
        <p:nvPicPr>
          <p:cNvPr id="13" name="Picture 12">
            <a:extLst>
              <a:ext uri="{FF2B5EF4-FFF2-40B4-BE49-F238E27FC236}">
                <a16:creationId xmlns:a16="http://schemas.microsoft.com/office/drawing/2014/main" id="{BA216AF2-2EC1-6045-B2F2-F4C175017959}"/>
              </a:ext>
            </a:extLst>
          </p:cNvPr>
          <p:cNvPicPr>
            <a:picLocks noChangeAspect="1"/>
          </p:cNvPicPr>
          <p:nvPr/>
        </p:nvPicPr>
        <p:blipFill>
          <a:blip r:embed="rId5"/>
          <a:stretch>
            <a:fillRect/>
          </a:stretch>
        </p:blipFill>
        <p:spPr>
          <a:xfrm>
            <a:off x="6707448" y="2769060"/>
            <a:ext cx="4629167" cy="3542014"/>
          </a:xfrm>
          <a:prstGeom prst="rect">
            <a:avLst/>
          </a:prstGeom>
        </p:spPr>
      </p:pic>
      <p:graphicFrame>
        <p:nvGraphicFramePr>
          <p:cNvPr id="14" name="Table 13">
            <a:extLst>
              <a:ext uri="{FF2B5EF4-FFF2-40B4-BE49-F238E27FC236}">
                <a16:creationId xmlns:a16="http://schemas.microsoft.com/office/drawing/2014/main" id="{9313A306-B0ED-8443-9141-17C7539D0602}"/>
              </a:ext>
            </a:extLst>
          </p:cNvPr>
          <p:cNvGraphicFramePr>
            <a:graphicFrameLocks noGrp="1"/>
          </p:cNvGraphicFramePr>
          <p:nvPr>
            <p:extLst>
              <p:ext uri="{D42A27DB-BD31-4B8C-83A1-F6EECF244321}">
                <p14:modId xmlns:p14="http://schemas.microsoft.com/office/powerpoint/2010/main" val="47067315"/>
              </p:ext>
            </p:extLst>
          </p:nvPr>
        </p:nvGraphicFramePr>
        <p:xfrm>
          <a:off x="1014604" y="3010172"/>
          <a:ext cx="3953814" cy="1904700"/>
        </p:xfrm>
        <a:graphic>
          <a:graphicData uri="http://schemas.openxmlformats.org/drawingml/2006/table">
            <a:tbl>
              <a:tblPr/>
              <a:tblGrid>
                <a:gridCol w="3953814">
                  <a:extLst>
                    <a:ext uri="{9D8B030D-6E8A-4147-A177-3AD203B41FA5}">
                      <a16:colId xmlns:a16="http://schemas.microsoft.com/office/drawing/2014/main" val="20000"/>
                    </a:ext>
                  </a:extLst>
                </a:gridCol>
              </a:tblGrid>
              <a:tr h="1008768">
                <a:tc>
                  <a:txBody>
                    <a:bodyPr/>
                    <a:lstStyle/>
                    <a:p>
                      <a:r>
                        <a:rPr lang="en-GB" sz="2400" b="0" dirty="0">
                          <a:solidFill>
                            <a:srgbClr val="000000"/>
                          </a:solidFill>
                          <a:effectLst/>
                          <a:latin typeface="+mj-lt"/>
                        </a:rPr>
                        <a:t>If it breaks see if you can get it fixed first. If it is too broken take it to a specialist recycling centre where the parts can be used again. </a:t>
                      </a:r>
                      <a:endParaRPr lang="en-GB" sz="24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6" name="Table 15">
            <a:extLst>
              <a:ext uri="{FF2B5EF4-FFF2-40B4-BE49-F238E27FC236}">
                <a16:creationId xmlns:a16="http://schemas.microsoft.com/office/drawing/2014/main" id="{2E9DE538-1A7B-EB4C-94D8-46067CFD0F05}"/>
              </a:ext>
            </a:extLst>
          </p:cNvPr>
          <p:cNvGraphicFramePr>
            <a:graphicFrameLocks noGrp="1"/>
          </p:cNvGraphicFramePr>
          <p:nvPr>
            <p:extLst>
              <p:ext uri="{D42A27DB-BD31-4B8C-83A1-F6EECF244321}">
                <p14:modId xmlns:p14="http://schemas.microsoft.com/office/powerpoint/2010/main" val="3532308834"/>
              </p:ext>
            </p:extLst>
          </p:nvPr>
        </p:nvGraphicFramePr>
        <p:xfrm>
          <a:off x="7045124" y="3111056"/>
          <a:ext cx="3953814" cy="1538940"/>
        </p:xfrm>
        <a:graphic>
          <a:graphicData uri="http://schemas.openxmlformats.org/drawingml/2006/table">
            <a:tbl>
              <a:tblPr/>
              <a:tblGrid>
                <a:gridCol w="3953814">
                  <a:extLst>
                    <a:ext uri="{9D8B030D-6E8A-4147-A177-3AD203B41FA5}">
                      <a16:colId xmlns:a16="http://schemas.microsoft.com/office/drawing/2014/main" val="20000"/>
                    </a:ext>
                  </a:extLst>
                </a:gridCol>
              </a:tblGrid>
              <a:tr h="1008768">
                <a:tc>
                  <a:txBody>
                    <a:bodyPr/>
                    <a:lstStyle/>
                    <a:p>
                      <a:r>
                        <a:rPr lang="en-GB" sz="2400" b="0" dirty="0">
                          <a:solidFill>
                            <a:srgbClr val="000000"/>
                          </a:solidFill>
                          <a:effectLst/>
                          <a:latin typeface="+mj-lt"/>
                        </a:rPr>
                        <a:t>If you decide to get a new electronic good and your old one is still good. Try pass it on instead of throwing  it away. </a:t>
                      </a:r>
                      <a:endParaRPr lang="en-GB" sz="24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7" name="Table 16">
            <a:extLst>
              <a:ext uri="{FF2B5EF4-FFF2-40B4-BE49-F238E27FC236}">
                <a16:creationId xmlns:a16="http://schemas.microsoft.com/office/drawing/2014/main" id="{F0340093-F09E-1C45-A661-A47A34156708}"/>
              </a:ext>
            </a:extLst>
          </p:cNvPr>
          <p:cNvGraphicFramePr>
            <a:graphicFrameLocks noGrp="1"/>
          </p:cNvGraphicFramePr>
          <p:nvPr>
            <p:extLst>
              <p:ext uri="{D42A27DB-BD31-4B8C-83A1-F6EECF244321}">
                <p14:modId xmlns:p14="http://schemas.microsoft.com/office/powerpoint/2010/main" val="4182093780"/>
              </p:ext>
            </p:extLst>
          </p:nvPr>
        </p:nvGraphicFramePr>
        <p:xfrm>
          <a:off x="128789" y="6322957"/>
          <a:ext cx="12604921" cy="563580"/>
        </p:xfrm>
        <a:graphic>
          <a:graphicData uri="http://schemas.openxmlformats.org/drawingml/2006/table">
            <a:tbl>
              <a:tblPr/>
              <a:tblGrid>
                <a:gridCol w="12604921">
                  <a:extLst>
                    <a:ext uri="{9D8B030D-6E8A-4147-A177-3AD203B41FA5}">
                      <a16:colId xmlns:a16="http://schemas.microsoft.com/office/drawing/2014/main" val="20000"/>
                    </a:ext>
                  </a:extLst>
                </a:gridCol>
              </a:tblGrid>
              <a:tr h="536603">
                <a:tc>
                  <a:txBody>
                    <a:bodyPr/>
                    <a:lstStyle/>
                    <a:p>
                      <a:r>
                        <a:rPr lang="en-GB" sz="3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Crazy Fact: </a:t>
                      </a:r>
                      <a:r>
                        <a:rPr lang="en-GB" sz="2400" b="1" dirty="0">
                          <a:solidFill>
                            <a:srgbClr val="000000"/>
                          </a:solidFill>
                          <a:effectLst/>
                          <a:latin typeface="+mj-lt"/>
                        </a:rPr>
                        <a:t>20-50 million metric tonnes of e-waste is sent to landfill worldwide every year! </a:t>
                      </a:r>
                      <a:endParaRPr lang="en-GB" sz="2400" b="1"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5" name="Picture 14">
            <a:extLst>
              <a:ext uri="{FF2B5EF4-FFF2-40B4-BE49-F238E27FC236}">
                <a16:creationId xmlns:a16="http://schemas.microsoft.com/office/drawing/2014/main" id="{6125234B-003D-0C47-9AB3-10E7E0A4B09D}"/>
              </a:ext>
            </a:extLst>
          </p:cNvPr>
          <p:cNvPicPr>
            <a:picLocks noChangeAspect="1"/>
          </p:cNvPicPr>
          <p:nvPr/>
        </p:nvPicPr>
        <p:blipFill>
          <a:blip r:embed="rId6"/>
          <a:stretch>
            <a:fillRect/>
          </a:stretch>
        </p:blipFill>
        <p:spPr>
          <a:xfrm>
            <a:off x="9029972" y="892366"/>
            <a:ext cx="1739900" cy="1473200"/>
          </a:xfrm>
          <a:prstGeom prst="rect">
            <a:avLst/>
          </a:prstGeom>
        </p:spPr>
      </p:pic>
    </p:spTree>
    <p:extLst>
      <p:ext uri="{BB962C8B-B14F-4D97-AF65-F5344CB8AC3E}">
        <p14:creationId xmlns:p14="http://schemas.microsoft.com/office/powerpoint/2010/main" val="107344964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nodeType="clickEffect">
                                  <p:stCondLst>
                                    <p:cond delay="0"/>
                                  </p:stCondLst>
                                  <p:childTnLst>
                                    <p:set>
                                      <p:cBhvr>
                                        <p:cTn id="6" dur="1" fill="hold">
                                          <p:stCondLst>
                                            <p:cond delay="0"/>
                                          </p:stCondLst>
                                        </p:cTn>
                                        <p:tgtEl>
                                          <p:spTgt spid="17"/>
                                        </p:tgtEl>
                                        <p:attrNameLst>
                                          <p:attrName>style.visibility</p:attrName>
                                        </p:attrNameLst>
                                      </p:cBhvr>
                                      <p:to>
                                        <p:strVal val="visible"/>
                                      </p:to>
                                    </p:set>
                                    <p:anim calcmode="lin" valueType="num">
                                      <p:cBhvr additive="base">
                                        <p:cTn id="7" dur="500" fill="hold"/>
                                        <p:tgtEl>
                                          <p:spTgt spid="17"/>
                                        </p:tgtEl>
                                        <p:attrNameLst>
                                          <p:attrName>ppt_x</p:attrName>
                                        </p:attrNameLst>
                                      </p:cBhvr>
                                      <p:tavLst>
                                        <p:tav tm="0">
                                          <p:val>
                                            <p:strVal val="#ppt_x"/>
                                          </p:val>
                                        </p:tav>
                                        <p:tav tm="100000">
                                          <p:val>
                                            <p:strVal val="#ppt_x"/>
                                          </p:val>
                                        </p:tav>
                                      </p:tavLst>
                                    </p:anim>
                                    <p:anim calcmode="lin" valueType="num">
                                      <p:cBhvr additive="base">
                                        <p:cTn id="8" dur="500" fill="hold"/>
                                        <p:tgtEl>
                                          <p:spTgt spid="1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E57307A0-9AC8-534E-80AE-668337EEFF14}"/>
              </a:ext>
            </a:extLst>
          </p:cNvPr>
          <p:cNvPicPr>
            <a:picLocks noChangeAspect="1"/>
          </p:cNvPicPr>
          <p:nvPr/>
        </p:nvPicPr>
        <p:blipFill>
          <a:blip r:embed="rId2"/>
          <a:stretch>
            <a:fillRect/>
          </a:stretch>
        </p:blipFill>
        <p:spPr>
          <a:xfrm>
            <a:off x="4218202" y="583130"/>
            <a:ext cx="3494149" cy="5379694"/>
          </a:xfrm>
          <a:prstGeom prst="rect">
            <a:avLst/>
          </a:prstGeom>
        </p:spPr>
      </p:pic>
      <p:sp>
        <p:nvSpPr>
          <p:cNvPr id="3" name="Rectangle 2"/>
          <p:cNvSpPr/>
          <p:nvPr/>
        </p:nvSpPr>
        <p:spPr>
          <a:xfrm>
            <a:off x="4512506" y="1138568"/>
            <a:ext cx="2905540" cy="461665"/>
          </a:xfrm>
          <a:prstGeom prst="rect">
            <a:avLst/>
          </a:prstGeom>
        </p:spPr>
        <p:txBody>
          <a:bodyPr wrap="none">
            <a:spAutoFit/>
          </a:bodyPr>
          <a:lstStyle/>
          <a:p>
            <a:pPr algn="ctr"/>
            <a:r>
              <a:rPr lang="en-GB" sz="2400" b="1" dirty="0">
                <a:solidFill>
                  <a:srgbClr val="000000"/>
                </a:solidFill>
                <a:latin typeface="+mj-lt"/>
              </a:rPr>
              <a:t>What’s in your tablet?</a:t>
            </a:r>
          </a:p>
        </p:txBody>
      </p:sp>
      <p:graphicFrame>
        <p:nvGraphicFramePr>
          <p:cNvPr id="4" name="Table 3">
            <a:extLst>
              <a:ext uri="{FF2B5EF4-FFF2-40B4-BE49-F238E27FC236}">
                <a16:creationId xmlns:a16="http://schemas.microsoft.com/office/drawing/2014/main" id="{F19E7A27-6246-064C-9CB4-CC6BA2A43EC1}"/>
              </a:ext>
            </a:extLst>
          </p:cNvPr>
          <p:cNvGraphicFramePr>
            <a:graphicFrameLocks noGrp="1"/>
          </p:cNvGraphicFramePr>
          <p:nvPr>
            <p:extLst>
              <p:ext uri="{D42A27DB-BD31-4B8C-83A1-F6EECF244321}">
                <p14:modId xmlns:p14="http://schemas.microsoft.com/office/powerpoint/2010/main" val="3002351174"/>
              </p:ext>
            </p:extLst>
          </p:nvPr>
        </p:nvGraphicFramePr>
        <p:xfrm>
          <a:off x="4566964" y="2141146"/>
          <a:ext cx="2903516" cy="2819100"/>
        </p:xfrm>
        <a:graphic>
          <a:graphicData uri="http://schemas.openxmlformats.org/drawingml/2006/table">
            <a:tbl>
              <a:tblPr/>
              <a:tblGrid>
                <a:gridCol w="2903516">
                  <a:extLst>
                    <a:ext uri="{9D8B030D-6E8A-4147-A177-3AD203B41FA5}">
                      <a16:colId xmlns:a16="http://schemas.microsoft.com/office/drawing/2014/main" val="20000"/>
                    </a:ext>
                  </a:extLst>
                </a:gridCol>
              </a:tblGrid>
              <a:tr h="1321783">
                <a:tc>
                  <a:txBody>
                    <a:bodyPr/>
                    <a:lstStyle/>
                    <a:p>
                      <a:r>
                        <a:rPr lang="en-GB" sz="2000" b="0" dirty="0">
                          <a:solidFill>
                            <a:srgbClr val="000000"/>
                          </a:solidFill>
                          <a:effectLst/>
                          <a:latin typeface="+mj-lt"/>
                        </a:rPr>
                        <a:t>Your tablet is made up of lots of different precious metals. It can be difficult and expensive to get these out but it is very important that we do because they can be used again and we don’t have to dig the out the ground again.</a:t>
                      </a:r>
                      <a:endParaRPr lang="en-GB" sz="20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12F9D8A6-4E86-6C46-8353-C002AA85CCFA}"/>
              </a:ext>
            </a:extLst>
          </p:cNvPr>
          <p:cNvPicPr>
            <a:picLocks noChangeAspect="1"/>
          </p:cNvPicPr>
          <p:nvPr/>
        </p:nvPicPr>
        <p:blipFill>
          <a:blip r:embed="rId3"/>
          <a:stretch>
            <a:fillRect/>
          </a:stretch>
        </p:blipFill>
        <p:spPr>
          <a:xfrm>
            <a:off x="821744" y="776313"/>
            <a:ext cx="1771911" cy="1158830"/>
          </a:xfrm>
          <a:prstGeom prst="rect">
            <a:avLst/>
          </a:prstGeom>
        </p:spPr>
      </p:pic>
      <p:pic>
        <p:nvPicPr>
          <p:cNvPr id="7" name="Picture 6">
            <a:extLst>
              <a:ext uri="{FF2B5EF4-FFF2-40B4-BE49-F238E27FC236}">
                <a16:creationId xmlns:a16="http://schemas.microsoft.com/office/drawing/2014/main" id="{56BCCAB5-D6CD-CF43-873F-52087ABB946C}"/>
              </a:ext>
            </a:extLst>
          </p:cNvPr>
          <p:cNvPicPr>
            <a:picLocks noChangeAspect="1"/>
          </p:cNvPicPr>
          <p:nvPr/>
        </p:nvPicPr>
        <p:blipFill>
          <a:blip r:embed="rId4"/>
          <a:stretch>
            <a:fillRect/>
          </a:stretch>
        </p:blipFill>
        <p:spPr>
          <a:xfrm>
            <a:off x="821744" y="3729687"/>
            <a:ext cx="1771911" cy="1327223"/>
          </a:xfrm>
          <a:prstGeom prst="rect">
            <a:avLst/>
          </a:prstGeom>
        </p:spPr>
      </p:pic>
      <p:pic>
        <p:nvPicPr>
          <p:cNvPr id="11" name="Picture 10">
            <a:extLst>
              <a:ext uri="{FF2B5EF4-FFF2-40B4-BE49-F238E27FC236}">
                <a16:creationId xmlns:a16="http://schemas.microsoft.com/office/drawing/2014/main" id="{72CC2ED2-C171-074E-8FEF-DB201409D03C}"/>
              </a:ext>
            </a:extLst>
          </p:cNvPr>
          <p:cNvPicPr>
            <a:picLocks noChangeAspect="1"/>
          </p:cNvPicPr>
          <p:nvPr/>
        </p:nvPicPr>
        <p:blipFill>
          <a:blip r:embed="rId5"/>
          <a:stretch>
            <a:fillRect/>
          </a:stretch>
        </p:blipFill>
        <p:spPr>
          <a:xfrm>
            <a:off x="9337175" y="738107"/>
            <a:ext cx="1598104" cy="1197036"/>
          </a:xfrm>
          <a:prstGeom prst="rect">
            <a:avLst/>
          </a:prstGeom>
        </p:spPr>
      </p:pic>
      <p:graphicFrame>
        <p:nvGraphicFramePr>
          <p:cNvPr id="17" name="Table 16">
            <a:extLst>
              <a:ext uri="{FF2B5EF4-FFF2-40B4-BE49-F238E27FC236}">
                <a16:creationId xmlns:a16="http://schemas.microsoft.com/office/drawing/2014/main" id="{8CF0F58F-0331-7E47-A3C8-958C5335A5B1}"/>
              </a:ext>
            </a:extLst>
          </p:cNvPr>
          <p:cNvGraphicFramePr>
            <a:graphicFrameLocks noGrp="1"/>
          </p:cNvGraphicFramePr>
          <p:nvPr>
            <p:extLst>
              <p:ext uri="{D42A27DB-BD31-4B8C-83A1-F6EECF244321}">
                <p14:modId xmlns:p14="http://schemas.microsoft.com/office/powerpoint/2010/main" val="2594222004"/>
              </p:ext>
            </p:extLst>
          </p:nvPr>
        </p:nvGraphicFramePr>
        <p:xfrm>
          <a:off x="927279" y="3288027"/>
          <a:ext cx="1455313" cy="441660"/>
        </p:xfrm>
        <a:graphic>
          <a:graphicData uri="http://schemas.openxmlformats.org/drawingml/2006/table">
            <a:tbl>
              <a:tblPr/>
              <a:tblGrid>
                <a:gridCol w="1455313">
                  <a:extLst>
                    <a:ext uri="{9D8B030D-6E8A-4147-A177-3AD203B41FA5}">
                      <a16:colId xmlns:a16="http://schemas.microsoft.com/office/drawing/2014/main" val="20000"/>
                    </a:ext>
                  </a:extLst>
                </a:gridCol>
              </a:tblGrid>
              <a:tr h="381180">
                <a:tc>
                  <a:txBody>
                    <a:bodyPr/>
                    <a:lstStyle/>
                    <a:p>
                      <a:pPr algn="ctr"/>
                      <a:r>
                        <a:rPr lang="en-GB" sz="2400" b="1" dirty="0">
                          <a:solidFill>
                            <a:srgbClr val="000000"/>
                          </a:solidFill>
                          <a:effectLst/>
                          <a:latin typeface="+mj-lt"/>
                        </a:rPr>
                        <a:t>Copper</a:t>
                      </a:r>
                      <a:endParaRPr lang="en-GB" sz="2000" b="1"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8" name="Table 17">
            <a:extLst>
              <a:ext uri="{FF2B5EF4-FFF2-40B4-BE49-F238E27FC236}">
                <a16:creationId xmlns:a16="http://schemas.microsoft.com/office/drawing/2014/main" id="{AE06A34C-9D0F-544C-986D-8BE33D20858D}"/>
              </a:ext>
            </a:extLst>
          </p:cNvPr>
          <p:cNvGraphicFramePr>
            <a:graphicFrameLocks noGrp="1"/>
          </p:cNvGraphicFramePr>
          <p:nvPr>
            <p:extLst>
              <p:ext uri="{D42A27DB-BD31-4B8C-83A1-F6EECF244321}">
                <p14:modId xmlns:p14="http://schemas.microsoft.com/office/powerpoint/2010/main" val="129003853"/>
              </p:ext>
            </p:extLst>
          </p:nvPr>
        </p:nvGraphicFramePr>
        <p:xfrm>
          <a:off x="980042" y="296447"/>
          <a:ext cx="1455313" cy="441660"/>
        </p:xfrm>
        <a:graphic>
          <a:graphicData uri="http://schemas.openxmlformats.org/drawingml/2006/table">
            <a:tbl>
              <a:tblPr/>
              <a:tblGrid>
                <a:gridCol w="1455313">
                  <a:extLst>
                    <a:ext uri="{9D8B030D-6E8A-4147-A177-3AD203B41FA5}">
                      <a16:colId xmlns:a16="http://schemas.microsoft.com/office/drawing/2014/main" val="20000"/>
                    </a:ext>
                  </a:extLst>
                </a:gridCol>
              </a:tblGrid>
              <a:tr h="381180">
                <a:tc>
                  <a:txBody>
                    <a:bodyPr/>
                    <a:lstStyle/>
                    <a:p>
                      <a:pPr algn="ctr"/>
                      <a:r>
                        <a:rPr lang="en-GB" sz="2400" b="1" dirty="0">
                          <a:solidFill>
                            <a:srgbClr val="000000"/>
                          </a:solidFill>
                          <a:effectLst/>
                          <a:latin typeface="+mj-lt"/>
                        </a:rPr>
                        <a:t>Silicon</a:t>
                      </a:r>
                      <a:endParaRPr lang="en-GB" sz="2000" b="1"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9" name="Table 18">
            <a:extLst>
              <a:ext uri="{FF2B5EF4-FFF2-40B4-BE49-F238E27FC236}">
                <a16:creationId xmlns:a16="http://schemas.microsoft.com/office/drawing/2014/main" id="{CA4944F4-B629-9641-AACC-96981C1EB810}"/>
              </a:ext>
            </a:extLst>
          </p:cNvPr>
          <p:cNvGraphicFramePr>
            <a:graphicFrameLocks noGrp="1"/>
          </p:cNvGraphicFramePr>
          <p:nvPr>
            <p:extLst>
              <p:ext uri="{D42A27DB-BD31-4B8C-83A1-F6EECF244321}">
                <p14:modId xmlns:p14="http://schemas.microsoft.com/office/powerpoint/2010/main" val="763293478"/>
              </p:ext>
            </p:extLst>
          </p:nvPr>
        </p:nvGraphicFramePr>
        <p:xfrm>
          <a:off x="9351025" y="296447"/>
          <a:ext cx="1455313" cy="441660"/>
        </p:xfrm>
        <a:graphic>
          <a:graphicData uri="http://schemas.openxmlformats.org/drawingml/2006/table">
            <a:tbl>
              <a:tblPr/>
              <a:tblGrid>
                <a:gridCol w="1455313">
                  <a:extLst>
                    <a:ext uri="{9D8B030D-6E8A-4147-A177-3AD203B41FA5}">
                      <a16:colId xmlns:a16="http://schemas.microsoft.com/office/drawing/2014/main" val="20000"/>
                    </a:ext>
                  </a:extLst>
                </a:gridCol>
              </a:tblGrid>
              <a:tr h="381180">
                <a:tc>
                  <a:txBody>
                    <a:bodyPr/>
                    <a:lstStyle/>
                    <a:p>
                      <a:pPr algn="ctr"/>
                      <a:r>
                        <a:rPr lang="en-GB" sz="2400" b="1" dirty="0">
                          <a:solidFill>
                            <a:srgbClr val="000000"/>
                          </a:solidFill>
                          <a:effectLst/>
                          <a:latin typeface="+mj-lt"/>
                        </a:rPr>
                        <a:t>Lithium</a:t>
                      </a:r>
                      <a:endParaRPr lang="en-GB" sz="2000" b="1"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20" name="Table 19">
            <a:extLst>
              <a:ext uri="{FF2B5EF4-FFF2-40B4-BE49-F238E27FC236}">
                <a16:creationId xmlns:a16="http://schemas.microsoft.com/office/drawing/2014/main" id="{651E54B6-49C8-2846-9A94-35F8969B3722}"/>
              </a:ext>
            </a:extLst>
          </p:cNvPr>
          <p:cNvGraphicFramePr>
            <a:graphicFrameLocks noGrp="1"/>
          </p:cNvGraphicFramePr>
          <p:nvPr>
            <p:extLst>
              <p:ext uri="{D42A27DB-BD31-4B8C-83A1-F6EECF244321}">
                <p14:modId xmlns:p14="http://schemas.microsoft.com/office/powerpoint/2010/main" val="2955777342"/>
              </p:ext>
            </p:extLst>
          </p:nvPr>
        </p:nvGraphicFramePr>
        <p:xfrm>
          <a:off x="9408569" y="3408374"/>
          <a:ext cx="1455313" cy="441660"/>
        </p:xfrm>
        <a:graphic>
          <a:graphicData uri="http://schemas.openxmlformats.org/drawingml/2006/table">
            <a:tbl>
              <a:tblPr/>
              <a:tblGrid>
                <a:gridCol w="1455313">
                  <a:extLst>
                    <a:ext uri="{9D8B030D-6E8A-4147-A177-3AD203B41FA5}">
                      <a16:colId xmlns:a16="http://schemas.microsoft.com/office/drawing/2014/main" val="20000"/>
                    </a:ext>
                  </a:extLst>
                </a:gridCol>
              </a:tblGrid>
              <a:tr h="381180">
                <a:tc>
                  <a:txBody>
                    <a:bodyPr/>
                    <a:lstStyle/>
                    <a:p>
                      <a:pPr algn="ctr"/>
                      <a:r>
                        <a:rPr lang="en-GB" sz="2400" b="1" dirty="0">
                          <a:solidFill>
                            <a:srgbClr val="000000"/>
                          </a:solidFill>
                          <a:effectLst/>
                          <a:latin typeface="+mj-lt"/>
                        </a:rPr>
                        <a:t>Glass</a:t>
                      </a:r>
                      <a:endParaRPr lang="en-GB" sz="2000" b="1"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5" name="Picture 14">
            <a:extLst>
              <a:ext uri="{FF2B5EF4-FFF2-40B4-BE49-F238E27FC236}">
                <a16:creationId xmlns:a16="http://schemas.microsoft.com/office/drawing/2014/main" id="{0F968A5A-F4B2-9141-A6AC-3009C6C43F1C}"/>
              </a:ext>
            </a:extLst>
          </p:cNvPr>
          <p:cNvPicPr>
            <a:picLocks noChangeAspect="1"/>
          </p:cNvPicPr>
          <p:nvPr/>
        </p:nvPicPr>
        <p:blipFill rotWithShape="1">
          <a:blip r:embed="rId6"/>
          <a:srcRect t="16969" b="17031"/>
          <a:stretch/>
        </p:blipFill>
        <p:spPr>
          <a:xfrm>
            <a:off x="9250408" y="3788212"/>
            <a:ext cx="1771634" cy="1327223"/>
          </a:xfrm>
          <a:prstGeom prst="rect">
            <a:avLst/>
          </a:prstGeom>
        </p:spPr>
      </p:pic>
      <p:graphicFrame>
        <p:nvGraphicFramePr>
          <p:cNvPr id="21" name="Table 20">
            <a:extLst>
              <a:ext uri="{FF2B5EF4-FFF2-40B4-BE49-F238E27FC236}">
                <a16:creationId xmlns:a16="http://schemas.microsoft.com/office/drawing/2014/main" id="{A2FF2999-66FA-4543-9F52-8575434DB136}"/>
              </a:ext>
            </a:extLst>
          </p:cNvPr>
          <p:cNvGraphicFramePr>
            <a:graphicFrameLocks noGrp="1"/>
          </p:cNvGraphicFramePr>
          <p:nvPr>
            <p:extLst>
              <p:ext uri="{D42A27DB-BD31-4B8C-83A1-F6EECF244321}">
                <p14:modId xmlns:p14="http://schemas.microsoft.com/office/powerpoint/2010/main" val="3975785701"/>
              </p:ext>
            </p:extLst>
          </p:nvPr>
        </p:nvGraphicFramePr>
        <p:xfrm>
          <a:off x="423263" y="1960973"/>
          <a:ext cx="2903516" cy="871441"/>
        </p:xfrm>
        <a:graphic>
          <a:graphicData uri="http://schemas.openxmlformats.org/drawingml/2006/table">
            <a:tbl>
              <a:tblPr/>
              <a:tblGrid>
                <a:gridCol w="2903516">
                  <a:extLst>
                    <a:ext uri="{9D8B030D-6E8A-4147-A177-3AD203B41FA5}">
                      <a16:colId xmlns:a16="http://schemas.microsoft.com/office/drawing/2014/main" val="20000"/>
                    </a:ext>
                  </a:extLst>
                </a:gridCol>
              </a:tblGrid>
              <a:tr h="871441">
                <a:tc>
                  <a:txBody>
                    <a:bodyPr/>
                    <a:lstStyle/>
                    <a:p>
                      <a:r>
                        <a:rPr lang="en-GB" sz="1600" b="0" dirty="0">
                          <a:solidFill>
                            <a:srgbClr val="000000"/>
                          </a:solidFill>
                          <a:effectLst/>
                          <a:latin typeface="+mj-lt"/>
                        </a:rPr>
                        <a:t>Silicon can be recycled and is a vital component in solar panels.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22" name="Table 21">
            <a:extLst>
              <a:ext uri="{FF2B5EF4-FFF2-40B4-BE49-F238E27FC236}">
                <a16:creationId xmlns:a16="http://schemas.microsoft.com/office/drawing/2014/main" id="{9D0BE0A3-0D9A-DF4C-85A8-75BFF511BA81}"/>
              </a:ext>
            </a:extLst>
          </p:cNvPr>
          <p:cNvGraphicFramePr>
            <a:graphicFrameLocks noGrp="1"/>
          </p:cNvGraphicFramePr>
          <p:nvPr>
            <p:extLst>
              <p:ext uri="{D42A27DB-BD31-4B8C-83A1-F6EECF244321}">
                <p14:modId xmlns:p14="http://schemas.microsoft.com/office/powerpoint/2010/main" val="3722145637"/>
              </p:ext>
            </p:extLst>
          </p:nvPr>
        </p:nvGraphicFramePr>
        <p:xfrm>
          <a:off x="8684468" y="1935143"/>
          <a:ext cx="2903516" cy="871441"/>
        </p:xfrm>
        <a:graphic>
          <a:graphicData uri="http://schemas.openxmlformats.org/drawingml/2006/table">
            <a:tbl>
              <a:tblPr/>
              <a:tblGrid>
                <a:gridCol w="2903516">
                  <a:extLst>
                    <a:ext uri="{9D8B030D-6E8A-4147-A177-3AD203B41FA5}">
                      <a16:colId xmlns:a16="http://schemas.microsoft.com/office/drawing/2014/main" val="20000"/>
                    </a:ext>
                  </a:extLst>
                </a:gridCol>
              </a:tblGrid>
              <a:tr h="871441">
                <a:tc>
                  <a:txBody>
                    <a:bodyPr/>
                    <a:lstStyle/>
                    <a:p>
                      <a:r>
                        <a:rPr lang="en-GB" sz="1600" b="0" dirty="0">
                          <a:solidFill>
                            <a:srgbClr val="000000"/>
                          </a:solidFill>
                          <a:effectLst/>
                          <a:latin typeface="+mj-lt"/>
                        </a:rPr>
                        <a:t>Lithium can be recycled and is a major component in batteries.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23" name="Table 22">
            <a:extLst>
              <a:ext uri="{FF2B5EF4-FFF2-40B4-BE49-F238E27FC236}">
                <a16:creationId xmlns:a16="http://schemas.microsoft.com/office/drawing/2014/main" id="{C1F3C083-155E-B74C-B578-98010FBD20DC}"/>
              </a:ext>
            </a:extLst>
          </p:cNvPr>
          <p:cNvGraphicFramePr>
            <a:graphicFrameLocks noGrp="1"/>
          </p:cNvGraphicFramePr>
          <p:nvPr>
            <p:extLst>
              <p:ext uri="{D42A27DB-BD31-4B8C-83A1-F6EECF244321}">
                <p14:modId xmlns:p14="http://schemas.microsoft.com/office/powerpoint/2010/main" val="1127365416"/>
              </p:ext>
            </p:extLst>
          </p:nvPr>
        </p:nvGraphicFramePr>
        <p:xfrm>
          <a:off x="255940" y="5016094"/>
          <a:ext cx="2903516" cy="871441"/>
        </p:xfrm>
        <a:graphic>
          <a:graphicData uri="http://schemas.openxmlformats.org/drawingml/2006/table">
            <a:tbl>
              <a:tblPr/>
              <a:tblGrid>
                <a:gridCol w="2903516">
                  <a:extLst>
                    <a:ext uri="{9D8B030D-6E8A-4147-A177-3AD203B41FA5}">
                      <a16:colId xmlns:a16="http://schemas.microsoft.com/office/drawing/2014/main" val="20000"/>
                    </a:ext>
                  </a:extLst>
                </a:gridCol>
              </a:tblGrid>
              <a:tr h="871441">
                <a:tc>
                  <a:txBody>
                    <a:bodyPr/>
                    <a:lstStyle/>
                    <a:p>
                      <a:r>
                        <a:rPr lang="en-GB" sz="1600" b="0" dirty="0">
                          <a:solidFill>
                            <a:srgbClr val="000000"/>
                          </a:solidFill>
                          <a:effectLst/>
                          <a:latin typeface="+mj-lt"/>
                        </a:rPr>
                        <a:t>Copper is easily recycled and is used for many items as it is great for wiring.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24" name="Table 23">
            <a:extLst>
              <a:ext uri="{FF2B5EF4-FFF2-40B4-BE49-F238E27FC236}">
                <a16:creationId xmlns:a16="http://schemas.microsoft.com/office/drawing/2014/main" id="{01D8B22D-ECB5-D14E-9690-392226E91012}"/>
              </a:ext>
            </a:extLst>
          </p:cNvPr>
          <p:cNvGraphicFramePr>
            <a:graphicFrameLocks noGrp="1"/>
          </p:cNvGraphicFramePr>
          <p:nvPr>
            <p:extLst>
              <p:ext uri="{D42A27DB-BD31-4B8C-83A1-F6EECF244321}">
                <p14:modId xmlns:p14="http://schemas.microsoft.com/office/powerpoint/2010/main" val="3863060146"/>
              </p:ext>
            </p:extLst>
          </p:nvPr>
        </p:nvGraphicFramePr>
        <p:xfrm>
          <a:off x="8771097" y="5016093"/>
          <a:ext cx="2903516" cy="871441"/>
        </p:xfrm>
        <a:graphic>
          <a:graphicData uri="http://schemas.openxmlformats.org/drawingml/2006/table">
            <a:tbl>
              <a:tblPr/>
              <a:tblGrid>
                <a:gridCol w="2903516">
                  <a:extLst>
                    <a:ext uri="{9D8B030D-6E8A-4147-A177-3AD203B41FA5}">
                      <a16:colId xmlns:a16="http://schemas.microsoft.com/office/drawing/2014/main" val="20000"/>
                    </a:ext>
                  </a:extLst>
                </a:gridCol>
              </a:tblGrid>
              <a:tr h="871441">
                <a:tc>
                  <a:txBody>
                    <a:bodyPr/>
                    <a:lstStyle/>
                    <a:p>
                      <a:r>
                        <a:rPr lang="en-GB" sz="1600" b="0" dirty="0">
                          <a:solidFill>
                            <a:srgbClr val="000000"/>
                          </a:solidFill>
                          <a:effectLst/>
                          <a:latin typeface="+mj-lt"/>
                        </a:rPr>
                        <a:t>Glass is easily recycled and can be used for many items such as jars.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25" name="Table 24">
            <a:extLst>
              <a:ext uri="{FF2B5EF4-FFF2-40B4-BE49-F238E27FC236}">
                <a16:creationId xmlns:a16="http://schemas.microsoft.com/office/drawing/2014/main" id="{F9E45F4F-881B-3848-A36B-578912E3DEB3}"/>
              </a:ext>
            </a:extLst>
          </p:cNvPr>
          <p:cNvGraphicFramePr>
            <a:graphicFrameLocks noGrp="1"/>
          </p:cNvGraphicFramePr>
          <p:nvPr>
            <p:extLst>
              <p:ext uri="{D42A27DB-BD31-4B8C-83A1-F6EECF244321}">
                <p14:modId xmlns:p14="http://schemas.microsoft.com/office/powerpoint/2010/main" val="1161096721"/>
              </p:ext>
            </p:extLst>
          </p:nvPr>
        </p:nvGraphicFramePr>
        <p:xfrm>
          <a:off x="25449" y="6337726"/>
          <a:ext cx="12120762" cy="536603"/>
        </p:xfrm>
        <a:graphic>
          <a:graphicData uri="http://schemas.openxmlformats.org/drawingml/2006/table">
            <a:tbl>
              <a:tblPr/>
              <a:tblGrid>
                <a:gridCol w="12120762">
                  <a:extLst>
                    <a:ext uri="{9D8B030D-6E8A-4147-A177-3AD203B41FA5}">
                      <a16:colId xmlns:a16="http://schemas.microsoft.com/office/drawing/2014/main" val="20000"/>
                    </a:ext>
                  </a:extLst>
                </a:gridCol>
              </a:tblGrid>
              <a:tr h="536603">
                <a:tc>
                  <a:txBody>
                    <a:bodyPr/>
                    <a:lstStyle/>
                    <a:p>
                      <a:r>
                        <a:rPr lang="en-GB" sz="28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Crazy Fact: </a:t>
                      </a:r>
                      <a:r>
                        <a:rPr lang="en-GB" sz="2000" b="1" dirty="0">
                          <a:solidFill>
                            <a:srgbClr val="000000"/>
                          </a:solidFill>
                          <a:effectLst/>
                          <a:latin typeface="+mj-lt"/>
                        </a:rPr>
                        <a:t>Over 60 million dollars worth of gold and silver is estimated to be in US landfills from mobile phones. </a:t>
                      </a:r>
                      <a:endParaRPr lang="en-GB" sz="2400" b="1"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42581502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ntr" presetSubtype="10" fill="hold" nodeType="click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checkerboard(across)">
                                      <p:cBhvr>
                                        <p:cTn id="7"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766929" y="56724"/>
            <a:ext cx="3032946" cy="769441"/>
          </a:xfrm>
          <a:prstGeom prst="rect">
            <a:avLst/>
          </a:prstGeom>
        </p:spPr>
        <p:txBody>
          <a:bodyPr wrap="non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Food waste?</a:t>
            </a:r>
          </a:p>
        </p:txBody>
      </p:sp>
      <p:graphicFrame>
        <p:nvGraphicFramePr>
          <p:cNvPr id="4" name="Table 3">
            <a:extLst>
              <a:ext uri="{FF2B5EF4-FFF2-40B4-BE49-F238E27FC236}">
                <a16:creationId xmlns:a16="http://schemas.microsoft.com/office/drawing/2014/main" id="{0CC59F2A-6573-234B-9B46-46C23900CCAA}"/>
              </a:ext>
            </a:extLst>
          </p:cNvPr>
          <p:cNvGraphicFramePr>
            <a:graphicFrameLocks noGrp="1"/>
          </p:cNvGraphicFramePr>
          <p:nvPr>
            <p:extLst>
              <p:ext uri="{D42A27DB-BD31-4B8C-83A1-F6EECF244321}">
                <p14:modId xmlns:p14="http://schemas.microsoft.com/office/powerpoint/2010/main" val="1809276022"/>
              </p:ext>
            </p:extLst>
          </p:nvPr>
        </p:nvGraphicFramePr>
        <p:xfrm>
          <a:off x="1277445" y="917066"/>
          <a:ext cx="9890974" cy="1173180"/>
        </p:xfrm>
        <a:graphic>
          <a:graphicData uri="http://schemas.openxmlformats.org/drawingml/2006/table">
            <a:tbl>
              <a:tblPr/>
              <a:tblGrid>
                <a:gridCol w="9890974">
                  <a:extLst>
                    <a:ext uri="{9D8B030D-6E8A-4147-A177-3AD203B41FA5}">
                      <a16:colId xmlns:a16="http://schemas.microsoft.com/office/drawing/2014/main" val="20000"/>
                    </a:ext>
                  </a:extLst>
                </a:gridCol>
              </a:tblGrid>
              <a:tr h="731320">
                <a:tc>
                  <a:txBody>
                    <a:bodyPr/>
                    <a:lstStyle/>
                    <a:p>
                      <a:r>
                        <a:rPr lang="en-GB" sz="2400" b="0" dirty="0">
                          <a:solidFill>
                            <a:srgbClr val="000000"/>
                          </a:solidFill>
                          <a:effectLst/>
                          <a:latin typeface="+mj-lt"/>
                        </a:rPr>
                        <a:t>Did you know in many countries, nearly a </a:t>
                      </a:r>
                      <a:r>
                        <a:rPr lang="en-GB" sz="2400" b="1" dirty="0">
                          <a:solidFill>
                            <a:srgbClr val="000000"/>
                          </a:solidFill>
                          <a:effectLst/>
                          <a:latin typeface="+mj-lt"/>
                        </a:rPr>
                        <a:t>third</a:t>
                      </a:r>
                      <a:r>
                        <a:rPr lang="en-GB" sz="2400" b="0" dirty="0">
                          <a:solidFill>
                            <a:srgbClr val="000000"/>
                          </a:solidFill>
                          <a:effectLst/>
                          <a:latin typeface="+mj-lt"/>
                        </a:rPr>
                        <a:t> of all food is wasted! Even though millions of people around the world are struggling to find enough food! The majority of food waste actually occurs in the home!  On average: </a:t>
                      </a:r>
                      <a:endParaRPr lang="en-GB" sz="24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5" name="Picture 4">
            <a:extLst>
              <a:ext uri="{FF2B5EF4-FFF2-40B4-BE49-F238E27FC236}">
                <a16:creationId xmlns:a16="http://schemas.microsoft.com/office/drawing/2014/main" id="{AED38217-CFC9-5440-AAF4-4852095E8E65}"/>
              </a:ext>
            </a:extLst>
          </p:cNvPr>
          <p:cNvPicPr>
            <a:picLocks noChangeAspect="1"/>
          </p:cNvPicPr>
          <p:nvPr/>
        </p:nvPicPr>
        <p:blipFill>
          <a:blip r:embed="rId2"/>
          <a:stretch>
            <a:fillRect/>
          </a:stretch>
        </p:blipFill>
        <p:spPr>
          <a:xfrm>
            <a:off x="1136447" y="2568808"/>
            <a:ext cx="1100165" cy="2307292"/>
          </a:xfrm>
          <a:prstGeom prst="rect">
            <a:avLst/>
          </a:prstGeom>
        </p:spPr>
      </p:pic>
      <p:pic>
        <p:nvPicPr>
          <p:cNvPr id="8" name="Picture 7">
            <a:extLst>
              <a:ext uri="{FF2B5EF4-FFF2-40B4-BE49-F238E27FC236}">
                <a16:creationId xmlns:a16="http://schemas.microsoft.com/office/drawing/2014/main" id="{EDBBF1EA-A36E-4241-8779-E46C5E09A165}"/>
              </a:ext>
            </a:extLst>
          </p:cNvPr>
          <p:cNvPicPr>
            <a:picLocks noChangeAspect="1"/>
          </p:cNvPicPr>
          <p:nvPr/>
        </p:nvPicPr>
        <p:blipFill>
          <a:blip r:embed="rId3"/>
          <a:stretch>
            <a:fillRect/>
          </a:stretch>
        </p:blipFill>
        <p:spPr>
          <a:xfrm>
            <a:off x="3635066" y="2568808"/>
            <a:ext cx="1760108" cy="2255770"/>
          </a:xfrm>
          <a:prstGeom prst="rect">
            <a:avLst/>
          </a:prstGeom>
        </p:spPr>
      </p:pic>
      <p:pic>
        <p:nvPicPr>
          <p:cNvPr id="9" name="Picture 8">
            <a:extLst>
              <a:ext uri="{FF2B5EF4-FFF2-40B4-BE49-F238E27FC236}">
                <a16:creationId xmlns:a16="http://schemas.microsoft.com/office/drawing/2014/main" id="{01CCEEDA-4411-EA4D-9EAE-9ADB90FD163A}"/>
              </a:ext>
            </a:extLst>
          </p:cNvPr>
          <p:cNvPicPr>
            <a:picLocks noChangeAspect="1"/>
          </p:cNvPicPr>
          <p:nvPr/>
        </p:nvPicPr>
        <p:blipFill>
          <a:blip r:embed="rId4"/>
          <a:stretch>
            <a:fillRect/>
          </a:stretch>
        </p:blipFill>
        <p:spPr>
          <a:xfrm>
            <a:off x="6595345" y="3696693"/>
            <a:ext cx="1826743" cy="1070630"/>
          </a:xfrm>
          <a:prstGeom prst="rect">
            <a:avLst/>
          </a:prstGeom>
        </p:spPr>
      </p:pic>
      <p:pic>
        <p:nvPicPr>
          <p:cNvPr id="10" name="Picture 9">
            <a:extLst>
              <a:ext uri="{FF2B5EF4-FFF2-40B4-BE49-F238E27FC236}">
                <a16:creationId xmlns:a16="http://schemas.microsoft.com/office/drawing/2014/main" id="{6A22F73B-585E-2448-B1E0-B12ABED751B9}"/>
              </a:ext>
            </a:extLst>
          </p:cNvPr>
          <p:cNvPicPr>
            <a:picLocks noChangeAspect="1"/>
          </p:cNvPicPr>
          <p:nvPr/>
        </p:nvPicPr>
        <p:blipFill>
          <a:blip r:embed="rId5"/>
          <a:stretch>
            <a:fillRect/>
          </a:stretch>
        </p:blipFill>
        <p:spPr>
          <a:xfrm>
            <a:off x="9622259" y="3947311"/>
            <a:ext cx="1546160" cy="928789"/>
          </a:xfrm>
          <a:prstGeom prst="rect">
            <a:avLst/>
          </a:prstGeom>
        </p:spPr>
      </p:pic>
      <p:graphicFrame>
        <p:nvGraphicFramePr>
          <p:cNvPr id="11" name="Table 10">
            <a:extLst>
              <a:ext uri="{FF2B5EF4-FFF2-40B4-BE49-F238E27FC236}">
                <a16:creationId xmlns:a16="http://schemas.microsoft.com/office/drawing/2014/main" id="{08E37764-F1E4-5F4B-A3D0-7F6EFFB59E3E}"/>
              </a:ext>
            </a:extLst>
          </p:cNvPr>
          <p:cNvGraphicFramePr>
            <a:graphicFrameLocks noGrp="1"/>
          </p:cNvGraphicFramePr>
          <p:nvPr>
            <p:extLst>
              <p:ext uri="{D42A27DB-BD31-4B8C-83A1-F6EECF244321}">
                <p14:modId xmlns:p14="http://schemas.microsoft.com/office/powerpoint/2010/main" val="1378560208"/>
              </p:ext>
            </p:extLst>
          </p:nvPr>
        </p:nvGraphicFramePr>
        <p:xfrm>
          <a:off x="418119" y="4909746"/>
          <a:ext cx="2319834" cy="1051260"/>
        </p:xfrm>
        <a:graphic>
          <a:graphicData uri="http://schemas.openxmlformats.org/drawingml/2006/table">
            <a:tbl>
              <a:tblPr/>
              <a:tblGrid>
                <a:gridCol w="2319834">
                  <a:extLst>
                    <a:ext uri="{9D8B030D-6E8A-4147-A177-3AD203B41FA5}">
                      <a16:colId xmlns:a16="http://schemas.microsoft.com/office/drawing/2014/main" val="20000"/>
                    </a:ext>
                  </a:extLst>
                </a:gridCol>
              </a:tblGrid>
              <a:tr h="871441">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20% </a:t>
                      </a:r>
                      <a:r>
                        <a:rPr lang="en-GB" sz="2400" b="0" dirty="0">
                          <a:solidFill>
                            <a:srgbClr val="000000"/>
                          </a:solidFill>
                          <a:effectLst/>
                          <a:latin typeface="+mj-lt"/>
                        </a:rPr>
                        <a:t>of dairy is wasted.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2" name="Table 11">
            <a:extLst>
              <a:ext uri="{FF2B5EF4-FFF2-40B4-BE49-F238E27FC236}">
                <a16:creationId xmlns:a16="http://schemas.microsoft.com/office/drawing/2014/main" id="{1D752BB5-2DC4-6D45-9B05-57BD4EAE98C4}"/>
              </a:ext>
            </a:extLst>
          </p:cNvPr>
          <p:cNvGraphicFramePr>
            <a:graphicFrameLocks noGrp="1"/>
          </p:cNvGraphicFramePr>
          <p:nvPr>
            <p:extLst>
              <p:ext uri="{D42A27DB-BD31-4B8C-83A1-F6EECF244321}">
                <p14:modId xmlns:p14="http://schemas.microsoft.com/office/powerpoint/2010/main" val="291771708"/>
              </p:ext>
            </p:extLst>
          </p:nvPr>
        </p:nvGraphicFramePr>
        <p:xfrm>
          <a:off x="3239293" y="4858224"/>
          <a:ext cx="2319834" cy="1051260"/>
        </p:xfrm>
        <a:graphic>
          <a:graphicData uri="http://schemas.openxmlformats.org/drawingml/2006/table">
            <a:tbl>
              <a:tblPr/>
              <a:tblGrid>
                <a:gridCol w="2319834">
                  <a:extLst>
                    <a:ext uri="{9D8B030D-6E8A-4147-A177-3AD203B41FA5}">
                      <a16:colId xmlns:a16="http://schemas.microsoft.com/office/drawing/2014/main" val="20000"/>
                    </a:ext>
                  </a:extLst>
                </a:gridCol>
              </a:tblGrid>
              <a:tr h="871441">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30% </a:t>
                      </a:r>
                      <a:r>
                        <a:rPr lang="en-GB" sz="2400" b="0" dirty="0">
                          <a:solidFill>
                            <a:srgbClr val="000000"/>
                          </a:solidFill>
                          <a:effectLst/>
                          <a:latin typeface="+mj-lt"/>
                        </a:rPr>
                        <a:t>of cereal is wasted.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3" name="Table 12">
            <a:extLst>
              <a:ext uri="{FF2B5EF4-FFF2-40B4-BE49-F238E27FC236}">
                <a16:creationId xmlns:a16="http://schemas.microsoft.com/office/drawing/2014/main" id="{0EF1002E-E8DA-4245-9FBF-ACA7F4088BEC}"/>
              </a:ext>
            </a:extLst>
          </p:cNvPr>
          <p:cNvGraphicFramePr>
            <a:graphicFrameLocks noGrp="1"/>
          </p:cNvGraphicFramePr>
          <p:nvPr>
            <p:extLst>
              <p:ext uri="{D42A27DB-BD31-4B8C-83A1-F6EECF244321}">
                <p14:modId xmlns:p14="http://schemas.microsoft.com/office/powerpoint/2010/main" val="1005177890"/>
              </p:ext>
            </p:extLst>
          </p:nvPr>
        </p:nvGraphicFramePr>
        <p:xfrm>
          <a:off x="6102253" y="4858224"/>
          <a:ext cx="2500833" cy="1051260"/>
        </p:xfrm>
        <a:graphic>
          <a:graphicData uri="http://schemas.openxmlformats.org/drawingml/2006/table">
            <a:tbl>
              <a:tblPr/>
              <a:tblGrid>
                <a:gridCol w="2500833">
                  <a:extLst>
                    <a:ext uri="{9D8B030D-6E8A-4147-A177-3AD203B41FA5}">
                      <a16:colId xmlns:a16="http://schemas.microsoft.com/office/drawing/2014/main" val="20000"/>
                    </a:ext>
                  </a:extLst>
                </a:gridCol>
              </a:tblGrid>
              <a:tr h="871441">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45% </a:t>
                      </a:r>
                      <a:r>
                        <a:rPr lang="en-GB" sz="2400" b="0" dirty="0">
                          <a:solidFill>
                            <a:srgbClr val="000000"/>
                          </a:solidFill>
                          <a:effectLst/>
                          <a:latin typeface="+mj-lt"/>
                        </a:rPr>
                        <a:t>of fruit and veg is wasted.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4" name="Table 13">
            <a:extLst>
              <a:ext uri="{FF2B5EF4-FFF2-40B4-BE49-F238E27FC236}">
                <a16:creationId xmlns:a16="http://schemas.microsoft.com/office/drawing/2014/main" id="{F3B40316-B558-F04A-B544-00CFB10A3267}"/>
              </a:ext>
            </a:extLst>
          </p:cNvPr>
          <p:cNvGraphicFramePr>
            <a:graphicFrameLocks noGrp="1"/>
          </p:cNvGraphicFramePr>
          <p:nvPr>
            <p:extLst>
              <p:ext uri="{D42A27DB-BD31-4B8C-83A1-F6EECF244321}">
                <p14:modId xmlns:p14="http://schemas.microsoft.com/office/powerpoint/2010/main" val="1729652709"/>
              </p:ext>
            </p:extLst>
          </p:nvPr>
        </p:nvGraphicFramePr>
        <p:xfrm>
          <a:off x="9146212" y="4909746"/>
          <a:ext cx="2535868" cy="1051260"/>
        </p:xfrm>
        <a:graphic>
          <a:graphicData uri="http://schemas.openxmlformats.org/drawingml/2006/table">
            <a:tbl>
              <a:tblPr/>
              <a:tblGrid>
                <a:gridCol w="2535868">
                  <a:extLst>
                    <a:ext uri="{9D8B030D-6E8A-4147-A177-3AD203B41FA5}">
                      <a16:colId xmlns:a16="http://schemas.microsoft.com/office/drawing/2014/main" val="20000"/>
                    </a:ext>
                  </a:extLst>
                </a:gridCol>
              </a:tblGrid>
              <a:tr h="871441">
                <a:tc>
                  <a:txBody>
                    <a:bodyPr/>
                    <a:lstStyle/>
                    <a:p>
                      <a:r>
                        <a:rPr lang="en-GB" sz="40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30% </a:t>
                      </a:r>
                      <a:r>
                        <a:rPr lang="en-GB" sz="2400" b="0" dirty="0">
                          <a:solidFill>
                            <a:srgbClr val="000000"/>
                          </a:solidFill>
                          <a:effectLst/>
                          <a:latin typeface="+mj-lt"/>
                        </a:rPr>
                        <a:t>of fish and seafood is wasted.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15" name="Table 14">
            <a:extLst>
              <a:ext uri="{FF2B5EF4-FFF2-40B4-BE49-F238E27FC236}">
                <a16:creationId xmlns:a16="http://schemas.microsoft.com/office/drawing/2014/main" id="{119D96E6-495F-BE42-817E-AE8C4B114263}"/>
              </a:ext>
            </a:extLst>
          </p:cNvPr>
          <p:cNvGraphicFramePr>
            <a:graphicFrameLocks noGrp="1"/>
          </p:cNvGraphicFramePr>
          <p:nvPr>
            <p:extLst>
              <p:ext uri="{D42A27DB-BD31-4B8C-83A1-F6EECF244321}">
                <p14:modId xmlns:p14="http://schemas.microsoft.com/office/powerpoint/2010/main" val="713290362"/>
              </p:ext>
            </p:extLst>
          </p:nvPr>
        </p:nvGraphicFramePr>
        <p:xfrm>
          <a:off x="1429845" y="6336406"/>
          <a:ext cx="9890974" cy="453005"/>
        </p:xfrm>
        <a:graphic>
          <a:graphicData uri="http://schemas.openxmlformats.org/drawingml/2006/table">
            <a:tbl>
              <a:tblPr/>
              <a:tblGrid>
                <a:gridCol w="9890974">
                  <a:extLst>
                    <a:ext uri="{9D8B030D-6E8A-4147-A177-3AD203B41FA5}">
                      <a16:colId xmlns:a16="http://schemas.microsoft.com/office/drawing/2014/main" val="20000"/>
                    </a:ext>
                  </a:extLst>
                </a:gridCol>
              </a:tblGrid>
              <a:tr h="453005">
                <a:tc>
                  <a:txBody>
                    <a:bodyPr/>
                    <a:lstStyle/>
                    <a:p>
                      <a:pPr algn="ctr"/>
                      <a:r>
                        <a:rPr lang="en-GB" sz="2400" b="0" dirty="0">
                          <a:solidFill>
                            <a:srgbClr val="000000"/>
                          </a:solidFill>
                          <a:effectLst/>
                          <a:latin typeface="+mj-lt"/>
                        </a:rPr>
                        <a:t>What could you do to ensure you do not waste food at home? </a:t>
                      </a:r>
                      <a:endParaRPr lang="en-GB" sz="24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109154951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9" presetClass="entr" presetSubtype="0" fill="hold" nodeType="clickEffect">
                                  <p:stCondLst>
                                    <p:cond delay="0"/>
                                  </p:stCondLst>
                                  <p:childTnLst>
                                    <p:set>
                                      <p:cBhvr>
                                        <p:cTn id="6" dur="1" fill="hold">
                                          <p:stCondLst>
                                            <p:cond delay="0"/>
                                          </p:stCondLst>
                                        </p:cTn>
                                        <p:tgtEl>
                                          <p:spTgt spid="15"/>
                                        </p:tgtEl>
                                        <p:attrNameLst>
                                          <p:attrName>style.visibility</p:attrName>
                                        </p:attrNameLst>
                                      </p:cBhvr>
                                      <p:to>
                                        <p:strVal val="visible"/>
                                      </p:to>
                                    </p:set>
                                    <p:animEffect transition="in" filter="dissolve">
                                      <p:cBhvr>
                                        <p:cTn id="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3146102" y="147625"/>
            <a:ext cx="6274603" cy="769441"/>
          </a:xfrm>
          <a:prstGeom prst="rect">
            <a:avLst/>
          </a:prstGeom>
        </p:spPr>
        <p:txBody>
          <a:bodyPr wrap="non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Tips to reduce food waste?</a:t>
            </a:r>
          </a:p>
        </p:txBody>
      </p:sp>
      <p:pic>
        <p:nvPicPr>
          <p:cNvPr id="2" name="Picture 1">
            <a:extLst>
              <a:ext uri="{FF2B5EF4-FFF2-40B4-BE49-F238E27FC236}">
                <a16:creationId xmlns:a16="http://schemas.microsoft.com/office/drawing/2014/main" id="{0262A8C2-3F89-BC4A-967B-ED3266938C67}"/>
              </a:ext>
            </a:extLst>
          </p:cNvPr>
          <p:cNvPicPr>
            <a:picLocks noChangeAspect="1"/>
          </p:cNvPicPr>
          <p:nvPr/>
        </p:nvPicPr>
        <p:blipFill>
          <a:blip r:embed="rId2"/>
          <a:stretch>
            <a:fillRect/>
          </a:stretch>
        </p:blipFill>
        <p:spPr>
          <a:xfrm>
            <a:off x="4917994" y="2768957"/>
            <a:ext cx="2730819" cy="4089043"/>
          </a:xfrm>
          <a:prstGeom prst="rect">
            <a:avLst/>
          </a:prstGeom>
        </p:spPr>
      </p:pic>
      <p:pic>
        <p:nvPicPr>
          <p:cNvPr id="4" name="Picture 3">
            <a:extLst>
              <a:ext uri="{FF2B5EF4-FFF2-40B4-BE49-F238E27FC236}">
                <a16:creationId xmlns:a16="http://schemas.microsoft.com/office/drawing/2014/main" id="{F381FB50-8EF3-B441-8B0B-3F68DBB6D4C0}"/>
              </a:ext>
            </a:extLst>
          </p:cNvPr>
          <p:cNvPicPr>
            <a:picLocks noChangeAspect="1"/>
          </p:cNvPicPr>
          <p:nvPr/>
        </p:nvPicPr>
        <p:blipFill>
          <a:blip r:embed="rId3"/>
          <a:stretch>
            <a:fillRect/>
          </a:stretch>
        </p:blipFill>
        <p:spPr>
          <a:xfrm flipH="1">
            <a:off x="10660369" y="1236371"/>
            <a:ext cx="989970" cy="2079938"/>
          </a:xfrm>
          <a:prstGeom prst="rect">
            <a:avLst/>
          </a:prstGeom>
        </p:spPr>
      </p:pic>
      <p:graphicFrame>
        <p:nvGraphicFramePr>
          <p:cNvPr id="5" name="Table 4">
            <a:extLst>
              <a:ext uri="{FF2B5EF4-FFF2-40B4-BE49-F238E27FC236}">
                <a16:creationId xmlns:a16="http://schemas.microsoft.com/office/drawing/2014/main" id="{F023D3A1-CB66-7E43-ABB8-93A2B8A58BCC}"/>
              </a:ext>
            </a:extLst>
          </p:cNvPr>
          <p:cNvGraphicFramePr>
            <a:graphicFrameLocks noGrp="1"/>
          </p:cNvGraphicFramePr>
          <p:nvPr>
            <p:extLst>
              <p:ext uri="{D42A27DB-BD31-4B8C-83A1-F6EECF244321}">
                <p14:modId xmlns:p14="http://schemas.microsoft.com/office/powerpoint/2010/main" val="574020592"/>
              </p:ext>
            </p:extLst>
          </p:nvPr>
        </p:nvGraphicFramePr>
        <p:xfrm>
          <a:off x="8158321" y="1535481"/>
          <a:ext cx="2319834" cy="1173180"/>
        </p:xfrm>
        <a:graphic>
          <a:graphicData uri="http://schemas.openxmlformats.org/drawingml/2006/table">
            <a:tbl>
              <a:tblPr/>
              <a:tblGrid>
                <a:gridCol w="2319834">
                  <a:extLst>
                    <a:ext uri="{9D8B030D-6E8A-4147-A177-3AD203B41FA5}">
                      <a16:colId xmlns:a16="http://schemas.microsoft.com/office/drawing/2014/main" val="20000"/>
                    </a:ext>
                  </a:extLst>
                </a:gridCol>
              </a:tblGrid>
              <a:tr h="871441">
                <a:tc>
                  <a:txBody>
                    <a:bodyPr/>
                    <a:lstStyle/>
                    <a:p>
                      <a:r>
                        <a:rPr lang="en-GB" sz="2400" b="1" u="sng" kern="1200" dirty="0">
                          <a:solidFill>
                            <a:srgbClr val="000000"/>
                          </a:solidFill>
                          <a:effectLst/>
                          <a:latin typeface="+mj-lt"/>
                          <a:ea typeface="+mn-ea"/>
                          <a:cs typeface="+mn-cs"/>
                        </a:rPr>
                        <a:t>Portion Size:</a:t>
                      </a:r>
                      <a:r>
                        <a:rPr lang="en-GB" sz="2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 </a:t>
                      </a:r>
                      <a:r>
                        <a:rPr lang="en-GB" sz="2400" b="0" dirty="0">
                          <a:solidFill>
                            <a:srgbClr val="000000"/>
                          </a:solidFill>
                          <a:effectLst/>
                          <a:latin typeface="+mj-lt"/>
                        </a:rPr>
                        <a:t>Don’t take more than you can eat.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6" name="Table 5">
            <a:extLst>
              <a:ext uri="{FF2B5EF4-FFF2-40B4-BE49-F238E27FC236}">
                <a16:creationId xmlns:a16="http://schemas.microsoft.com/office/drawing/2014/main" id="{A3685FDD-38C2-A644-966E-228789EF3584}"/>
              </a:ext>
            </a:extLst>
          </p:cNvPr>
          <p:cNvGraphicFramePr>
            <a:graphicFrameLocks noGrp="1"/>
          </p:cNvGraphicFramePr>
          <p:nvPr>
            <p:extLst>
              <p:ext uri="{D42A27DB-BD31-4B8C-83A1-F6EECF244321}">
                <p14:modId xmlns:p14="http://schemas.microsoft.com/office/powerpoint/2010/main" val="3508935219"/>
              </p:ext>
            </p:extLst>
          </p:nvPr>
        </p:nvGraphicFramePr>
        <p:xfrm>
          <a:off x="208350" y="1535481"/>
          <a:ext cx="3396176" cy="1264620"/>
        </p:xfrm>
        <a:graphic>
          <a:graphicData uri="http://schemas.openxmlformats.org/drawingml/2006/table">
            <a:tbl>
              <a:tblPr/>
              <a:tblGrid>
                <a:gridCol w="3396176">
                  <a:extLst>
                    <a:ext uri="{9D8B030D-6E8A-4147-A177-3AD203B41FA5}">
                      <a16:colId xmlns:a16="http://schemas.microsoft.com/office/drawing/2014/main" val="20000"/>
                    </a:ext>
                  </a:extLst>
                </a:gridCol>
              </a:tblGrid>
              <a:tr h="871441">
                <a:tc>
                  <a:txBody>
                    <a:bodyPr/>
                    <a:lstStyle/>
                    <a:p>
                      <a:r>
                        <a:rPr lang="en-GB" sz="2400" b="1" u="sng" kern="1200" dirty="0">
                          <a:solidFill>
                            <a:srgbClr val="000000"/>
                          </a:solidFill>
                          <a:effectLst/>
                          <a:latin typeface="+mj-lt"/>
                          <a:ea typeface="+mn-ea"/>
                          <a:cs typeface="+mn-cs"/>
                        </a:rPr>
                        <a:t>Leftovers:</a:t>
                      </a:r>
                      <a:r>
                        <a:rPr lang="en-GB" sz="2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 </a:t>
                      </a:r>
                      <a:r>
                        <a:rPr lang="en-GB" sz="1800" b="0" dirty="0">
                          <a:solidFill>
                            <a:srgbClr val="000000"/>
                          </a:solidFill>
                          <a:effectLst/>
                          <a:latin typeface="+mj-lt"/>
                        </a:rPr>
                        <a:t>Eat your leftovers for lunch the next day. If you are at a restaurant ask to have it packaged and take it home.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7" name="Table 6">
            <a:extLst>
              <a:ext uri="{FF2B5EF4-FFF2-40B4-BE49-F238E27FC236}">
                <a16:creationId xmlns:a16="http://schemas.microsoft.com/office/drawing/2014/main" id="{81F20ED4-4F62-8840-8153-F4C879302A60}"/>
              </a:ext>
            </a:extLst>
          </p:cNvPr>
          <p:cNvGraphicFramePr>
            <a:graphicFrameLocks noGrp="1"/>
          </p:cNvGraphicFramePr>
          <p:nvPr>
            <p:extLst>
              <p:ext uri="{D42A27DB-BD31-4B8C-83A1-F6EECF244321}">
                <p14:modId xmlns:p14="http://schemas.microsoft.com/office/powerpoint/2010/main" val="3675231975"/>
              </p:ext>
            </p:extLst>
          </p:nvPr>
        </p:nvGraphicFramePr>
        <p:xfrm>
          <a:off x="8033663" y="3833845"/>
          <a:ext cx="3616676" cy="1813260"/>
        </p:xfrm>
        <a:graphic>
          <a:graphicData uri="http://schemas.openxmlformats.org/drawingml/2006/table">
            <a:tbl>
              <a:tblPr/>
              <a:tblGrid>
                <a:gridCol w="3616676">
                  <a:extLst>
                    <a:ext uri="{9D8B030D-6E8A-4147-A177-3AD203B41FA5}">
                      <a16:colId xmlns:a16="http://schemas.microsoft.com/office/drawing/2014/main" val="20000"/>
                    </a:ext>
                  </a:extLst>
                </a:gridCol>
              </a:tblGrid>
              <a:tr h="871441">
                <a:tc>
                  <a:txBody>
                    <a:bodyPr/>
                    <a:lstStyle/>
                    <a:p>
                      <a:r>
                        <a:rPr lang="en-GB" sz="2400" b="1" u="sng" kern="1200" dirty="0">
                          <a:solidFill>
                            <a:srgbClr val="000000"/>
                          </a:solidFill>
                          <a:effectLst/>
                          <a:latin typeface="+mj-lt"/>
                          <a:ea typeface="+mn-ea"/>
                          <a:cs typeface="+mn-cs"/>
                        </a:rPr>
                        <a:t>Reuse food:</a:t>
                      </a:r>
                      <a:r>
                        <a:rPr lang="en-GB" sz="2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 </a:t>
                      </a:r>
                      <a:r>
                        <a:rPr lang="en-GB" sz="1800" b="0" dirty="0">
                          <a:solidFill>
                            <a:srgbClr val="000000"/>
                          </a:solidFill>
                          <a:effectLst/>
                          <a:latin typeface="+mj-lt"/>
                        </a:rPr>
                        <a:t>If a banana has gone bad use it to make banana bread. </a:t>
                      </a:r>
                    </a:p>
                    <a:p>
                      <a:r>
                        <a:rPr lang="en-GB" sz="1800" b="0" dirty="0">
                          <a:solidFill>
                            <a:srgbClr val="000000"/>
                          </a:solidFill>
                          <a:effectLst/>
                          <a:latin typeface="+mj-lt"/>
                        </a:rPr>
                        <a:t>If bread has gone stale and it’s not mouldy blend it to make bread crumbs. Freeze old fruit and use it in a smoothie.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8" name="Table 7">
            <a:extLst>
              <a:ext uri="{FF2B5EF4-FFF2-40B4-BE49-F238E27FC236}">
                <a16:creationId xmlns:a16="http://schemas.microsoft.com/office/drawing/2014/main" id="{AAFEE81D-391D-A64E-A166-F0595C166323}"/>
              </a:ext>
            </a:extLst>
          </p:cNvPr>
          <p:cNvGraphicFramePr>
            <a:graphicFrameLocks noGrp="1"/>
          </p:cNvGraphicFramePr>
          <p:nvPr>
            <p:extLst>
              <p:ext uri="{D42A27DB-BD31-4B8C-83A1-F6EECF244321}">
                <p14:modId xmlns:p14="http://schemas.microsoft.com/office/powerpoint/2010/main" val="738623509"/>
              </p:ext>
            </p:extLst>
          </p:nvPr>
        </p:nvGraphicFramePr>
        <p:xfrm>
          <a:off x="1032598" y="4204951"/>
          <a:ext cx="3396176" cy="1538940"/>
        </p:xfrm>
        <a:graphic>
          <a:graphicData uri="http://schemas.openxmlformats.org/drawingml/2006/table">
            <a:tbl>
              <a:tblPr/>
              <a:tblGrid>
                <a:gridCol w="3396176">
                  <a:extLst>
                    <a:ext uri="{9D8B030D-6E8A-4147-A177-3AD203B41FA5}">
                      <a16:colId xmlns:a16="http://schemas.microsoft.com/office/drawing/2014/main" val="20000"/>
                    </a:ext>
                  </a:extLst>
                </a:gridCol>
              </a:tblGrid>
              <a:tr h="871441">
                <a:tc>
                  <a:txBody>
                    <a:bodyPr/>
                    <a:lstStyle/>
                    <a:p>
                      <a:r>
                        <a:rPr lang="en-GB" sz="2400" b="1" u="sng" kern="1200" dirty="0">
                          <a:solidFill>
                            <a:srgbClr val="000000"/>
                          </a:solidFill>
                          <a:effectLst/>
                          <a:latin typeface="+mj-lt"/>
                          <a:ea typeface="+mn-ea"/>
                          <a:cs typeface="+mn-cs"/>
                        </a:rPr>
                        <a:t>Dates on food:</a:t>
                      </a:r>
                      <a:r>
                        <a:rPr lang="en-GB" sz="24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 </a:t>
                      </a:r>
                      <a:r>
                        <a:rPr lang="en-GB" sz="1800" b="0" dirty="0">
                          <a:solidFill>
                            <a:srgbClr val="000000"/>
                          </a:solidFill>
                          <a:effectLst/>
                          <a:latin typeface="+mj-lt"/>
                        </a:rPr>
                        <a:t>Use by dates show when food is unsafe to eat. Best before dates show when the food starts to not taste its best but is still edible. </a:t>
                      </a:r>
                      <a:endParaRPr lang="en-GB" sz="1600" b="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 name="Picture 9">
            <a:extLst>
              <a:ext uri="{FF2B5EF4-FFF2-40B4-BE49-F238E27FC236}">
                <a16:creationId xmlns:a16="http://schemas.microsoft.com/office/drawing/2014/main" id="{1A5CA73F-9701-3149-8DE1-4DE22C26CDDF}"/>
              </a:ext>
            </a:extLst>
          </p:cNvPr>
          <p:cNvPicPr>
            <a:picLocks noChangeAspect="1"/>
          </p:cNvPicPr>
          <p:nvPr/>
        </p:nvPicPr>
        <p:blipFill>
          <a:blip r:embed="rId4"/>
          <a:stretch>
            <a:fillRect/>
          </a:stretch>
        </p:blipFill>
        <p:spPr>
          <a:xfrm rot="20965881">
            <a:off x="330213" y="3493455"/>
            <a:ext cx="1161766" cy="680780"/>
          </a:xfrm>
          <a:prstGeom prst="rect">
            <a:avLst/>
          </a:prstGeom>
        </p:spPr>
      </p:pic>
    </p:spTree>
    <p:extLst>
      <p:ext uri="{BB962C8B-B14F-4D97-AF65-F5344CB8AC3E}">
        <p14:creationId xmlns:p14="http://schemas.microsoft.com/office/powerpoint/2010/main" val="112133304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4611503" y="147625"/>
            <a:ext cx="3343800" cy="769441"/>
          </a:xfrm>
          <a:prstGeom prst="rect">
            <a:avLst/>
          </a:prstGeom>
        </p:spPr>
        <p:txBody>
          <a:bodyPr wrap="none">
            <a:spAutoFit/>
          </a:bodyPr>
          <a:lstStyle/>
          <a:p>
            <a:pPr algn="ctr"/>
            <a:r>
              <a:rPr lang="en-GB" sz="4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Textile waste?</a:t>
            </a:r>
          </a:p>
        </p:txBody>
      </p:sp>
      <p:pic>
        <p:nvPicPr>
          <p:cNvPr id="8" name="Picture 7">
            <a:extLst>
              <a:ext uri="{FF2B5EF4-FFF2-40B4-BE49-F238E27FC236}">
                <a16:creationId xmlns:a16="http://schemas.microsoft.com/office/drawing/2014/main" id="{BE0B4380-0668-7048-BC3F-4384050CC47E}"/>
              </a:ext>
            </a:extLst>
          </p:cNvPr>
          <p:cNvPicPr>
            <a:picLocks noChangeAspect="1"/>
          </p:cNvPicPr>
          <p:nvPr/>
        </p:nvPicPr>
        <p:blipFill rotWithShape="1">
          <a:blip r:embed="rId2"/>
          <a:srcRect l="13458" t="23889" r="11650" b="36944"/>
          <a:stretch/>
        </p:blipFill>
        <p:spPr>
          <a:xfrm>
            <a:off x="8153400" y="0"/>
            <a:ext cx="1104900" cy="817366"/>
          </a:xfrm>
          <a:prstGeom prst="rect">
            <a:avLst/>
          </a:prstGeom>
        </p:spPr>
      </p:pic>
      <p:sp>
        <p:nvSpPr>
          <p:cNvPr id="9" name="TextBox 8">
            <a:extLst>
              <a:ext uri="{FF2B5EF4-FFF2-40B4-BE49-F238E27FC236}">
                <a16:creationId xmlns:a16="http://schemas.microsoft.com/office/drawing/2014/main" id="{479A4C93-D55C-1642-A0A3-D568E50413FD}"/>
              </a:ext>
            </a:extLst>
          </p:cNvPr>
          <p:cNvSpPr txBox="1"/>
          <p:nvPr/>
        </p:nvSpPr>
        <p:spPr>
          <a:xfrm>
            <a:off x="212161" y="962190"/>
            <a:ext cx="11865539" cy="923330"/>
          </a:xfrm>
          <a:prstGeom prst="rect">
            <a:avLst/>
          </a:prstGeom>
          <a:noFill/>
        </p:spPr>
        <p:txBody>
          <a:bodyPr wrap="square" rtlCol="0">
            <a:spAutoFit/>
          </a:bodyPr>
          <a:lstStyle/>
          <a:p>
            <a:r>
              <a:rPr lang="en-AU" dirty="0">
                <a:latin typeface="+mj-lt"/>
              </a:rPr>
              <a:t>Textiles are flexible materials made by creating an interlocking network of yarns or threads. Common examples include clothes, bed sheets, tea towels and bags. Different materials can make up textiles. </a:t>
            </a:r>
            <a:r>
              <a:rPr lang="en-AU" b="1" dirty="0">
                <a:latin typeface="+mj-lt"/>
              </a:rPr>
              <a:t>Do you know of the different materials we use to make clothes?  </a:t>
            </a:r>
          </a:p>
        </p:txBody>
      </p:sp>
      <p:sp>
        <p:nvSpPr>
          <p:cNvPr id="10" name="TextBox 9">
            <a:extLst>
              <a:ext uri="{FF2B5EF4-FFF2-40B4-BE49-F238E27FC236}">
                <a16:creationId xmlns:a16="http://schemas.microsoft.com/office/drawing/2014/main" id="{F0FFFF72-FEC4-1948-8785-20750D139BCA}"/>
              </a:ext>
            </a:extLst>
          </p:cNvPr>
          <p:cNvSpPr txBox="1"/>
          <p:nvPr/>
        </p:nvSpPr>
        <p:spPr>
          <a:xfrm>
            <a:off x="296743" y="2464149"/>
            <a:ext cx="1727065" cy="1107996"/>
          </a:xfrm>
          <a:prstGeom prst="rect">
            <a:avLst/>
          </a:prstGeom>
          <a:noFill/>
        </p:spPr>
        <p:txBody>
          <a:bodyPr wrap="square" rtlCol="0">
            <a:spAutoFit/>
          </a:bodyPr>
          <a:lstStyle/>
          <a:p>
            <a:r>
              <a:rPr lang="en-US" sz="1600" b="1" dirty="0"/>
              <a:t>Wool:</a:t>
            </a:r>
          </a:p>
          <a:p>
            <a:r>
              <a:rPr lang="en-US" sz="1600" dirty="0"/>
              <a:t>Wool comes from sheep.  </a:t>
            </a:r>
          </a:p>
          <a:p>
            <a:endParaRPr lang="en-US" dirty="0"/>
          </a:p>
        </p:txBody>
      </p:sp>
      <p:sp>
        <p:nvSpPr>
          <p:cNvPr id="11" name="TextBox 10">
            <a:extLst>
              <a:ext uri="{FF2B5EF4-FFF2-40B4-BE49-F238E27FC236}">
                <a16:creationId xmlns:a16="http://schemas.microsoft.com/office/drawing/2014/main" id="{7936F2F4-17B5-7042-B087-336B51526FB3}"/>
              </a:ext>
            </a:extLst>
          </p:cNvPr>
          <p:cNvSpPr txBox="1"/>
          <p:nvPr/>
        </p:nvSpPr>
        <p:spPr>
          <a:xfrm>
            <a:off x="4246758" y="2410052"/>
            <a:ext cx="1851931" cy="1569660"/>
          </a:xfrm>
          <a:prstGeom prst="rect">
            <a:avLst/>
          </a:prstGeom>
          <a:noFill/>
        </p:spPr>
        <p:txBody>
          <a:bodyPr wrap="square" rtlCol="0">
            <a:spAutoFit/>
          </a:bodyPr>
          <a:lstStyle/>
          <a:p>
            <a:r>
              <a:rPr lang="en-US" sz="1600" b="1" dirty="0"/>
              <a:t>Leather:</a:t>
            </a:r>
          </a:p>
          <a:p>
            <a:r>
              <a:rPr lang="en-US" sz="1600" dirty="0"/>
              <a:t>Leather comes from animals such as cows, sheep, crocodiles and snakes.  </a:t>
            </a:r>
          </a:p>
        </p:txBody>
      </p:sp>
      <p:sp>
        <p:nvSpPr>
          <p:cNvPr id="12" name="TextBox 11">
            <a:extLst>
              <a:ext uri="{FF2B5EF4-FFF2-40B4-BE49-F238E27FC236}">
                <a16:creationId xmlns:a16="http://schemas.microsoft.com/office/drawing/2014/main" id="{25F479B9-4C41-1D4F-9C13-6DFABAA5C936}"/>
              </a:ext>
            </a:extLst>
          </p:cNvPr>
          <p:cNvSpPr txBox="1"/>
          <p:nvPr/>
        </p:nvSpPr>
        <p:spPr>
          <a:xfrm>
            <a:off x="9750743" y="2405284"/>
            <a:ext cx="1804338" cy="1107996"/>
          </a:xfrm>
          <a:prstGeom prst="rect">
            <a:avLst/>
          </a:prstGeom>
          <a:noFill/>
        </p:spPr>
        <p:txBody>
          <a:bodyPr wrap="square" rtlCol="0">
            <a:spAutoFit/>
          </a:bodyPr>
          <a:lstStyle/>
          <a:p>
            <a:r>
              <a:rPr lang="en-US" sz="1600" b="1" dirty="0"/>
              <a:t>Silk:</a:t>
            </a:r>
          </a:p>
          <a:p>
            <a:r>
              <a:rPr lang="en-US" sz="1600" dirty="0"/>
              <a:t>Silk is created from silk worms.  </a:t>
            </a:r>
          </a:p>
          <a:p>
            <a:endParaRPr lang="en-US" dirty="0"/>
          </a:p>
        </p:txBody>
      </p:sp>
      <p:sp>
        <p:nvSpPr>
          <p:cNvPr id="13" name="TextBox 12">
            <a:extLst>
              <a:ext uri="{FF2B5EF4-FFF2-40B4-BE49-F238E27FC236}">
                <a16:creationId xmlns:a16="http://schemas.microsoft.com/office/drawing/2014/main" id="{7923F9AB-A7E1-0243-8BFB-13FA31A02A15}"/>
              </a:ext>
            </a:extLst>
          </p:cNvPr>
          <p:cNvSpPr txBox="1"/>
          <p:nvPr/>
        </p:nvSpPr>
        <p:spPr>
          <a:xfrm>
            <a:off x="1508010" y="5136031"/>
            <a:ext cx="1804338" cy="830997"/>
          </a:xfrm>
          <a:prstGeom prst="rect">
            <a:avLst/>
          </a:prstGeom>
          <a:noFill/>
        </p:spPr>
        <p:txBody>
          <a:bodyPr wrap="square" rtlCol="0">
            <a:spAutoFit/>
          </a:bodyPr>
          <a:lstStyle/>
          <a:p>
            <a:r>
              <a:rPr lang="en-US" sz="1600" b="1" dirty="0"/>
              <a:t>Cotton: </a:t>
            </a:r>
          </a:p>
          <a:p>
            <a:r>
              <a:rPr lang="en-US" sz="1600" dirty="0"/>
              <a:t>Cotton comes from cotton plants.  </a:t>
            </a:r>
          </a:p>
        </p:txBody>
      </p:sp>
      <p:sp>
        <p:nvSpPr>
          <p:cNvPr id="14" name="TextBox 13">
            <a:extLst>
              <a:ext uri="{FF2B5EF4-FFF2-40B4-BE49-F238E27FC236}">
                <a16:creationId xmlns:a16="http://schemas.microsoft.com/office/drawing/2014/main" id="{E9E72DC6-B6F3-7D46-A6ED-225F1D5D0AE6}"/>
              </a:ext>
            </a:extLst>
          </p:cNvPr>
          <p:cNvSpPr txBox="1"/>
          <p:nvPr/>
        </p:nvSpPr>
        <p:spPr>
          <a:xfrm>
            <a:off x="7955303" y="5180546"/>
            <a:ext cx="3131797" cy="1200329"/>
          </a:xfrm>
          <a:prstGeom prst="rect">
            <a:avLst/>
          </a:prstGeom>
          <a:noFill/>
        </p:spPr>
        <p:txBody>
          <a:bodyPr wrap="square" rtlCol="0">
            <a:spAutoFit/>
          </a:bodyPr>
          <a:lstStyle/>
          <a:p>
            <a:r>
              <a:rPr lang="en-US" sz="1600" b="1" dirty="0"/>
              <a:t>Synthetic Materials: </a:t>
            </a:r>
          </a:p>
          <a:p>
            <a:r>
              <a:rPr lang="en-US" sz="1400" dirty="0"/>
              <a:t>These materials are made from </a:t>
            </a:r>
            <a:r>
              <a:rPr lang="en-US" sz="1400" b="1" dirty="0"/>
              <a:t>crude oil </a:t>
            </a:r>
            <a:r>
              <a:rPr lang="en-US" sz="1400" dirty="0"/>
              <a:t>such as </a:t>
            </a:r>
            <a:r>
              <a:rPr lang="en-US" sz="1400" b="1" dirty="0"/>
              <a:t>Polyester, Nylon </a:t>
            </a:r>
            <a:r>
              <a:rPr lang="en-US" sz="1400" dirty="0"/>
              <a:t>and </a:t>
            </a:r>
            <a:r>
              <a:rPr lang="en-US" sz="1400" b="1" dirty="0"/>
              <a:t>Acrylic</a:t>
            </a:r>
            <a:r>
              <a:rPr lang="en-US" sz="1400" dirty="0"/>
              <a:t>. It is estimated around 65% of textiles are made from synthetic materials. </a:t>
            </a:r>
          </a:p>
        </p:txBody>
      </p:sp>
      <p:pic>
        <p:nvPicPr>
          <p:cNvPr id="15" name="Picture 14">
            <a:extLst>
              <a:ext uri="{FF2B5EF4-FFF2-40B4-BE49-F238E27FC236}">
                <a16:creationId xmlns:a16="http://schemas.microsoft.com/office/drawing/2014/main" id="{0EB3289D-3282-4B49-A8E7-5EAFB85F1BF3}"/>
              </a:ext>
            </a:extLst>
          </p:cNvPr>
          <p:cNvPicPr>
            <a:picLocks noChangeAspect="1"/>
          </p:cNvPicPr>
          <p:nvPr/>
        </p:nvPicPr>
        <p:blipFill>
          <a:blip r:embed="rId3"/>
          <a:stretch>
            <a:fillRect/>
          </a:stretch>
        </p:blipFill>
        <p:spPr>
          <a:xfrm>
            <a:off x="10958311" y="4633018"/>
            <a:ext cx="883105" cy="1970004"/>
          </a:xfrm>
          <a:prstGeom prst="rect">
            <a:avLst/>
          </a:prstGeom>
        </p:spPr>
      </p:pic>
      <p:sp>
        <p:nvSpPr>
          <p:cNvPr id="18" name="TextBox 17">
            <a:extLst>
              <a:ext uri="{FF2B5EF4-FFF2-40B4-BE49-F238E27FC236}">
                <a16:creationId xmlns:a16="http://schemas.microsoft.com/office/drawing/2014/main" id="{68B315C2-24CF-A64F-8C01-ADFF6A680E30}"/>
              </a:ext>
            </a:extLst>
          </p:cNvPr>
          <p:cNvSpPr txBox="1"/>
          <p:nvPr/>
        </p:nvSpPr>
        <p:spPr>
          <a:xfrm>
            <a:off x="3946828" y="4633018"/>
            <a:ext cx="2000085" cy="1569660"/>
          </a:xfrm>
          <a:prstGeom prst="rect">
            <a:avLst/>
          </a:prstGeom>
          <a:noFill/>
        </p:spPr>
        <p:txBody>
          <a:bodyPr wrap="square" rtlCol="0">
            <a:spAutoFit/>
          </a:bodyPr>
          <a:lstStyle/>
          <a:p>
            <a:r>
              <a:rPr lang="en-US" sz="1600" b="1" dirty="0"/>
              <a:t>Bamboo and trees: </a:t>
            </a:r>
          </a:p>
          <a:p>
            <a:r>
              <a:rPr lang="en-US" sz="1600" dirty="0"/>
              <a:t>Cellulose is squeezed from the plants and then turned into </a:t>
            </a:r>
            <a:r>
              <a:rPr lang="en-US" sz="1600" dirty="0" err="1"/>
              <a:t>fibres</a:t>
            </a:r>
            <a:r>
              <a:rPr lang="en-US" sz="1600" dirty="0"/>
              <a:t> through a special process. </a:t>
            </a:r>
          </a:p>
        </p:txBody>
      </p:sp>
      <p:pic>
        <p:nvPicPr>
          <p:cNvPr id="19" name="Picture 18">
            <a:extLst>
              <a:ext uri="{FF2B5EF4-FFF2-40B4-BE49-F238E27FC236}">
                <a16:creationId xmlns:a16="http://schemas.microsoft.com/office/drawing/2014/main" id="{BBE69377-814D-AC48-9FE2-6BAF3C6A3C97}"/>
              </a:ext>
            </a:extLst>
          </p:cNvPr>
          <p:cNvPicPr>
            <a:picLocks noChangeAspect="1"/>
          </p:cNvPicPr>
          <p:nvPr/>
        </p:nvPicPr>
        <p:blipFill>
          <a:blip r:embed="rId4"/>
          <a:stretch>
            <a:fillRect/>
          </a:stretch>
        </p:blipFill>
        <p:spPr>
          <a:xfrm>
            <a:off x="9092033" y="2645072"/>
            <a:ext cx="1317419" cy="1099620"/>
          </a:xfrm>
          <a:prstGeom prst="rect">
            <a:avLst/>
          </a:prstGeom>
        </p:spPr>
      </p:pic>
      <p:pic>
        <p:nvPicPr>
          <p:cNvPr id="20" name="Picture 19">
            <a:extLst>
              <a:ext uri="{FF2B5EF4-FFF2-40B4-BE49-F238E27FC236}">
                <a16:creationId xmlns:a16="http://schemas.microsoft.com/office/drawing/2014/main" id="{C8B572FD-D6E7-574E-BD90-F1D2BE95D85D}"/>
              </a:ext>
            </a:extLst>
          </p:cNvPr>
          <p:cNvPicPr>
            <a:picLocks noChangeAspect="1"/>
          </p:cNvPicPr>
          <p:nvPr/>
        </p:nvPicPr>
        <p:blipFill>
          <a:blip r:embed="rId5"/>
          <a:stretch>
            <a:fillRect/>
          </a:stretch>
        </p:blipFill>
        <p:spPr>
          <a:xfrm>
            <a:off x="1012262" y="3099574"/>
            <a:ext cx="1124924" cy="945142"/>
          </a:xfrm>
          <a:prstGeom prst="rect">
            <a:avLst/>
          </a:prstGeom>
        </p:spPr>
      </p:pic>
      <p:pic>
        <p:nvPicPr>
          <p:cNvPr id="24" name="Picture 23">
            <a:extLst>
              <a:ext uri="{FF2B5EF4-FFF2-40B4-BE49-F238E27FC236}">
                <a16:creationId xmlns:a16="http://schemas.microsoft.com/office/drawing/2014/main" id="{84B5E698-03B7-1C4F-BB83-08070252DC67}"/>
              </a:ext>
            </a:extLst>
          </p:cNvPr>
          <p:cNvPicPr>
            <a:picLocks noChangeAspect="1"/>
          </p:cNvPicPr>
          <p:nvPr/>
        </p:nvPicPr>
        <p:blipFill>
          <a:blip r:embed="rId6"/>
          <a:stretch>
            <a:fillRect/>
          </a:stretch>
        </p:blipFill>
        <p:spPr>
          <a:xfrm>
            <a:off x="5743160" y="2969272"/>
            <a:ext cx="1172587" cy="578335"/>
          </a:xfrm>
          <a:prstGeom prst="rect">
            <a:avLst/>
          </a:prstGeom>
        </p:spPr>
      </p:pic>
      <p:pic>
        <p:nvPicPr>
          <p:cNvPr id="25" name="Picture 24">
            <a:extLst>
              <a:ext uri="{FF2B5EF4-FFF2-40B4-BE49-F238E27FC236}">
                <a16:creationId xmlns:a16="http://schemas.microsoft.com/office/drawing/2014/main" id="{601D0F97-3F55-0D49-AB54-BFC618190CB7}"/>
              </a:ext>
            </a:extLst>
          </p:cNvPr>
          <p:cNvPicPr>
            <a:picLocks noChangeAspect="1"/>
          </p:cNvPicPr>
          <p:nvPr/>
        </p:nvPicPr>
        <p:blipFill>
          <a:blip r:embed="rId7"/>
          <a:stretch>
            <a:fillRect/>
          </a:stretch>
        </p:blipFill>
        <p:spPr>
          <a:xfrm>
            <a:off x="5906961" y="4787811"/>
            <a:ext cx="960994" cy="1815211"/>
          </a:xfrm>
          <a:prstGeom prst="rect">
            <a:avLst/>
          </a:prstGeom>
        </p:spPr>
      </p:pic>
      <p:pic>
        <p:nvPicPr>
          <p:cNvPr id="26" name="Picture 25">
            <a:extLst>
              <a:ext uri="{FF2B5EF4-FFF2-40B4-BE49-F238E27FC236}">
                <a16:creationId xmlns:a16="http://schemas.microsoft.com/office/drawing/2014/main" id="{E4AAAD2B-3E81-7643-93CD-31FC41341089}"/>
              </a:ext>
            </a:extLst>
          </p:cNvPr>
          <p:cNvPicPr>
            <a:picLocks noChangeAspect="1"/>
          </p:cNvPicPr>
          <p:nvPr/>
        </p:nvPicPr>
        <p:blipFill>
          <a:blip r:embed="rId8"/>
          <a:stretch>
            <a:fillRect/>
          </a:stretch>
        </p:blipFill>
        <p:spPr>
          <a:xfrm>
            <a:off x="212161" y="4951366"/>
            <a:ext cx="1289097" cy="1651656"/>
          </a:xfrm>
          <a:prstGeom prst="rect">
            <a:avLst/>
          </a:prstGeom>
        </p:spPr>
      </p:pic>
      <p:sp>
        <p:nvSpPr>
          <p:cNvPr id="27" name="Rounded Rectangle 26">
            <a:extLst>
              <a:ext uri="{FF2B5EF4-FFF2-40B4-BE49-F238E27FC236}">
                <a16:creationId xmlns:a16="http://schemas.microsoft.com/office/drawing/2014/main" id="{6033C8B1-442D-0240-A403-81F5C9F5B102}"/>
              </a:ext>
            </a:extLst>
          </p:cNvPr>
          <p:cNvSpPr/>
          <p:nvPr/>
        </p:nvSpPr>
        <p:spPr>
          <a:xfrm>
            <a:off x="212161" y="2405284"/>
            <a:ext cx="2198018" cy="1741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Rounded Rectangle 27">
            <a:extLst>
              <a:ext uri="{FF2B5EF4-FFF2-40B4-BE49-F238E27FC236}">
                <a16:creationId xmlns:a16="http://schemas.microsoft.com/office/drawing/2014/main" id="{66B5812F-7928-B84D-A3BC-09B1C7D65293}"/>
              </a:ext>
            </a:extLst>
          </p:cNvPr>
          <p:cNvSpPr/>
          <p:nvPr/>
        </p:nvSpPr>
        <p:spPr>
          <a:xfrm>
            <a:off x="4200094" y="2324025"/>
            <a:ext cx="2759349" cy="1741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Rounded Rectangle 28">
            <a:extLst>
              <a:ext uri="{FF2B5EF4-FFF2-40B4-BE49-F238E27FC236}">
                <a16:creationId xmlns:a16="http://schemas.microsoft.com/office/drawing/2014/main" id="{908CCA4F-4A62-E34C-9239-7EBEF4F9FF51}"/>
              </a:ext>
            </a:extLst>
          </p:cNvPr>
          <p:cNvSpPr/>
          <p:nvPr/>
        </p:nvSpPr>
        <p:spPr>
          <a:xfrm>
            <a:off x="9029777" y="2160703"/>
            <a:ext cx="2759349" cy="174171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0" name="Rounded Rectangle 29">
            <a:extLst>
              <a:ext uri="{FF2B5EF4-FFF2-40B4-BE49-F238E27FC236}">
                <a16:creationId xmlns:a16="http://schemas.microsoft.com/office/drawing/2014/main" id="{337A3A79-1064-6A41-BC09-5818B7EA1E97}"/>
              </a:ext>
            </a:extLst>
          </p:cNvPr>
          <p:cNvSpPr/>
          <p:nvPr/>
        </p:nvSpPr>
        <p:spPr>
          <a:xfrm>
            <a:off x="128335" y="4747163"/>
            <a:ext cx="3184013" cy="1855859"/>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1" name="Rounded Rectangle 30">
            <a:extLst>
              <a:ext uri="{FF2B5EF4-FFF2-40B4-BE49-F238E27FC236}">
                <a16:creationId xmlns:a16="http://schemas.microsoft.com/office/drawing/2014/main" id="{524032FB-7286-8244-87D2-8BF1D7E212A4}"/>
              </a:ext>
            </a:extLst>
          </p:cNvPr>
          <p:cNvSpPr/>
          <p:nvPr/>
        </p:nvSpPr>
        <p:spPr>
          <a:xfrm>
            <a:off x="3820786" y="4633018"/>
            <a:ext cx="3184013" cy="1970004"/>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32" name="Rounded Rectangle 31">
            <a:extLst>
              <a:ext uri="{FF2B5EF4-FFF2-40B4-BE49-F238E27FC236}">
                <a16:creationId xmlns:a16="http://schemas.microsoft.com/office/drawing/2014/main" id="{7B84DDE5-3EF0-334F-98A5-18F2A43F4FC0}"/>
              </a:ext>
            </a:extLst>
          </p:cNvPr>
          <p:cNvSpPr/>
          <p:nvPr/>
        </p:nvSpPr>
        <p:spPr>
          <a:xfrm>
            <a:off x="7864801" y="4623599"/>
            <a:ext cx="4212899" cy="2099173"/>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Tree>
    <p:extLst>
      <p:ext uri="{BB962C8B-B14F-4D97-AF65-F5344CB8AC3E}">
        <p14:creationId xmlns:p14="http://schemas.microsoft.com/office/powerpoint/2010/main" val="35778604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1" nodeType="clickEffect">
                                  <p:stCondLst>
                                    <p:cond delay="0"/>
                                  </p:stCondLst>
                                  <p:childTnLst>
                                    <p:animEffect transition="out" filter="checkerboard(across)">
                                      <p:cBhvr>
                                        <p:cTn id="6" dur="500"/>
                                        <p:tgtEl>
                                          <p:spTgt spid="27"/>
                                        </p:tgtEl>
                                      </p:cBhvr>
                                    </p:animEffect>
                                    <p:set>
                                      <p:cBhvr>
                                        <p:cTn id="7" dur="1" fill="hold">
                                          <p:stCondLst>
                                            <p:cond delay="499"/>
                                          </p:stCondLst>
                                        </p:cTn>
                                        <p:tgtEl>
                                          <p:spTgt spid="27"/>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1" nodeType="clickEffect">
                                  <p:stCondLst>
                                    <p:cond delay="0"/>
                                  </p:stCondLst>
                                  <p:childTnLst>
                                    <p:animEffect transition="out" filter="checkerboard(across)">
                                      <p:cBhvr>
                                        <p:cTn id="11" dur="500"/>
                                        <p:tgtEl>
                                          <p:spTgt spid="28"/>
                                        </p:tgtEl>
                                      </p:cBhvr>
                                    </p:animEffect>
                                    <p:set>
                                      <p:cBhvr>
                                        <p:cTn id="12" dur="1" fill="hold">
                                          <p:stCondLst>
                                            <p:cond delay="499"/>
                                          </p:stCondLst>
                                        </p:cTn>
                                        <p:tgtEl>
                                          <p:spTgt spid="28"/>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3" presetClass="exit" presetSubtype="10" fill="hold" grpId="1" nodeType="clickEffect">
                                  <p:stCondLst>
                                    <p:cond delay="0"/>
                                  </p:stCondLst>
                                  <p:childTnLst>
                                    <p:animEffect transition="out" filter="blinds(horizontal)">
                                      <p:cBhvr>
                                        <p:cTn id="16" dur="500"/>
                                        <p:tgtEl>
                                          <p:spTgt spid="29"/>
                                        </p:tgtEl>
                                      </p:cBhvr>
                                    </p:animEffect>
                                    <p:set>
                                      <p:cBhvr>
                                        <p:cTn id="17" dur="1" fill="hold">
                                          <p:stCondLst>
                                            <p:cond delay="499"/>
                                          </p:stCondLst>
                                        </p:cTn>
                                        <p:tgtEl>
                                          <p:spTgt spid="29"/>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grpId="1" nodeType="clickEffect">
                                  <p:stCondLst>
                                    <p:cond delay="0"/>
                                  </p:stCondLst>
                                  <p:childTnLst>
                                    <p:animEffect transition="out" filter="checkerboard(across)">
                                      <p:cBhvr>
                                        <p:cTn id="21" dur="500"/>
                                        <p:tgtEl>
                                          <p:spTgt spid="30"/>
                                        </p:tgtEl>
                                      </p:cBhvr>
                                    </p:animEffect>
                                    <p:set>
                                      <p:cBhvr>
                                        <p:cTn id="22" dur="1" fill="hold">
                                          <p:stCondLst>
                                            <p:cond delay="499"/>
                                          </p:stCondLst>
                                        </p:cTn>
                                        <p:tgtEl>
                                          <p:spTgt spid="30"/>
                                        </p:tgtEl>
                                        <p:attrNameLst>
                                          <p:attrName>style.visibility</p:attrName>
                                        </p:attrNameLst>
                                      </p:cBhvr>
                                      <p:to>
                                        <p:strVal val="hidden"/>
                                      </p:to>
                                    </p:set>
                                  </p:childTnLst>
                                </p:cTn>
                              </p:par>
                            </p:childTnLst>
                          </p:cTn>
                        </p:par>
                      </p:childTnLst>
                    </p:cTn>
                  </p:par>
                  <p:par>
                    <p:cTn id="23" fill="hold">
                      <p:stCondLst>
                        <p:cond delay="indefinite"/>
                      </p:stCondLst>
                      <p:childTnLst>
                        <p:par>
                          <p:cTn id="24" fill="hold">
                            <p:stCondLst>
                              <p:cond delay="0"/>
                            </p:stCondLst>
                            <p:childTnLst>
                              <p:par>
                                <p:cTn id="25" presetID="3" presetClass="exit" presetSubtype="10" fill="hold" grpId="1" nodeType="clickEffect">
                                  <p:stCondLst>
                                    <p:cond delay="0"/>
                                  </p:stCondLst>
                                  <p:childTnLst>
                                    <p:animEffect transition="out" filter="blinds(horizontal)">
                                      <p:cBhvr>
                                        <p:cTn id="26" dur="500"/>
                                        <p:tgtEl>
                                          <p:spTgt spid="31"/>
                                        </p:tgtEl>
                                      </p:cBhvr>
                                    </p:animEffect>
                                    <p:set>
                                      <p:cBhvr>
                                        <p:cTn id="27" dur="1" fill="hold">
                                          <p:stCondLst>
                                            <p:cond delay="499"/>
                                          </p:stCondLst>
                                        </p:cTn>
                                        <p:tgtEl>
                                          <p:spTgt spid="31"/>
                                        </p:tgtEl>
                                        <p:attrNameLst>
                                          <p:attrName>style.visibility</p:attrName>
                                        </p:attrNameLst>
                                      </p:cBhvr>
                                      <p:to>
                                        <p:strVal val="hidden"/>
                                      </p:to>
                                    </p:set>
                                  </p:childTnLst>
                                </p:cTn>
                              </p:par>
                            </p:childTnLst>
                          </p:cTn>
                        </p:par>
                      </p:childTnLst>
                    </p:cTn>
                  </p:par>
                  <p:par>
                    <p:cTn id="28" fill="hold">
                      <p:stCondLst>
                        <p:cond delay="indefinite"/>
                      </p:stCondLst>
                      <p:childTnLst>
                        <p:par>
                          <p:cTn id="29" fill="hold">
                            <p:stCondLst>
                              <p:cond delay="0"/>
                            </p:stCondLst>
                            <p:childTnLst>
                              <p:par>
                                <p:cTn id="30" presetID="5" presetClass="exit" presetSubtype="10" fill="hold" grpId="1" nodeType="clickEffect">
                                  <p:stCondLst>
                                    <p:cond delay="0"/>
                                  </p:stCondLst>
                                  <p:childTnLst>
                                    <p:animEffect transition="out" filter="checkerboard(across)">
                                      <p:cBhvr>
                                        <p:cTn id="31" dur="500"/>
                                        <p:tgtEl>
                                          <p:spTgt spid="32"/>
                                        </p:tgtEl>
                                      </p:cBhvr>
                                    </p:animEffect>
                                    <p:set>
                                      <p:cBhvr>
                                        <p:cTn id="32" dur="1" fill="hold">
                                          <p:stCondLst>
                                            <p:cond delay="499"/>
                                          </p:stCondLst>
                                        </p:cTn>
                                        <p:tgtEl>
                                          <p:spTgt spid="3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1" animBg="1"/>
      <p:bldP spid="28" grpId="1" animBg="1"/>
      <p:bldP spid="29" grpId="1" animBg="1"/>
      <p:bldP spid="30" grpId="1" animBg="1"/>
      <p:bldP spid="31" grpId="1" animBg="1"/>
      <p:bldP spid="32" grpId="1" animBg="1"/>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35074</TotalTime>
  <Words>1743</Words>
  <Application>Microsoft Macintosh PowerPoint</Application>
  <PresentationFormat>Widescreen</PresentationFormat>
  <Paragraphs>134</Paragraphs>
  <Slides>19</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19</vt:i4>
      </vt:variant>
    </vt:vector>
  </HeadingPairs>
  <TitlesOfParts>
    <vt:vector size="24" baseType="lpstr">
      <vt:lpstr>Arial</vt:lpstr>
      <vt:lpstr>Calibri</vt:lpstr>
      <vt:lpstr>Calibri Light</vt:lpstr>
      <vt:lpstr>proxima_nova_bold</vt:lpstr>
      <vt:lpstr>Retrospect</vt:lpstr>
      <vt:lpstr>PowerPoint Presentation</vt:lpstr>
      <vt:lpstr>Lesson 4</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111</cp:revision>
  <dcterms:created xsi:type="dcterms:W3CDTF">2015-12-16T03:40:36Z</dcterms:created>
  <dcterms:modified xsi:type="dcterms:W3CDTF">2021-10-09T11:13:30Z</dcterms:modified>
</cp:coreProperties>
</file>