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23"/>
  </p:notesMasterIdLst>
  <p:sldIdLst>
    <p:sldId id="256" r:id="rId2"/>
    <p:sldId id="257" r:id="rId3"/>
    <p:sldId id="259" r:id="rId4"/>
    <p:sldId id="293" r:id="rId5"/>
    <p:sldId id="275" r:id="rId6"/>
    <p:sldId id="277" r:id="rId7"/>
    <p:sldId id="278" r:id="rId8"/>
    <p:sldId id="279" r:id="rId9"/>
    <p:sldId id="280" r:id="rId10"/>
    <p:sldId id="281" r:id="rId11"/>
    <p:sldId id="282" r:id="rId12"/>
    <p:sldId id="283" r:id="rId13"/>
    <p:sldId id="284" r:id="rId14"/>
    <p:sldId id="285" r:id="rId15"/>
    <p:sldId id="286" r:id="rId16"/>
    <p:sldId id="294" r:id="rId17"/>
    <p:sldId id="295" r:id="rId18"/>
    <p:sldId id="292" r:id="rId19"/>
    <p:sldId id="265" r:id="rId20"/>
    <p:sldId id="267" r:id="rId21"/>
    <p:sldId id="287" r:id="rId2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60093"/>
    <a:srgbClr val="33CCCC"/>
    <a:srgbClr val="66CCFF"/>
    <a:srgbClr val="99CCFF"/>
    <a:srgbClr val="0099CC"/>
    <a:srgbClr val="00CCFF"/>
    <a:srgbClr val="00FFCC"/>
    <a:srgbClr val="66FF99"/>
    <a:srgbClr val="CCEC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11" autoAdjust="0"/>
    <p:restoredTop sz="94660"/>
  </p:normalViewPr>
  <p:slideViewPr>
    <p:cSldViewPr snapToGrid="0">
      <p:cViewPr varScale="1">
        <p:scale>
          <a:sx n="98" d="100"/>
          <a:sy n="98" d="100"/>
        </p:scale>
        <p:origin x="224" y="3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18/8/21</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10"/>
          </p:nvPr>
        </p:nvSpPr>
        <p:spPr/>
        <p:txBody>
          <a:bodyPr/>
          <a:lstStyle/>
          <a:p>
            <a:fld id="{6A8620FF-783D-4E2F-8298-D62E390CC640}" type="slidenum">
              <a:rPr lang="en-US"/>
              <a:t>5</a:t>
            </a:fld>
            <a:endParaRPr lang="en-US"/>
          </a:p>
        </p:txBody>
      </p:sp>
    </p:spTree>
    <p:extLst>
      <p:ext uri="{BB962C8B-B14F-4D97-AF65-F5344CB8AC3E}">
        <p14:creationId xmlns:p14="http://schemas.microsoft.com/office/powerpoint/2010/main" val="287739932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18/8/21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CFEB59C-5A3E-464F-9122-2977B416D171}"/>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18/8/21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18/8/21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18/8/21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18/8/21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18/8/21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18/8/21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18/8/21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18/8/21</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18/8/21</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18/8/21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18/8/21</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3.pn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4.pn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5.pn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emf"/><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17.emf"/><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8.tiff"/><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9.tiff"/><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2" Type="http://schemas.openxmlformats.org/officeDocument/2006/relationships/image" Target="../media/image20.tiff"/><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image" Target="../media/image21.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hyperlink" Target="https://www.australiancurriculum.edu.au/f-10-curriculum/cross-curriculum-priorities/sustainability/" TargetMode="Externa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2" Type="http://schemas.openxmlformats.org/officeDocument/2006/relationships/image" Target="../media/image5.emf"/><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notesSlide" Target="../notesSlides/notesSlide1.xml"/><Relationship Id="rId1" Type="http://schemas.openxmlformats.org/officeDocument/2006/relationships/slideLayout" Target="../slideLayouts/slideLayout7.xml"/><Relationship Id="rId4" Type="http://schemas.openxmlformats.org/officeDocument/2006/relationships/image" Target="../media/image7.emf"/></Relationships>
</file>

<file path=ppt/slides/_rels/slide6.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9.emf"/><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10.emf"/><Relationship Id="rId2" Type="http://schemas.openxmlformats.org/officeDocument/2006/relationships/image" Target="../media/image6.em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7.xml"/><Relationship Id="rId4" Type="http://schemas.openxmlformats.org/officeDocument/2006/relationships/image" Target="../media/image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22714394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447030699"/>
              </p:ext>
            </p:extLst>
          </p:nvPr>
        </p:nvGraphicFramePr>
        <p:xfrm>
          <a:off x="2279560" y="3384275"/>
          <a:ext cx="8160977" cy="2529840"/>
        </p:xfrm>
        <a:graphic>
          <a:graphicData uri="http://schemas.openxmlformats.org/drawingml/2006/table">
            <a:tbl>
              <a:tblPr/>
              <a:tblGrid>
                <a:gridCol w="8160977">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Orange Peel: </a:t>
                      </a:r>
                    </a:p>
                    <a:p>
                      <a:pPr algn="ctr"/>
                      <a:r>
                        <a:rPr lang="en-GB" sz="8000" b="1" dirty="0">
                          <a:solidFill>
                            <a:srgbClr val="C800FF"/>
                          </a:solidFill>
                          <a:effectLst/>
                          <a:latin typeface="Comic Sans MS"/>
                        </a:rPr>
                        <a:t>6 months</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8193" name="Picture 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2776" t="9878" r="4069" b="26411"/>
          <a:stretch/>
        </p:blipFill>
        <p:spPr bwMode="auto">
          <a:xfrm>
            <a:off x="9485194" y="4779341"/>
            <a:ext cx="1910687" cy="87083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ounded Rectangle 5"/>
          <p:cNvSpPr/>
          <p:nvPr/>
        </p:nvSpPr>
        <p:spPr>
          <a:xfrm>
            <a:off x="3245476" y="4779341"/>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F1FAD57F-75A9-3849-91D9-D00A2374BD2A}"/>
              </a:ext>
            </a:extLst>
          </p:cNvPr>
          <p:cNvPicPr>
            <a:picLocks noChangeAspect="1"/>
          </p:cNvPicPr>
          <p:nvPr/>
        </p:nvPicPr>
        <p:blipFill>
          <a:blip r:embed="rId3"/>
          <a:stretch>
            <a:fillRect/>
          </a:stretch>
        </p:blipFill>
        <p:spPr>
          <a:xfrm>
            <a:off x="272955" y="0"/>
            <a:ext cx="2174031" cy="3426863"/>
          </a:xfrm>
          <a:prstGeom prst="rect">
            <a:avLst/>
          </a:prstGeom>
        </p:spPr>
      </p:pic>
    </p:spTree>
    <p:extLst>
      <p:ext uri="{BB962C8B-B14F-4D97-AF65-F5344CB8AC3E}">
        <p14:creationId xmlns:p14="http://schemas.microsoft.com/office/powerpoint/2010/main" val="186226885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630312580"/>
              </p:ext>
            </p:extLst>
          </p:nvPr>
        </p:nvGraphicFramePr>
        <p:xfrm>
          <a:off x="1784683" y="3429534"/>
          <a:ext cx="8647538" cy="2529840"/>
        </p:xfrm>
        <a:graphic>
          <a:graphicData uri="http://schemas.openxmlformats.org/drawingml/2006/table">
            <a:tbl>
              <a:tblPr/>
              <a:tblGrid>
                <a:gridCol w="8647538">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Cigarette Butt:</a:t>
                      </a:r>
                      <a:endParaRPr lang="en-GB" dirty="0">
                        <a:effectLst/>
                        <a:latin typeface="+mj-lt"/>
                      </a:endParaRPr>
                    </a:p>
                    <a:p>
                      <a:pPr algn="ctr"/>
                      <a:r>
                        <a:rPr lang="en-GB" sz="8000" b="1" dirty="0">
                          <a:solidFill>
                            <a:srgbClr val="C800FF"/>
                          </a:solidFill>
                          <a:effectLst/>
                          <a:latin typeface="Comic Sans MS"/>
                        </a:rPr>
                        <a:t>10-12 years</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9217" name="Picture 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7051" t="19413"/>
          <a:stretch/>
        </p:blipFill>
        <p:spPr bwMode="auto">
          <a:xfrm>
            <a:off x="9922625" y="4599295"/>
            <a:ext cx="1323130" cy="79896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ounded Rectangle 5"/>
          <p:cNvSpPr/>
          <p:nvPr/>
        </p:nvSpPr>
        <p:spPr>
          <a:xfrm>
            <a:off x="3084390" y="4786510"/>
            <a:ext cx="6220496"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0067C90B-C697-C340-8044-C6F69B105F44}"/>
              </a:ext>
            </a:extLst>
          </p:cNvPr>
          <p:cNvPicPr>
            <a:picLocks noChangeAspect="1"/>
          </p:cNvPicPr>
          <p:nvPr/>
        </p:nvPicPr>
        <p:blipFill>
          <a:blip r:embed="rId3"/>
          <a:stretch>
            <a:fillRect/>
          </a:stretch>
        </p:blipFill>
        <p:spPr>
          <a:xfrm>
            <a:off x="272955" y="0"/>
            <a:ext cx="2174031" cy="3426863"/>
          </a:xfrm>
          <a:prstGeom prst="rect">
            <a:avLst/>
          </a:prstGeom>
        </p:spPr>
      </p:pic>
    </p:spTree>
    <p:extLst>
      <p:ext uri="{BB962C8B-B14F-4D97-AF65-F5344CB8AC3E}">
        <p14:creationId xmlns:p14="http://schemas.microsoft.com/office/powerpoint/2010/main" val="168038007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328849125"/>
              </p:ext>
            </p:extLst>
          </p:nvPr>
        </p:nvGraphicFramePr>
        <p:xfrm>
          <a:off x="1056020" y="3343332"/>
          <a:ext cx="10058400" cy="2529840"/>
        </p:xfrm>
        <a:graphic>
          <a:graphicData uri="http://schemas.openxmlformats.org/drawingml/2006/table">
            <a:tbl>
              <a:tblPr/>
              <a:tblGrid>
                <a:gridCol w="10058400">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Disposable nappy: </a:t>
                      </a:r>
                      <a:endParaRPr lang="en-GB" dirty="0">
                        <a:effectLst/>
                        <a:latin typeface="+mj-lt"/>
                      </a:endParaRPr>
                    </a:p>
                    <a:p>
                      <a:pPr algn="ctr"/>
                      <a:r>
                        <a:rPr lang="en-GB" sz="8000" b="1" dirty="0">
                          <a:solidFill>
                            <a:srgbClr val="C800FF"/>
                          </a:solidFill>
                          <a:effectLst/>
                          <a:latin typeface="Comic Sans MS"/>
                        </a:rPr>
                        <a:t>75 years</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10241" name="Picture 1"/>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9493439" y="4598074"/>
            <a:ext cx="2161749" cy="1467859"/>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6" name="Rounded Rectangle 5"/>
          <p:cNvSpPr/>
          <p:nvPr/>
        </p:nvSpPr>
        <p:spPr>
          <a:xfrm>
            <a:off x="2700331" y="4720256"/>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4F14A306-D2CC-4149-9181-1FEE57488C5C}"/>
              </a:ext>
            </a:extLst>
          </p:cNvPr>
          <p:cNvPicPr>
            <a:picLocks noChangeAspect="1"/>
          </p:cNvPicPr>
          <p:nvPr/>
        </p:nvPicPr>
        <p:blipFill>
          <a:blip r:embed="rId3"/>
          <a:stretch>
            <a:fillRect/>
          </a:stretch>
        </p:blipFill>
        <p:spPr>
          <a:xfrm>
            <a:off x="272955" y="0"/>
            <a:ext cx="2174031" cy="3426863"/>
          </a:xfrm>
          <a:prstGeom prst="rect">
            <a:avLst/>
          </a:prstGeom>
        </p:spPr>
      </p:pic>
    </p:spTree>
    <p:extLst>
      <p:ext uri="{BB962C8B-B14F-4D97-AF65-F5344CB8AC3E}">
        <p14:creationId xmlns:p14="http://schemas.microsoft.com/office/powerpoint/2010/main" val="241159104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4103542661"/>
              </p:ext>
            </p:extLst>
          </p:nvPr>
        </p:nvGraphicFramePr>
        <p:xfrm>
          <a:off x="1209628" y="3134982"/>
          <a:ext cx="8688482" cy="2529840"/>
        </p:xfrm>
        <a:graphic>
          <a:graphicData uri="http://schemas.openxmlformats.org/drawingml/2006/table">
            <a:tbl>
              <a:tblPr/>
              <a:tblGrid>
                <a:gridCol w="8688482">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Aluminium Can: </a:t>
                      </a:r>
                    </a:p>
                    <a:p>
                      <a:pPr algn="ctr"/>
                      <a:r>
                        <a:rPr lang="en-GB" sz="8000" b="1" dirty="0">
                          <a:solidFill>
                            <a:srgbClr val="C800FF"/>
                          </a:solidFill>
                          <a:effectLst/>
                          <a:latin typeface="Comic Sans MS"/>
                        </a:rPr>
                        <a:t>200-500 years</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1748162" y="4454392"/>
            <a:ext cx="7611414"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4E34D354-ABFD-1240-AF3B-4AC4E0D4228C}"/>
              </a:ext>
            </a:extLst>
          </p:cNvPr>
          <p:cNvPicPr>
            <a:picLocks noChangeAspect="1"/>
          </p:cNvPicPr>
          <p:nvPr/>
        </p:nvPicPr>
        <p:blipFill>
          <a:blip r:embed="rId2"/>
          <a:stretch>
            <a:fillRect/>
          </a:stretch>
        </p:blipFill>
        <p:spPr>
          <a:xfrm>
            <a:off x="272955" y="0"/>
            <a:ext cx="2174031" cy="3426863"/>
          </a:xfrm>
          <a:prstGeom prst="rect">
            <a:avLst/>
          </a:prstGeom>
        </p:spPr>
      </p:pic>
      <p:pic>
        <p:nvPicPr>
          <p:cNvPr id="5" name="Picture 4">
            <a:extLst>
              <a:ext uri="{FF2B5EF4-FFF2-40B4-BE49-F238E27FC236}">
                <a16:creationId xmlns:a16="http://schemas.microsoft.com/office/drawing/2014/main" id="{8DBC68B2-5DFB-774A-BE81-B27E29413D5F}"/>
              </a:ext>
            </a:extLst>
          </p:cNvPr>
          <p:cNvPicPr>
            <a:picLocks noChangeAspect="1"/>
          </p:cNvPicPr>
          <p:nvPr/>
        </p:nvPicPr>
        <p:blipFill>
          <a:blip r:embed="rId3"/>
          <a:stretch>
            <a:fillRect/>
          </a:stretch>
        </p:blipFill>
        <p:spPr>
          <a:xfrm>
            <a:off x="9450857" y="934076"/>
            <a:ext cx="1816100" cy="2336800"/>
          </a:xfrm>
          <a:prstGeom prst="rect">
            <a:avLst/>
          </a:prstGeom>
        </p:spPr>
      </p:pic>
    </p:spTree>
    <p:extLst>
      <p:ext uri="{BB962C8B-B14F-4D97-AF65-F5344CB8AC3E}">
        <p14:creationId xmlns:p14="http://schemas.microsoft.com/office/powerpoint/2010/main" val="29378180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916103537"/>
              </p:ext>
            </p:extLst>
          </p:nvPr>
        </p:nvGraphicFramePr>
        <p:xfrm>
          <a:off x="272955" y="3484358"/>
          <a:ext cx="11764370" cy="2529840"/>
        </p:xfrm>
        <a:graphic>
          <a:graphicData uri="http://schemas.openxmlformats.org/drawingml/2006/table">
            <a:tbl>
              <a:tblPr/>
              <a:tblGrid>
                <a:gridCol w="11764370">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Glass bottles and jars:</a:t>
                      </a:r>
                      <a:endParaRPr lang="en-GB" dirty="0">
                        <a:effectLst/>
                        <a:latin typeface="+mj-lt"/>
                      </a:endParaRPr>
                    </a:p>
                    <a:p>
                      <a:pPr algn="ctr"/>
                      <a:r>
                        <a:rPr lang="en-GB" sz="8000" dirty="0">
                          <a:solidFill>
                            <a:srgbClr val="FF0000"/>
                          </a:solidFill>
                          <a:effectLst/>
                          <a:latin typeface="+mj-lt"/>
                        </a:rPr>
                        <a:t>Never!!</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3296992" y="4874358"/>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3" name="Picture 2">
            <a:extLst>
              <a:ext uri="{FF2B5EF4-FFF2-40B4-BE49-F238E27FC236}">
                <a16:creationId xmlns:a16="http://schemas.microsoft.com/office/drawing/2014/main" id="{1402559D-8715-E941-8247-A6812DEC0ADA}"/>
              </a:ext>
            </a:extLst>
          </p:cNvPr>
          <p:cNvPicPr>
            <a:picLocks noChangeAspect="1"/>
          </p:cNvPicPr>
          <p:nvPr/>
        </p:nvPicPr>
        <p:blipFill>
          <a:blip r:embed="rId2"/>
          <a:stretch>
            <a:fillRect/>
          </a:stretch>
        </p:blipFill>
        <p:spPr>
          <a:xfrm rot="16871738">
            <a:off x="8381118" y="1323824"/>
            <a:ext cx="3025301" cy="1087386"/>
          </a:xfrm>
          <a:prstGeom prst="rect">
            <a:avLst/>
          </a:prstGeom>
        </p:spPr>
      </p:pic>
      <p:pic>
        <p:nvPicPr>
          <p:cNvPr id="7" name="Picture 6">
            <a:extLst>
              <a:ext uri="{FF2B5EF4-FFF2-40B4-BE49-F238E27FC236}">
                <a16:creationId xmlns:a16="http://schemas.microsoft.com/office/drawing/2014/main" id="{87A37BD8-06D6-8F42-84A3-9FCD6FE3FC2E}"/>
              </a:ext>
            </a:extLst>
          </p:cNvPr>
          <p:cNvPicPr>
            <a:picLocks noChangeAspect="1"/>
          </p:cNvPicPr>
          <p:nvPr/>
        </p:nvPicPr>
        <p:blipFill>
          <a:blip r:embed="rId3"/>
          <a:stretch>
            <a:fillRect/>
          </a:stretch>
        </p:blipFill>
        <p:spPr>
          <a:xfrm>
            <a:off x="272955" y="0"/>
            <a:ext cx="2174031" cy="3426863"/>
          </a:xfrm>
          <a:prstGeom prst="rect">
            <a:avLst/>
          </a:prstGeom>
        </p:spPr>
      </p:pic>
    </p:spTree>
    <p:extLst>
      <p:ext uri="{BB962C8B-B14F-4D97-AF65-F5344CB8AC3E}">
        <p14:creationId xmlns:p14="http://schemas.microsoft.com/office/powerpoint/2010/main" val="372919057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ounded Rectangular Callout 4">
            <a:extLst>
              <a:ext uri="{FF2B5EF4-FFF2-40B4-BE49-F238E27FC236}">
                <a16:creationId xmlns:a16="http://schemas.microsoft.com/office/drawing/2014/main" id="{8C912F83-23A3-F345-8BFF-350FB278A0EA}"/>
              </a:ext>
            </a:extLst>
          </p:cNvPr>
          <p:cNvSpPr/>
          <p:nvPr/>
        </p:nvSpPr>
        <p:spPr>
          <a:xfrm>
            <a:off x="1558344" y="927279"/>
            <a:ext cx="9903853" cy="3723041"/>
          </a:xfrm>
          <a:prstGeom prst="wedgeRoundRectCallout">
            <a:avLst>
              <a:gd name="adj1" fmla="val -46841"/>
              <a:gd name="adj2" fmla="val 61808"/>
              <a:gd name="adj3" fmla="val 16667"/>
            </a:avLst>
          </a:prstGeom>
          <a:solidFill>
            <a:schemeClr val="accent1">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aphicFrame>
        <p:nvGraphicFramePr>
          <p:cNvPr id="2" name="Table 1"/>
          <p:cNvGraphicFramePr>
            <a:graphicFrameLocks noGrp="1"/>
          </p:cNvGraphicFramePr>
          <p:nvPr>
            <p:extLst>
              <p:ext uri="{D42A27DB-BD31-4B8C-83A1-F6EECF244321}">
                <p14:modId xmlns:p14="http://schemas.microsoft.com/office/powerpoint/2010/main" val="4271093285"/>
              </p:ext>
            </p:extLst>
          </p:nvPr>
        </p:nvGraphicFramePr>
        <p:xfrm>
          <a:off x="1948493" y="1280039"/>
          <a:ext cx="9123553" cy="3017520"/>
        </p:xfrm>
        <a:graphic>
          <a:graphicData uri="http://schemas.openxmlformats.org/drawingml/2006/table">
            <a:tbl>
              <a:tblPr/>
              <a:tblGrid>
                <a:gridCol w="9123553">
                  <a:extLst>
                    <a:ext uri="{9D8B030D-6E8A-4147-A177-3AD203B41FA5}">
                      <a16:colId xmlns:a16="http://schemas.microsoft.com/office/drawing/2014/main" val="20000"/>
                    </a:ext>
                  </a:extLst>
                </a:gridCol>
              </a:tblGrid>
              <a:tr h="0">
                <a:tc>
                  <a:txBody>
                    <a:bodyPr/>
                    <a:lstStyle/>
                    <a:p>
                      <a:pPr marL="0" algn="l" defTabSz="914400" rtl="0" eaLnBrk="1" latinLnBrk="0" hangingPunct="1"/>
                      <a:r>
                        <a:rPr lang="en-GB" sz="3200" b="1" kern="1200" dirty="0">
                          <a:solidFill>
                            <a:srgbClr val="000000"/>
                          </a:solidFill>
                          <a:effectLst/>
                          <a:latin typeface="+mj-lt"/>
                          <a:ea typeface="+mn-ea"/>
                          <a:cs typeface="+mn-cs"/>
                        </a:rPr>
                        <a:t>As you can see, food and packaging waste is not simply something that ‘goes away’ when we pop it in the rubbish bin for collection by our bin men. Waste has an insidious, long-term impact on our environment, our wildlife and ultimately our own health. So let’s remind ourselves where does our waste go? </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29CB0717-3DD8-1B4C-A92C-A06D182D5593}"/>
              </a:ext>
            </a:extLst>
          </p:cNvPr>
          <p:cNvPicPr>
            <a:picLocks noChangeAspect="1"/>
          </p:cNvPicPr>
          <p:nvPr/>
        </p:nvPicPr>
        <p:blipFill>
          <a:blip r:embed="rId2"/>
          <a:stretch>
            <a:fillRect/>
          </a:stretch>
        </p:blipFill>
        <p:spPr>
          <a:xfrm>
            <a:off x="531499" y="4650320"/>
            <a:ext cx="1299560" cy="1276215"/>
          </a:xfrm>
          <a:prstGeom prst="rect">
            <a:avLst/>
          </a:prstGeom>
        </p:spPr>
      </p:pic>
    </p:spTree>
    <p:extLst>
      <p:ext uri="{BB962C8B-B14F-4D97-AF65-F5344CB8AC3E}">
        <p14:creationId xmlns:p14="http://schemas.microsoft.com/office/powerpoint/2010/main" val="18140829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109271950"/>
              </p:ext>
            </p:extLst>
          </p:nvPr>
        </p:nvGraphicFramePr>
        <p:xfrm>
          <a:off x="664728" y="1584514"/>
          <a:ext cx="5105007" cy="4038300"/>
        </p:xfrm>
        <a:graphic>
          <a:graphicData uri="http://schemas.openxmlformats.org/drawingml/2006/table">
            <a:tbl>
              <a:tblPr/>
              <a:tblGrid>
                <a:gridCol w="5105007">
                  <a:extLst>
                    <a:ext uri="{9D8B030D-6E8A-4147-A177-3AD203B41FA5}">
                      <a16:colId xmlns:a16="http://schemas.microsoft.com/office/drawing/2014/main" val="20000"/>
                    </a:ext>
                  </a:extLst>
                </a:gridCol>
              </a:tblGrid>
              <a:tr h="2806030">
                <a:tc>
                  <a:txBody>
                    <a:bodyPr/>
                    <a:lstStyle/>
                    <a:p>
                      <a:r>
                        <a:rPr lang="en-GB" sz="2600" b="1" dirty="0">
                          <a:solidFill>
                            <a:srgbClr val="000000"/>
                          </a:solidFill>
                          <a:effectLst/>
                          <a:latin typeface="+mj-lt"/>
                        </a:rPr>
                        <a:t>Our waste unfortunately can end up in our rivers and oceans, our environment but it mainly ends up in ‘landfills.’</a:t>
                      </a:r>
                    </a:p>
                    <a:p>
                      <a:endParaRPr lang="en-GB" sz="2600" b="1" dirty="0">
                        <a:solidFill>
                          <a:srgbClr val="000000"/>
                        </a:solidFill>
                        <a:effectLst/>
                        <a:latin typeface="+mj-lt"/>
                      </a:endParaRPr>
                    </a:p>
                    <a:p>
                      <a:r>
                        <a:rPr lang="en-GB" sz="2600" b="1" dirty="0">
                          <a:solidFill>
                            <a:srgbClr val="000000"/>
                          </a:solidFill>
                          <a:effectLst/>
                          <a:latin typeface="+mj-lt"/>
                        </a:rPr>
                        <a:t>We send more and more rubbish ‘away’ to</a:t>
                      </a:r>
                      <a:r>
                        <a:rPr lang="en-GB" sz="2600" b="0" baseline="0" dirty="0">
                          <a:solidFill>
                            <a:schemeClr val="tx1"/>
                          </a:solidFill>
                          <a:effectLst/>
                          <a:latin typeface="+mj-lt"/>
                        </a:rPr>
                        <a:t> </a:t>
                      </a:r>
                      <a:r>
                        <a:rPr lang="en-GB" sz="2600" b="1" dirty="0">
                          <a:solidFill>
                            <a:srgbClr val="000000"/>
                          </a:solidFill>
                          <a:effectLst/>
                          <a:latin typeface="+mj-lt"/>
                        </a:rPr>
                        <a:t>landfill every year. </a:t>
                      </a:r>
                    </a:p>
                    <a:p>
                      <a:endParaRPr lang="en-GB" sz="2600" b="1" dirty="0">
                        <a:solidFill>
                          <a:srgbClr val="000000"/>
                        </a:solidFill>
                        <a:effectLst/>
                        <a:latin typeface="+mj-lt"/>
                      </a:endParaRPr>
                    </a:p>
                    <a:p>
                      <a:r>
                        <a:rPr lang="en-GB" sz="2600" b="1" dirty="0">
                          <a:solidFill>
                            <a:srgbClr val="000000"/>
                          </a:solidFill>
                          <a:effectLst/>
                          <a:latin typeface="+mj-lt"/>
                        </a:rPr>
                        <a:t>But are landfills safe? What are some of the problems we might face?</a:t>
                      </a:r>
                      <a:endParaRPr lang="en-GB" sz="260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10" name="TextBox 9"/>
          <p:cNvSpPr txBox="1"/>
          <p:nvPr/>
        </p:nvSpPr>
        <p:spPr>
          <a:xfrm>
            <a:off x="4863958" y="0"/>
            <a:ext cx="2635658" cy="1107996"/>
          </a:xfrm>
          <a:prstGeom prst="rect">
            <a:avLst/>
          </a:prstGeom>
          <a:noFill/>
        </p:spPr>
        <p:txBody>
          <a:bodyPr wrap="none" rtlCol="0">
            <a:spAutoFit/>
          </a:bodyPr>
          <a:lstStyle/>
          <a:p>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Landfill</a:t>
            </a:r>
          </a:p>
        </p:txBody>
      </p:sp>
      <p:pic>
        <p:nvPicPr>
          <p:cNvPr id="2" name="Picture 1">
            <a:extLst>
              <a:ext uri="{FF2B5EF4-FFF2-40B4-BE49-F238E27FC236}">
                <a16:creationId xmlns:a16="http://schemas.microsoft.com/office/drawing/2014/main" id="{4B5257FC-8BEE-0041-AD37-66156299DECE}"/>
              </a:ext>
            </a:extLst>
          </p:cNvPr>
          <p:cNvPicPr>
            <a:picLocks noChangeAspect="1"/>
          </p:cNvPicPr>
          <p:nvPr/>
        </p:nvPicPr>
        <p:blipFill>
          <a:blip r:embed="rId2"/>
          <a:stretch>
            <a:fillRect/>
          </a:stretch>
        </p:blipFill>
        <p:spPr>
          <a:xfrm>
            <a:off x="6482365" y="1584101"/>
            <a:ext cx="5235977" cy="3926983"/>
          </a:xfrm>
          <a:prstGeom prst="rect">
            <a:avLst/>
          </a:prstGeom>
        </p:spPr>
      </p:pic>
    </p:spTree>
    <p:extLst>
      <p:ext uri="{BB962C8B-B14F-4D97-AF65-F5344CB8AC3E}">
        <p14:creationId xmlns:p14="http://schemas.microsoft.com/office/powerpoint/2010/main" val="153211216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2974055" y="71723"/>
            <a:ext cx="6201313" cy="923330"/>
          </a:xfrm>
          <a:prstGeom prst="rect">
            <a:avLst/>
          </a:prstGeom>
          <a:noFill/>
        </p:spPr>
        <p:txBody>
          <a:bodyPr wrap="none" rtlCol="0">
            <a:spAutoFit/>
          </a:bodyPr>
          <a:lstStyle/>
          <a:p>
            <a:r>
              <a:rPr lang="en-GB" sz="54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Problems with landfill</a:t>
            </a:r>
          </a:p>
        </p:txBody>
      </p:sp>
      <p:pic>
        <p:nvPicPr>
          <p:cNvPr id="3" name="Picture 2">
            <a:extLst>
              <a:ext uri="{FF2B5EF4-FFF2-40B4-BE49-F238E27FC236}">
                <a16:creationId xmlns:a16="http://schemas.microsoft.com/office/drawing/2014/main" id="{2252B18C-1D29-9547-BC41-DF19E8D22B6A}"/>
              </a:ext>
            </a:extLst>
          </p:cNvPr>
          <p:cNvPicPr>
            <a:picLocks noChangeAspect="1"/>
          </p:cNvPicPr>
          <p:nvPr/>
        </p:nvPicPr>
        <p:blipFill rotWithShape="1">
          <a:blip r:embed="rId2"/>
          <a:srcRect b="24875"/>
          <a:stretch/>
        </p:blipFill>
        <p:spPr>
          <a:xfrm>
            <a:off x="1944144" y="1672464"/>
            <a:ext cx="8261136" cy="4654581"/>
          </a:xfrm>
          <a:prstGeom prst="rect">
            <a:avLst/>
          </a:prstGeom>
        </p:spPr>
      </p:pic>
      <p:grpSp>
        <p:nvGrpSpPr>
          <p:cNvPr id="7" name="Group 6">
            <a:extLst>
              <a:ext uri="{FF2B5EF4-FFF2-40B4-BE49-F238E27FC236}">
                <a16:creationId xmlns:a16="http://schemas.microsoft.com/office/drawing/2014/main" id="{9C1263E8-E863-844D-A4E1-185DCD7EDBFD}"/>
              </a:ext>
            </a:extLst>
          </p:cNvPr>
          <p:cNvGrpSpPr/>
          <p:nvPr/>
        </p:nvGrpSpPr>
        <p:grpSpPr>
          <a:xfrm rot="20783734">
            <a:off x="709460" y="1687233"/>
            <a:ext cx="2537138" cy="2002542"/>
            <a:chOff x="425217" y="848659"/>
            <a:chExt cx="2537138" cy="2002542"/>
          </a:xfrm>
        </p:grpSpPr>
        <p:sp>
          <p:nvSpPr>
            <p:cNvPr id="5" name="Rectangle 4">
              <a:extLst>
                <a:ext uri="{FF2B5EF4-FFF2-40B4-BE49-F238E27FC236}">
                  <a16:creationId xmlns:a16="http://schemas.microsoft.com/office/drawing/2014/main" id="{BB984114-34FA-3840-8D1F-076761728C7D}"/>
                </a:ext>
              </a:extLst>
            </p:cNvPr>
            <p:cNvSpPr/>
            <p:nvPr/>
          </p:nvSpPr>
          <p:spPr>
            <a:xfrm>
              <a:off x="1534550" y="1926772"/>
              <a:ext cx="181235" cy="92442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7C53ACB2-6FDE-D444-89FC-19030AC6061F}"/>
                </a:ext>
              </a:extLst>
            </p:cNvPr>
            <p:cNvSpPr txBox="1"/>
            <p:nvPr/>
          </p:nvSpPr>
          <p:spPr>
            <a:xfrm>
              <a:off x="425217" y="848659"/>
              <a:ext cx="2537138" cy="1077218"/>
            </a:xfrm>
            <a:prstGeom prst="rect">
              <a:avLst/>
            </a:prstGeom>
            <a:solidFill>
              <a:schemeClr val="accent1"/>
            </a:solidFill>
            <a:ln w="38100">
              <a:solidFill>
                <a:schemeClr val="tx1"/>
              </a:solidFill>
            </a:ln>
          </p:spPr>
          <p:txBody>
            <a:bodyPr wrap="square" rtlCol="0">
              <a:spAutoFit/>
            </a:bodyPr>
            <a:lstStyle/>
            <a:p>
              <a:r>
                <a:rPr lang="en-US" sz="1600" dirty="0"/>
                <a:t>Greenhouses gases such as methane and carbon dioxide are produced as waste decomposes. </a:t>
              </a:r>
            </a:p>
          </p:txBody>
        </p:sp>
      </p:grpSp>
      <p:grpSp>
        <p:nvGrpSpPr>
          <p:cNvPr id="9" name="Group 8">
            <a:extLst>
              <a:ext uri="{FF2B5EF4-FFF2-40B4-BE49-F238E27FC236}">
                <a16:creationId xmlns:a16="http://schemas.microsoft.com/office/drawing/2014/main" id="{EB93D5F1-81B6-7C46-8649-1D9308E2AE0B}"/>
              </a:ext>
            </a:extLst>
          </p:cNvPr>
          <p:cNvGrpSpPr/>
          <p:nvPr/>
        </p:nvGrpSpPr>
        <p:grpSpPr>
          <a:xfrm rot="20935332">
            <a:off x="1062038" y="4505839"/>
            <a:ext cx="2537138" cy="1745930"/>
            <a:chOff x="425002" y="1034221"/>
            <a:chExt cx="2537138" cy="1745930"/>
          </a:xfrm>
        </p:grpSpPr>
        <p:sp>
          <p:nvSpPr>
            <p:cNvPr id="11" name="Rectangle 10">
              <a:extLst>
                <a:ext uri="{FF2B5EF4-FFF2-40B4-BE49-F238E27FC236}">
                  <a16:creationId xmlns:a16="http://schemas.microsoft.com/office/drawing/2014/main" id="{A91F7647-6CCE-2F49-B56B-61D59CD260E9}"/>
                </a:ext>
              </a:extLst>
            </p:cNvPr>
            <p:cNvSpPr/>
            <p:nvPr/>
          </p:nvSpPr>
          <p:spPr>
            <a:xfrm>
              <a:off x="1572458" y="1855722"/>
              <a:ext cx="181235" cy="92442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9A99CF2E-778F-4B4D-8738-97140C703B7B}"/>
                </a:ext>
              </a:extLst>
            </p:cNvPr>
            <p:cNvSpPr txBox="1"/>
            <p:nvPr/>
          </p:nvSpPr>
          <p:spPr>
            <a:xfrm>
              <a:off x="425002" y="1034221"/>
              <a:ext cx="2537138" cy="830997"/>
            </a:xfrm>
            <a:prstGeom prst="rect">
              <a:avLst/>
            </a:prstGeom>
            <a:solidFill>
              <a:schemeClr val="accent1"/>
            </a:solidFill>
            <a:ln w="38100">
              <a:solidFill>
                <a:schemeClr val="tx1"/>
              </a:solidFill>
            </a:ln>
          </p:spPr>
          <p:txBody>
            <a:bodyPr wrap="square" rtlCol="0">
              <a:spAutoFit/>
            </a:bodyPr>
            <a:lstStyle/>
            <a:p>
              <a:r>
                <a:rPr lang="en-US" sz="1600" dirty="0"/>
                <a:t>Poisonous toxic particles can leach from landfill and end up in our water ways!</a:t>
              </a:r>
            </a:p>
          </p:txBody>
        </p:sp>
      </p:grpSp>
      <p:grpSp>
        <p:nvGrpSpPr>
          <p:cNvPr id="13" name="Group 12">
            <a:extLst>
              <a:ext uri="{FF2B5EF4-FFF2-40B4-BE49-F238E27FC236}">
                <a16:creationId xmlns:a16="http://schemas.microsoft.com/office/drawing/2014/main" id="{A938711A-7359-E344-AA3E-F42193356CA5}"/>
              </a:ext>
            </a:extLst>
          </p:cNvPr>
          <p:cNvGrpSpPr/>
          <p:nvPr/>
        </p:nvGrpSpPr>
        <p:grpSpPr>
          <a:xfrm rot="747145">
            <a:off x="8730902" y="4180883"/>
            <a:ext cx="2537138" cy="1984071"/>
            <a:chOff x="425003" y="849554"/>
            <a:chExt cx="2537138" cy="1984071"/>
          </a:xfrm>
        </p:grpSpPr>
        <p:sp>
          <p:nvSpPr>
            <p:cNvPr id="14" name="Rectangle 13">
              <a:extLst>
                <a:ext uri="{FF2B5EF4-FFF2-40B4-BE49-F238E27FC236}">
                  <a16:creationId xmlns:a16="http://schemas.microsoft.com/office/drawing/2014/main" id="{BCA21A29-EF58-E240-90A1-D3960EC2635D}"/>
                </a:ext>
              </a:extLst>
            </p:cNvPr>
            <p:cNvSpPr/>
            <p:nvPr/>
          </p:nvSpPr>
          <p:spPr>
            <a:xfrm>
              <a:off x="1602954" y="1909196"/>
              <a:ext cx="181235" cy="92442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TextBox 14">
              <a:extLst>
                <a:ext uri="{FF2B5EF4-FFF2-40B4-BE49-F238E27FC236}">
                  <a16:creationId xmlns:a16="http://schemas.microsoft.com/office/drawing/2014/main" id="{1CDA65BF-16E8-D24C-9180-E0AB6CB154A1}"/>
                </a:ext>
              </a:extLst>
            </p:cNvPr>
            <p:cNvSpPr txBox="1"/>
            <p:nvPr/>
          </p:nvSpPr>
          <p:spPr>
            <a:xfrm>
              <a:off x="425003" y="849554"/>
              <a:ext cx="2537138" cy="1077218"/>
            </a:xfrm>
            <a:prstGeom prst="rect">
              <a:avLst/>
            </a:prstGeom>
            <a:solidFill>
              <a:schemeClr val="accent1"/>
            </a:solidFill>
            <a:ln w="38100">
              <a:solidFill>
                <a:schemeClr val="tx1"/>
              </a:solidFill>
            </a:ln>
          </p:spPr>
          <p:txBody>
            <a:bodyPr wrap="square" rtlCol="0">
              <a:spAutoFit/>
            </a:bodyPr>
            <a:lstStyle/>
            <a:p>
              <a:r>
                <a:rPr lang="en-US" sz="1600" dirty="0"/>
                <a:t>Some people live near or where landfill sites use to be. This can pose a serious risk to their health. </a:t>
              </a:r>
            </a:p>
          </p:txBody>
        </p:sp>
      </p:grpSp>
      <p:grpSp>
        <p:nvGrpSpPr>
          <p:cNvPr id="16" name="Group 15">
            <a:extLst>
              <a:ext uri="{FF2B5EF4-FFF2-40B4-BE49-F238E27FC236}">
                <a16:creationId xmlns:a16="http://schemas.microsoft.com/office/drawing/2014/main" id="{47F26082-243E-2F41-AD9D-82501B171776}"/>
              </a:ext>
            </a:extLst>
          </p:cNvPr>
          <p:cNvGrpSpPr/>
          <p:nvPr/>
        </p:nvGrpSpPr>
        <p:grpSpPr>
          <a:xfrm rot="556637">
            <a:off x="8945683" y="1654907"/>
            <a:ext cx="2537138" cy="2154429"/>
            <a:chOff x="425004" y="788000"/>
            <a:chExt cx="2537138" cy="2154429"/>
          </a:xfrm>
        </p:grpSpPr>
        <p:sp>
          <p:nvSpPr>
            <p:cNvPr id="17" name="Rectangle 16">
              <a:extLst>
                <a:ext uri="{FF2B5EF4-FFF2-40B4-BE49-F238E27FC236}">
                  <a16:creationId xmlns:a16="http://schemas.microsoft.com/office/drawing/2014/main" id="{90B42D3B-3FBB-AE4B-A839-BF2E244F24ED}"/>
                </a:ext>
              </a:extLst>
            </p:cNvPr>
            <p:cNvSpPr/>
            <p:nvPr/>
          </p:nvSpPr>
          <p:spPr>
            <a:xfrm>
              <a:off x="1540574" y="2018000"/>
              <a:ext cx="181235" cy="92442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TextBox 17">
              <a:extLst>
                <a:ext uri="{FF2B5EF4-FFF2-40B4-BE49-F238E27FC236}">
                  <a16:creationId xmlns:a16="http://schemas.microsoft.com/office/drawing/2014/main" id="{F531E6FC-F84B-2242-9237-3667F0794199}"/>
                </a:ext>
              </a:extLst>
            </p:cNvPr>
            <p:cNvSpPr txBox="1"/>
            <p:nvPr/>
          </p:nvSpPr>
          <p:spPr>
            <a:xfrm>
              <a:off x="425004" y="788000"/>
              <a:ext cx="2537138" cy="1323439"/>
            </a:xfrm>
            <a:prstGeom prst="rect">
              <a:avLst/>
            </a:prstGeom>
            <a:solidFill>
              <a:schemeClr val="accent1"/>
            </a:solidFill>
            <a:ln w="38100">
              <a:solidFill>
                <a:schemeClr val="tx1"/>
              </a:solidFill>
            </a:ln>
          </p:spPr>
          <p:txBody>
            <a:bodyPr wrap="square" rtlCol="0">
              <a:spAutoFit/>
            </a:bodyPr>
            <a:lstStyle/>
            <a:p>
              <a:r>
                <a:rPr lang="en-US" sz="1600" dirty="0"/>
                <a:t>The food waste in landfills attract many animals including birds who can get poisoned by toxins and plastic waste. </a:t>
              </a:r>
            </a:p>
          </p:txBody>
        </p:sp>
      </p:grpSp>
      <p:graphicFrame>
        <p:nvGraphicFramePr>
          <p:cNvPr id="22" name="Table 21">
            <a:extLst>
              <a:ext uri="{FF2B5EF4-FFF2-40B4-BE49-F238E27FC236}">
                <a16:creationId xmlns:a16="http://schemas.microsoft.com/office/drawing/2014/main" id="{A6E3BBEA-F0B6-3840-95A2-B5F807C4ADE2}"/>
              </a:ext>
            </a:extLst>
          </p:cNvPr>
          <p:cNvGraphicFramePr>
            <a:graphicFrameLocks noGrp="1"/>
          </p:cNvGraphicFramePr>
          <p:nvPr>
            <p:extLst>
              <p:ext uri="{D42A27DB-BD31-4B8C-83A1-F6EECF244321}">
                <p14:modId xmlns:p14="http://schemas.microsoft.com/office/powerpoint/2010/main" val="3365770206"/>
              </p:ext>
            </p:extLst>
          </p:nvPr>
        </p:nvGraphicFramePr>
        <p:xfrm>
          <a:off x="509535" y="6369896"/>
          <a:ext cx="10437507" cy="457200"/>
        </p:xfrm>
        <a:graphic>
          <a:graphicData uri="http://schemas.openxmlformats.org/drawingml/2006/table">
            <a:tbl>
              <a:tblPr/>
              <a:tblGrid>
                <a:gridCol w="10437507">
                  <a:extLst>
                    <a:ext uri="{9D8B030D-6E8A-4147-A177-3AD203B41FA5}">
                      <a16:colId xmlns:a16="http://schemas.microsoft.com/office/drawing/2014/main" val="20000"/>
                    </a:ext>
                  </a:extLst>
                </a:gridCol>
              </a:tblGrid>
              <a:tr h="0">
                <a:tc>
                  <a:txBody>
                    <a:bodyPr/>
                    <a:lstStyle/>
                    <a:p>
                      <a:pPr algn="ctr"/>
                      <a:r>
                        <a:rPr lang="en-GB" sz="2400" b="1" dirty="0">
                          <a:solidFill>
                            <a:srgbClr val="000000"/>
                          </a:solidFill>
                          <a:effectLst/>
                          <a:latin typeface="+mj-lt"/>
                        </a:rPr>
                        <a:t>What could happen if we just kept on sending our rubbish to landfill? </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538664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2807250771"/>
              </p:ext>
            </p:extLst>
          </p:nvPr>
        </p:nvGraphicFramePr>
        <p:xfrm>
          <a:off x="193183" y="125254"/>
          <a:ext cx="2189408" cy="762000"/>
        </p:xfrm>
        <a:graphic>
          <a:graphicData uri="http://schemas.openxmlformats.org/drawingml/2006/table">
            <a:tbl>
              <a:tblPr/>
              <a:tblGrid>
                <a:gridCol w="2189408">
                  <a:extLst>
                    <a:ext uri="{9D8B030D-6E8A-4147-A177-3AD203B41FA5}">
                      <a16:colId xmlns:a16="http://schemas.microsoft.com/office/drawing/2014/main" val="20000"/>
                    </a:ext>
                  </a:extLst>
                </a:gridCol>
              </a:tblGrid>
              <a:tr h="0">
                <a:tc>
                  <a:txBody>
                    <a:bodyPr/>
                    <a:lstStyle/>
                    <a:p>
                      <a:r>
                        <a:rPr lang="en-GB" sz="44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9" name="Table 8">
            <a:extLst>
              <a:ext uri="{FF2B5EF4-FFF2-40B4-BE49-F238E27FC236}">
                <a16:creationId xmlns:a16="http://schemas.microsoft.com/office/drawing/2014/main" id="{C0222AA6-B5D2-2A4B-8D98-3A9565775F86}"/>
              </a:ext>
            </a:extLst>
          </p:cNvPr>
          <p:cNvGraphicFramePr>
            <a:graphicFrameLocks noGrp="1"/>
          </p:cNvGraphicFramePr>
          <p:nvPr>
            <p:extLst>
              <p:ext uri="{D42A27DB-BD31-4B8C-83A1-F6EECF244321}">
                <p14:modId xmlns:p14="http://schemas.microsoft.com/office/powerpoint/2010/main" val="85016771"/>
              </p:ext>
            </p:extLst>
          </p:nvPr>
        </p:nvGraphicFramePr>
        <p:xfrm>
          <a:off x="329878" y="1301178"/>
          <a:ext cx="5105007" cy="4830780"/>
        </p:xfrm>
        <a:graphic>
          <a:graphicData uri="http://schemas.openxmlformats.org/drawingml/2006/table">
            <a:tbl>
              <a:tblPr/>
              <a:tblGrid>
                <a:gridCol w="5105007">
                  <a:extLst>
                    <a:ext uri="{9D8B030D-6E8A-4147-A177-3AD203B41FA5}">
                      <a16:colId xmlns:a16="http://schemas.microsoft.com/office/drawing/2014/main" val="20000"/>
                    </a:ext>
                  </a:extLst>
                </a:gridCol>
              </a:tblGrid>
              <a:tr h="2806030">
                <a:tc>
                  <a:txBody>
                    <a:bodyPr/>
                    <a:lstStyle/>
                    <a:p>
                      <a:r>
                        <a:rPr lang="en-GB" sz="2600" dirty="0">
                          <a:effectLst/>
                          <a:latin typeface="+mj-lt"/>
                        </a:rPr>
                        <a:t>Using the worksheet provided, cut out the images of waste and match them up with the correct number of years it takes for them to decompose.</a:t>
                      </a:r>
                    </a:p>
                    <a:p>
                      <a:endParaRPr lang="en-GB" sz="2600" dirty="0">
                        <a:effectLst/>
                        <a:latin typeface="+mj-lt"/>
                      </a:endParaRPr>
                    </a:p>
                    <a:p>
                      <a:r>
                        <a:rPr lang="en-GB" sz="2600" dirty="0">
                          <a:effectLst/>
                          <a:latin typeface="+mj-lt"/>
                        </a:rPr>
                        <a:t>Use these slides to check your answers. </a:t>
                      </a:r>
                    </a:p>
                    <a:p>
                      <a:endParaRPr lang="en-GB" sz="2600" dirty="0">
                        <a:effectLst/>
                        <a:latin typeface="+mj-lt"/>
                      </a:endParaRPr>
                    </a:p>
                    <a:p>
                      <a:r>
                        <a:rPr lang="en-GB" sz="2600" dirty="0">
                          <a:effectLst/>
                          <a:latin typeface="+mj-lt"/>
                        </a:rPr>
                        <a:t>Eco Tip: </a:t>
                      </a:r>
                    </a:p>
                    <a:p>
                      <a:r>
                        <a:rPr lang="en-GB" sz="2600" dirty="0">
                          <a:effectLst/>
                          <a:latin typeface="+mj-lt"/>
                        </a:rPr>
                        <a:t>Print this worksheet on recycled or scrap paper! </a:t>
                      </a: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3" name="Picture 2">
            <a:extLst>
              <a:ext uri="{FF2B5EF4-FFF2-40B4-BE49-F238E27FC236}">
                <a16:creationId xmlns:a16="http://schemas.microsoft.com/office/drawing/2014/main" id="{B9300A95-B494-894B-8F5B-BCDFF3F756FD}"/>
              </a:ext>
            </a:extLst>
          </p:cNvPr>
          <p:cNvPicPr>
            <a:picLocks noChangeAspect="1"/>
          </p:cNvPicPr>
          <p:nvPr/>
        </p:nvPicPr>
        <p:blipFill>
          <a:blip r:embed="rId2"/>
          <a:stretch>
            <a:fillRect/>
          </a:stretch>
        </p:blipFill>
        <p:spPr>
          <a:xfrm>
            <a:off x="7361491" y="125254"/>
            <a:ext cx="4096589" cy="6020873"/>
          </a:xfrm>
          <a:prstGeom prst="rect">
            <a:avLst/>
          </a:prstGeom>
          <a:ln>
            <a:noFill/>
          </a:ln>
          <a:effectLst>
            <a:outerShdw blurRad="292100" dist="139700" dir="2700000" algn="tl" rotWithShape="0">
              <a:srgbClr val="333333">
                <a:alpha val="65000"/>
              </a:srgbClr>
            </a:outerShdw>
          </a:effectLst>
        </p:spPr>
      </p:pic>
    </p:spTree>
    <p:extLst>
      <p:ext uri="{BB962C8B-B14F-4D97-AF65-F5344CB8AC3E}">
        <p14:creationId xmlns:p14="http://schemas.microsoft.com/office/powerpoint/2010/main" val="376171519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793304" y="0"/>
            <a:ext cx="2498376" cy="1015663"/>
          </a:xfrm>
          <a:prstGeom prst="rect">
            <a:avLst/>
          </a:prstGeom>
          <a:noFill/>
        </p:spPr>
        <p:txBody>
          <a:bodyPr wrap="none" rtlCol="0">
            <a:spAutoFit/>
          </a:bodyPr>
          <a:lstStyle/>
          <a:p>
            <a:r>
              <a:rPr lang="en-GB" sz="60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sp>
        <p:nvSpPr>
          <p:cNvPr id="3" name="TextBox 2"/>
          <p:cNvSpPr txBox="1"/>
          <p:nvPr/>
        </p:nvSpPr>
        <p:spPr>
          <a:xfrm>
            <a:off x="1300407" y="1685665"/>
            <a:ext cx="9484170" cy="2677656"/>
          </a:xfrm>
          <a:prstGeom prst="rect">
            <a:avLst/>
          </a:prstGeom>
        </p:spPr>
        <p:style>
          <a:lnRef idx="1">
            <a:schemeClr val="accent5"/>
          </a:lnRef>
          <a:fillRef idx="2">
            <a:schemeClr val="accent5"/>
          </a:fillRef>
          <a:effectRef idx="1">
            <a:schemeClr val="accent5"/>
          </a:effectRef>
          <a:fontRef idx="minor">
            <a:schemeClr val="dk1"/>
          </a:fontRef>
        </p:style>
        <p:txBody>
          <a:bodyPr wrap="square" rtlCol="0">
            <a:spAutoFit/>
          </a:bodyPr>
          <a:lstStyle/>
          <a:p>
            <a:r>
              <a:rPr lang="en-GB" sz="2800" dirty="0">
                <a:latin typeface="+mj-lt"/>
              </a:rPr>
              <a:t>Let’s remind ourselves, ‘what do we mean by waste?’ Is all waste the same? </a:t>
            </a:r>
          </a:p>
          <a:p>
            <a:endParaRPr lang="en-GB" sz="2800" dirty="0">
              <a:latin typeface="+mj-lt"/>
            </a:endParaRPr>
          </a:p>
          <a:p>
            <a:r>
              <a:rPr lang="en-GB" sz="2800" dirty="0">
                <a:latin typeface="+mj-lt"/>
              </a:rPr>
              <a:t>What are some of the issues we face with waste and landfills? </a:t>
            </a:r>
          </a:p>
          <a:p>
            <a:endParaRPr lang="en-GB" sz="2800" dirty="0">
              <a:latin typeface="+mj-lt"/>
            </a:endParaRPr>
          </a:p>
          <a:p>
            <a:r>
              <a:rPr lang="en-GB" sz="2800" dirty="0">
                <a:latin typeface="+mj-lt"/>
              </a:rPr>
              <a:t>What might you do to reduce your waste? </a:t>
            </a: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53883" t="13096" r="23354" b="52126"/>
          <a:stretch/>
        </p:blipFill>
        <p:spPr>
          <a:xfrm>
            <a:off x="5553074" y="5464210"/>
            <a:ext cx="1400175" cy="1384265"/>
          </a:xfrm>
          <a:prstGeom prst="ellipse">
            <a:avLst/>
          </a:prstGeom>
        </p:spPr>
      </p:pic>
      <p:pic>
        <p:nvPicPr>
          <p:cNvPr id="7" name="Picture 6">
            <a:extLst>
              <a:ext uri="{FF2B5EF4-FFF2-40B4-BE49-F238E27FC236}">
                <a16:creationId xmlns:a16="http://schemas.microsoft.com/office/drawing/2014/main" id="{556230E3-3142-3B4D-9B93-79CA4E41F2FD}"/>
              </a:ext>
            </a:extLst>
          </p:cNvPr>
          <p:cNvPicPr>
            <a:picLocks noChangeAspect="1"/>
          </p:cNvPicPr>
          <p:nvPr/>
        </p:nvPicPr>
        <p:blipFill>
          <a:blip r:embed="rId3"/>
          <a:stretch>
            <a:fillRect/>
          </a:stretch>
        </p:blipFill>
        <p:spPr>
          <a:xfrm flipH="1">
            <a:off x="10382250" y="4571270"/>
            <a:ext cx="1349105" cy="1276215"/>
          </a:xfrm>
          <a:prstGeom prst="rect">
            <a:avLst/>
          </a:prstGeom>
        </p:spPr>
      </p:pic>
    </p:spTree>
    <p:extLst>
      <p:ext uri="{BB962C8B-B14F-4D97-AF65-F5344CB8AC3E}">
        <p14:creationId xmlns:p14="http://schemas.microsoft.com/office/powerpoint/2010/main" val="169508343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1</a:t>
            </a:r>
          </a:p>
        </p:txBody>
      </p:sp>
      <p:sp>
        <p:nvSpPr>
          <p:cNvPr id="5" name="TextBox 4"/>
          <p:cNvSpPr txBox="1"/>
          <p:nvPr/>
        </p:nvSpPr>
        <p:spPr>
          <a:xfrm>
            <a:off x="115909" y="2031410"/>
            <a:ext cx="5293217" cy="3416320"/>
          </a:xfrm>
          <a:prstGeom prst="rect">
            <a:avLst/>
          </a:prstGeom>
          <a:noFill/>
        </p:spPr>
        <p:txBody>
          <a:bodyPr wrap="square" rtlCol="0">
            <a:spAutoFit/>
          </a:bodyPr>
          <a:lstStyle/>
          <a:p>
            <a:r>
              <a:rPr lang="en-AU" sz="2400" b="1" u="sng" dirty="0">
                <a:latin typeface="+mj-lt"/>
              </a:rPr>
              <a:t>Learning Objective: </a:t>
            </a:r>
            <a:r>
              <a:rPr lang="en-AU" sz="2400" b="1" i="1" dirty="0">
                <a:latin typeface="+mj-lt"/>
              </a:rPr>
              <a:t>To understand the issues with waste</a:t>
            </a:r>
            <a:r>
              <a:rPr lang="en-AU" sz="2400" b="1" i="1" u="sng" dirty="0">
                <a:latin typeface="+mj-lt"/>
              </a:rPr>
              <a:t>  </a:t>
            </a:r>
          </a:p>
          <a:p>
            <a:endParaRPr lang="en-GB" sz="2400" dirty="0">
              <a:latin typeface="+mj-lt"/>
            </a:endParaRPr>
          </a:p>
          <a:p>
            <a:pPr marL="342900" lvl="0" indent="-342900">
              <a:buFont typeface="Arial" panose="020B0604020202020204" pitchFamily="34" charset="0"/>
              <a:buChar char="•"/>
            </a:pPr>
            <a:r>
              <a:rPr lang="en-AU" sz="2400" dirty="0">
                <a:latin typeface="+mj-lt"/>
              </a:rPr>
              <a:t>I know what waste is</a:t>
            </a:r>
          </a:p>
          <a:p>
            <a:pPr marL="342900" lvl="0" indent="-342900">
              <a:buFont typeface="Arial" panose="020B0604020202020204" pitchFamily="34" charset="0"/>
              <a:buChar char="•"/>
            </a:pPr>
            <a:r>
              <a:rPr lang="en-AU" sz="2400" dirty="0">
                <a:latin typeface="+mj-lt"/>
              </a:rPr>
              <a:t>I know how long waste can stay in the environment for</a:t>
            </a:r>
            <a:endParaRPr lang="en-GB" sz="2400" dirty="0">
              <a:latin typeface="+mj-lt"/>
            </a:endParaRPr>
          </a:p>
          <a:p>
            <a:pPr marL="342900" indent="-342900">
              <a:buFont typeface="Arial" panose="020B0604020202020204" pitchFamily="34" charset="0"/>
              <a:buChar char="•"/>
            </a:pPr>
            <a:r>
              <a:rPr lang="en-AU" sz="2400" dirty="0">
                <a:latin typeface="+mj-lt"/>
              </a:rPr>
              <a:t>I know the issues with waste and landfills and why we should reduce them both</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68111" y="370052"/>
            <a:ext cx="5022802" cy="563464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81501276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832092"/>
          </a:xfrm>
          <a:prstGeom prst="rect">
            <a:avLst/>
          </a:prstGeom>
          <a:ln w="25400">
            <a:solidFill>
              <a:schemeClr val="accent5"/>
            </a:solidFill>
          </a:ln>
        </p:spPr>
        <p:txBody>
          <a:bodyPr wrap="square">
            <a:spAutoFit/>
          </a:bodyPr>
          <a:lstStyle/>
          <a:p>
            <a:r>
              <a:rPr lang="en-AU" sz="2000" b="1" dirty="0">
                <a:solidFill>
                  <a:srgbClr val="333333"/>
                </a:solidFill>
                <a:latin typeface="proxima_nova_bold"/>
              </a:rPr>
              <a:t>The Sustainability cross-curriculum priority</a:t>
            </a:r>
          </a:p>
          <a:p>
            <a:r>
              <a:rPr lang="en-AU" dirty="0">
                <a:latin typeface="+mj-lt"/>
              </a:rPr>
              <a:t>Sustainability addresses the ongoing capacity of Earth to maintain all life.</a:t>
            </a:r>
          </a:p>
          <a:p>
            <a:endParaRPr lang="en-AU" dirty="0">
              <a:latin typeface="+mj-lt"/>
            </a:endParaRPr>
          </a:p>
          <a:p>
            <a:r>
              <a:rPr lang="en-AU" dirty="0">
                <a:latin typeface="+mj-lt"/>
              </a:rPr>
              <a:t>Sustainable patterns of living meet the needs of the present without compromising the ability of future generations to meet their needs. Actions to improve sustainability are individual and collective endeavours shared across local and global communities. They necessitate a renewed and balanced approach to the way humans interact with each other and the environment.</a:t>
            </a:r>
          </a:p>
          <a:p>
            <a:endParaRPr lang="en-AU" dirty="0">
              <a:latin typeface="+mj-lt"/>
            </a:endParaRPr>
          </a:p>
          <a:p>
            <a:r>
              <a:rPr lang="en-AU" dirty="0">
                <a:latin typeface="+mj-lt"/>
              </a:rPr>
              <a:t>Education for sustainability develops the knowledge, skills, values and world views necessary for people to act in ways that contribute to more sustainable patterns of living. It enables individuals and communities to reflect on ways of interpreting and engaging with the world. Sustainability education is futures-oriented, focusing on protecting environments and creating a more ecologically and socially just world through informed action. Actions that support more sustainable patterns of living require consideration of environmental, social, cultural and economic systems and their interdependence.</a:t>
            </a:r>
          </a:p>
          <a:p>
            <a:endParaRPr lang="en-AU" dirty="0">
              <a:latin typeface="+mj-lt"/>
            </a:endParaRPr>
          </a:p>
          <a:p>
            <a:endParaRPr lang="en-AU" dirty="0"/>
          </a:p>
          <a:p>
            <a:r>
              <a:rPr lang="en-AU" dirty="0"/>
              <a:t>Sustainability is one of the three cross-curriculum priorities stipulated by the Australian Curriculum. Click on the </a:t>
            </a:r>
            <a:r>
              <a:rPr lang="en-AU" dirty="0">
                <a:hlinkClick r:id="rId2">
                  <a:extLst>
                    <a:ext uri="{A12FA001-AC4F-418D-AE19-62706E023703}">
                      <ahyp:hlinkClr xmlns:ahyp="http://schemas.microsoft.com/office/drawing/2018/hyperlinkcolor" val="tx"/>
                    </a:ext>
                  </a:extLst>
                </a:hlinkClick>
              </a:rPr>
              <a:t>link</a:t>
            </a:r>
            <a:r>
              <a:rPr lang="en-AU" dirty="0"/>
              <a:t> to view the overview of sustainability in the Australian curriculum. </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Australian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87310012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401205"/>
          </a:xfrm>
          <a:prstGeom prst="rect">
            <a:avLst/>
          </a:prstGeom>
          <a:ln w="25400">
            <a:solidFill>
              <a:schemeClr val="accent5"/>
            </a:solidFill>
          </a:ln>
        </p:spPr>
        <p:txBody>
          <a:bodyPr wrap="square">
            <a:spAutoFit/>
          </a:bodyPr>
          <a:lstStyle/>
          <a:p>
            <a:r>
              <a:rPr lang="en-AU" sz="2000" b="1" dirty="0"/>
              <a:t>KS1 Learning opportunities in Living in the Wider World </a:t>
            </a:r>
          </a:p>
          <a:p>
            <a:r>
              <a:rPr lang="en-AU" i="1" dirty="0"/>
              <a:t>Pupils learn... </a:t>
            </a:r>
          </a:p>
          <a:p>
            <a:endParaRPr lang="en-AU" i="1" dirty="0"/>
          </a:p>
          <a:p>
            <a:r>
              <a:rPr lang="en-AU" b="1" dirty="0"/>
              <a:t>L2. </a:t>
            </a:r>
            <a:r>
              <a:rPr lang="en-AU" dirty="0"/>
              <a:t>how people and other living things have different needs; about the responsibilities of caring for them </a:t>
            </a:r>
            <a:endParaRPr lang="en-AU" sz="2000" dirty="0"/>
          </a:p>
          <a:p>
            <a:r>
              <a:rPr lang="en-AU" b="1" dirty="0"/>
              <a:t>L3. </a:t>
            </a:r>
            <a:r>
              <a:rPr lang="en-AU" dirty="0"/>
              <a:t>about things they can do to help look after their environment </a:t>
            </a:r>
            <a:endParaRPr lang="en-AU" sz="2000" dirty="0"/>
          </a:p>
          <a:p>
            <a:endParaRPr lang="en-AU" sz="2000" dirty="0">
              <a:effectLst/>
            </a:endParaRPr>
          </a:p>
          <a:p>
            <a:r>
              <a:rPr lang="en-AU" sz="2000" b="1" dirty="0"/>
              <a:t>KS2 Learning opportunities in Living in the Wider World </a:t>
            </a:r>
          </a:p>
          <a:p>
            <a:r>
              <a:rPr lang="en-AU" i="1" dirty="0"/>
              <a:t>Pupils learn... </a:t>
            </a:r>
          </a:p>
          <a:p>
            <a:endParaRPr lang="en-AU" sz="2000" dirty="0"/>
          </a:p>
          <a:p>
            <a:r>
              <a:rPr lang="en-AU" b="1" dirty="0"/>
              <a:t>L3. </a:t>
            </a:r>
            <a:r>
              <a:rPr lang="en-AU" dirty="0"/>
              <a:t>about the relationship between rights and responsibilities </a:t>
            </a:r>
            <a:endParaRPr lang="en-AU" sz="2000" dirty="0"/>
          </a:p>
          <a:p>
            <a:r>
              <a:rPr lang="en-AU" b="1" dirty="0"/>
              <a:t>L4. </a:t>
            </a:r>
            <a:r>
              <a:rPr lang="en-AU" dirty="0"/>
              <a:t>the importance of having compassion towards others; shared responsibilities we all have for caring for other people and living things; how to show care and concern for others </a:t>
            </a:r>
            <a:endParaRPr lang="en-AU" sz="2000" dirty="0"/>
          </a:p>
          <a:p>
            <a:r>
              <a:rPr lang="en-AU" b="1" dirty="0"/>
              <a:t>L5. </a:t>
            </a:r>
            <a:r>
              <a:rPr lang="en-AU" dirty="0"/>
              <a:t>ways of carrying out shared responsibilities for protecting the environment in school and at home; how everyday choices can affect the environment (e.g. reducing, reusing, recycling; food choices)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258882970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1263263055"/>
              </p:ext>
            </p:extLst>
          </p:nvPr>
        </p:nvGraphicFramePr>
        <p:xfrm>
          <a:off x="651526" y="2435133"/>
          <a:ext cx="5233796" cy="2057100"/>
        </p:xfrm>
        <a:graphic>
          <a:graphicData uri="http://schemas.openxmlformats.org/drawingml/2006/table">
            <a:tbl>
              <a:tblPr/>
              <a:tblGrid>
                <a:gridCol w="5233796">
                  <a:extLst>
                    <a:ext uri="{9D8B030D-6E8A-4147-A177-3AD203B41FA5}">
                      <a16:colId xmlns:a16="http://schemas.microsoft.com/office/drawing/2014/main" val="20000"/>
                    </a:ext>
                  </a:extLst>
                </a:gridCol>
              </a:tblGrid>
              <a:tr h="1183830">
                <a:tc>
                  <a:txBody>
                    <a:bodyPr/>
                    <a:lstStyle/>
                    <a:p>
                      <a:r>
                        <a:rPr lang="en-GB" sz="2600" b="1" dirty="0">
                          <a:solidFill>
                            <a:srgbClr val="000000"/>
                          </a:solidFill>
                          <a:effectLst/>
                          <a:latin typeface="+mj-lt"/>
                        </a:rPr>
                        <a:t>Discuss this question with the person next to you. Think of some examples of waste that you know of. </a:t>
                      </a:r>
                    </a:p>
                    <a:p>
                      <a:endParaRPr lang="en-GB" sz="2600" b="1" dirty="0">
                        <a:solidFill>
                          <a:srgbClr val="000000"/>
                        </a:solidFill>
                        <a:effectLst/>
                        <a:latin typeface="+mj-lt"/>
                      </a:endParaRPr>
                    </a:p>
                    <a:p>
                      <a:r>
                        <a:rPr lang="en-GB" sz="2600" b="1" dirty="0">
                          <a:solidFill>
                            <a:srgbClr val="000000"/>
                          </a:solidFill>
                          <a:effectLst/>
                          <a:latin typeface="+mj-lt"/>
                        </a:rPr>
                        <a:t>Share some of your ideas as a class. </a:t>
                      </a:r>
                      <a:endParaRPr lang="en-GB" sz="260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10" name="TextBox 9"/>
          <p:cNvSpPr txBox="1"/>
          <p:nvPr/>
        </p:nvSpPr>
        <p:spPr>
          <a:xfrm>
            <a:off x="3480429" y="14183"/>
            <a:ext cx="5318764" cy="1107996"/>
          </a:xfrm>
          <a:prstGeom prst="rect">
            <a:avLst/>
          </a:prstGeom>
          <a:noFill/>
        </p:spPr>
        <p:txBody>
          <a:bodyPr wrap="none" rtlCol="0">
            <a:spAutoFit/>
          </a:bodyPr>
          <a:lstStyle/>
          <a:p>
            <a:pPr algn="ctr"/>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What is waste?</a:t>
            </a:r>
          </a:p>
        </p:txBody>
      </p:sp>
      <p:graphicFrame>
        <p:nvGraphicFramePr>
          <p:cNvPr id="9" name="Table 8"/>
          <p:cNvGraphicFramePr>
            <a:graphicFrameLocks noGrp="1"/>
          </p:cNvGraphicFramePr>
          <p:nvPr>
            <p:extLst>
              <p:ext uri="{D42A27DB-BD31-4B8C-83A1-F6EECF244321}">
                <p14:modId xmlns:p14="http://schemas.microsoft.com/office/powerpoint/2010/main" val="717632267"/>
              </p:ext>
            </p:extLst>
          </p:nvPr>
        </p:nvGraphicFramePr>
        <p:xfrm>
          <a:off x="277716" y="6318306"/>
          <a:ext cx="5981416" cy="457200"/>
        </p:xfrm>
        <a:graphic>
          <a:graphicData uri="http://schemas.openxmlformats.org/drawingml/2006/table">
            <a:tbl>
              <a:tblPr/>
              <a:tblGrid>
                <a:gridCol w="5981416">
                  <a:extLst>
                    <a:ext uri="{9D8B030D-6E8A-4147-A177-3AD203B41FA5}">
                      <a16:colId xmlns:a16="http://schemas.microsoft.com/office/drawing/2014/main" val="20000"/>
                    </a:ext>
                  </a:extLst>
                </a:gridCol>
              </a:tblGrid>
              <a:tr h="0">
                <a:tc>
                  <a:txBody>
                    <a:bodyPr/>
                    <a:lstStyle/>
                    <a:p>
                      <a:pPr algn="ctr"/>
                      <a:r>
                        <a:rPr lang="en-GB" sz="2400" b="1" dirty="0">
                          <a:solidFill>
                            <a:srgbClr val="000000"/>
                          </a:solidFill>
                          <a:effectLst/>
                          <a:latin typeface="+mj-lt"/>
                        </a:rPr>
                        <a:t>Where does all our waste go? </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3A6E1B10-AFB9-A245-995F-45551326D827}"/>
              </a:ext>
            </a:extLst>
          </p:cNvPr>
          <p:cNvPicPr>
            <a:picLocks noChangeAspect="1"/>
          </p:cNvPicPr>
          <p:nvPr/>
        </p:nvPicPr>
        <p:blipFill>
          <a:blip r:embed="rId2"/>
          <a:stretch>
            <a:fillRect/>
          </a:stretch>
        </p:blipFill>
        <p:spPr>
          <a:xfrm>
            <a:off x="7979361" y="1524807"/>
            <a:ext cx="3198076" cy="4779046"/>
          </a:xfrm>
          <a:prstGeom prst="rect">
            <a:avLst/>
          </a:prstGeom>
        </p:spPr>
      </p:pic>
    </p:spTree>
    <p:extLst>
      <p:ext uri="{BB962C8B-B14F-4D97-AF65-F5344CB8AC3E}">
        <p14:creationId xmlns:p14="http://schemas.microsoft.com/office/powerpoint/2010/main" val="322033896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Table 5"/>
          <p:cNvGraphicFramePr>
            <a:graphicFrameLocks noGrp="1"/>
          </p:cNvGraphicFramePr>
          <p:nvPr>
            <p:extLst>
              <p:ext uri="{D42A27DB-BD31-4B8C-83A1-F6EECF244321}">
                <p14:modId xmlns:p14="http://schemas.microsoft.com/office/powerpoint/2010/main" val="2615367982"/>
              </p:ext>
            </p:extLst>
          </p:nvPr>
        </p:nvGraphicFramePr>
        <p:xfrm>
          <a:off x="1424009" y="1429555"/>
          <a:ext cx="9515555" cy="2521382"/>
        </p:xfrm>
        <a:graphic>
          <a:graphicData uri="http://schemas.openxmlformats.org/drawingml/2006/table">
            <a:tbl>
              <a:tblPr/>
              <a:tblGrid>
                <a:gridCol w="9515555">
                  <a:extLst>
                    <a:ext uri="{9D8B030D-6E8A-4147-A177-3AD203B41FA5}">
                      <a16:colId xmlns:a16="http://schemas.microsoft.com/office/drawing/2014/main" val="20000"/>
                    </a:ext>
                  </a:extLst>
                </a:gridCol>
              </a:tblGrid>
              <a:tr h="2521382">
                <a:tc>
                  <a:txBody>
                    <a:bodyPr/>
                    <a:lstStyle/>
                    <a:p>
                      <a:r>
                        <a:rPr lang="en-GB" sz="2400" b="1" dirty="0">
                          <a:solidFill>
                            <a:srgbClr val="000000"/>
                          </a:solidFill>
                          <a:effectLst/>
                          <a:latin typeface="+mj-lt"/>
                        </a:rPr>
                        <a:t>Every piece of rubbish we throw away will</a:t>
                      </a:r>
                      <a:r>
                        <a:rPr lang="en-GB" sz="2400" b="0" baseline="0" dirty="0">
                          <a:solidFill>
                            <a:schemeClr val="tx1"/>
                          </a:solidFill>
                          <a:effectLst/>
                          <a:latin typeface="+mj-lt"/>
                        </a:rPr>
                        <a:t> </a:t>
                      </a:r>
                      <a:r>
                        <a:rPr lang="en-GB" sz="2400" b="1" dirty="0">
                          <a:solidFill>
                            <a:srgbClr val="000000"/>
                          </a:solidFill>
                          <a:effectLst/>
                          <a:latin typeface="+mj-lt"/>
                        </a:rPr>
                        <a:t>end up somewhere and we are all responsible. </a:t>
                      </a:r>
                      <a:r>
                        <a:rPr lang="en-GB" sz="2400" b="1" kern="1200" dirty="0">
                          <a:solidFill>
                            <a:srgbClr val="000000"/>
                          </a:solidFill>
                          <a:effectLst/>
                          <a:latin typeface="+mn-lt"/>
                          <a:ea typeface="+mn-ea"/>
                          <a:cs typeface="+mn-cs"/>
                        </a:rPr>
                        <a:t>Most of the rubbish we throw ‘away’ ends up in</a:t>
                      </a:r>
                      <a:r>
                        <a:rPr lang="en-GB" sz="2400" b="0" kern="1200" baseline="0" dirty="0">
                          <a:solidFill>
                            <a:schemeClr val="tx1"/>
                          </a:solidFill>
                          <a:effectLst/>
                          <a:latin typeface="+mn-lt"/>
                          <a:ea typeface="+mn-ea"/>
                          <a:cs typeface="+mn-cs"/>
                        </a:rPr>
                        <a:t> </a:t>
                      </a:r>
                      <a:r>
                        <a:rPr lang="en-GB" sz="2400" b="1" kern="1200" dirty="0">
                          <a:solidFill>
                            <a:srgbClr val="000000"/>
                          </a:solidFill>
                          <a:effectLst/>
                          <a:latin typeface="+mn-lt"/>
                          <a:ea typeface="+mn-ea"/>
                          <a:cs typeface="+mn-cs"/>
                        </a:rPr>
                        <a:t>landfill every year. </a:t>
                      </a:r>
                      <a:r>
                        <a:rPr lang="en-GB" sz="2400" b="1" dirty="0">
                          <a:solidFill>
                            <a:srgbClr val="000000"/>
                          </a:solidFill>
                          <a:effectLst/>
                          <a:latin typeface="+mj-lt"/>
                        </a:rPr>
                        <a:t>Most of the things we throw away take a long time to break down or decompose. In fact, some of</a:t>
                      </a:r>
                      <a:r>
                        <a:rPr lang="en-GB" sz="2400" b="0" dirty="0">
                          <a:solidFill>
                            <a:schemeClr val="tx1"/>
                          </a:solidFill>
                          <a:effectLst/>
                          <a:latin typeface="+mj-lt"/>
                        </a:rPr>
                        <a:t> </a:t>
                      </a:r>
                      <a:r>
                        <a:rPr lang="en-GB" sz="2400" b="1" dirty="0">
                          <a:solidFill>
                            <a:srgbClr val="000000"/>
                          </a:solidFill>
                          <a:effectLst/>
                          <a:latin typeface="+mj-lt"/>
                        </a:rPr>
                        <a:t>the rubbish that we throw away will be around for much</a:t>
                      </a:r>
                      <a:r>
                        <a:rPr lang="en-GB" sz="2400" b="0" dirty="0">
                          <a:solidFill>
                            <a:schemeClr val="tx1"/>
                          </a:solidFill>
                          <a:effectLst/>
                          <a:latin typeface="+mj-lt"/>
                        </a:rPr>
                        <a:t> </a:t>
                      </a:r>
                      <a:r>
                        <a:rPr lang="en-GB" sz="2400" b="1" dirty="0">
                          <a:solidFill>
                            <a:srgbClr val="000000"/>
                          </a:solidFill>
                          <a:effectLst/>
                          <a:latin typeface="+mj-lt"/>
                        </a:rPr>
                        <a:t>longer than any of us! </a:t>
                      </a:r>
                      <a:endParaRPr lang="en-GB" sz="240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10" name="TextBox 9"/>
          <p:cNvSpPr txBox="1"/>
          <p:nvPr/>
        </p:nvSpPr>
        <p:spPr>
          <a:xfrm>
            <a:off x="1424010" y="36911"/>
            <a:ext cx="9515554" cy="1107996"/>
          </a:xfrm>
          <a:prstGeom prst="rect">
            <a:avLst/>
          </a:prstGeom>
          <a:noFill/>
        </p:spPr>
        <p:txBody>
          <a:bodyPr wrap="none" rtlCol="0">
            <a:spAutoFit/>
          </a:bodyPr>
          <a:lstStyle/>
          <a:p>
            <a:r>
              <a:rPr lang="en-GB" sz="6600" b="1"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Where does our waste go?</a:t>
            </a:r>
          </a:p>
        </p:txBody>
      </p:sp>
      <p:graphicFrame>
        <p:nvGraphicFramePr>
          <p:cNvPr id="9" name="Table 8"/>
          <p:cNvGraphicFramePr>
            <a:graphicFrameLocks noGrp="1"/>
          </p:cNvGraphicFramePr>
          <p:nvPr>
            <p:extLst>
              <p:ext uri="{D42A27DB-BD31-4B8C-83A1-F6EECF244321}">
                <p14:modId xmlns:p14="http://schemas.microsoft.com/office/powerpoint/2010/main" val="2741583721"/>
              </p:ext>
            </p:extLst>
          </p:nvPr>
        </p:nvGraphicFramePr>
        <p:xfrm>
          <a:off x="1424008" y="5421995"/>
          <a:ext cx="9786977" cy="822960"/>
        </p:xfrm>
        <a:graphic>
          <a:graphicData uri="http://schemas.openxmlformats.org/drawingml/2006/table">
            <a:tbl>
              <a:tblPr/>
              <a:tblGrid>
                <a:gridCol w="9786977">
                  <a:extLst>
                    <a:ext uri="{9D8B030D-6E8A-4147-A177-3AD203B41FA5}">
                      <a16:colId xmlns:a16="http://schemas.microsoft.com/office/drawing/2014/main" val="20000"/>
                    </a:ext>
                  </a:extLst>
                </a:gridCol>
              </a:tblGrid>
              <a:tr h="0">
                <a:tc>
                  <a:txBody>
                    <a:bodyPr/>
                    <a:lstStyle/>
                    <a:p>
                      <a:r>
                        <a:rPr lang="en-GB" sz="2400" b="1" dirty="0">
                          <a:solidFill>
                            <a:srgbClr val="000000"/>
                          </a:solidFill>
                          <a:effectLst/>
                          <a:latin typeface="+mj-lt"/>
                        </a:rPr>
                        <a:t>Check out the next slides and make a prediction about how long it will take certain materials to decompose.</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2" name="Picture 1">
            <a:extLst>
              <a:ext uri="{FF2B5EF4-FFF2-40B4-BE49-F238E27FC236}">
                <a16:creationId xmlns:a16="http://schemas.microsoft.com/office/drawing/2014/main" id="{4F2A51EA-67D8-174B-8084-0565E1BC5CAF}"/>
              </a:ext>
            </a:extLst>
          </p:cNvPr>
          <p:cNvPicPr>
            <a:picLocks noChangeAspect="1"/>
          </p:cNvPicPr>
          <p:nvPr/>
        </p:nvPicPr>
        <p:blipFill>
          <a:blip r:embed="rId2"/>
          <a:stretch>
            <a:fillRect/>
          </a:stretch>
        </p:blipFill>
        <p:spPr>
          <a:xfrm>
            <a:off x="124450" y="3597477"/>
            <a:ext cx="1299560" cy="1276215"/>
          </a:xfrm>
          <a:prstGeom prst="rect">
            <a:avLst/>
          </a:prstGeom>
        </p:spPr>
      </p:pic>
    </p:spTree>
    <p:extLst>
      <p:ext uri="{BB962C8B-B14F-4D97-AF65-F5344CB8AC3E}">
        <p14:creationId xmlns:p14="http://schemas.microsoft.com/office/powerpoint/2010/main" val="92016993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856252455"/>
              </p:ext>
            </p:extLst>
          </p:nvPr>
        </p:nvGraphicFramePr>
        <p:xfrm>
          <a:off x="1160060" y="3091906"/>
          <a:ext cx="8384867" cy="2804160"/>
        </p:xfrm>
        <a:graphic>
          <a:graphicData uri="http://schemas.openxmlformats.org/drawingml/2006/table">
            <a:tbl>
              <a:tblPr/>
              <a:tblGrid>
                <a:gridCol w="8384867">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Paper:</a:t>
                      </a:r>
                    </a:p>
                    <a:p>
                      <a:pPr algn="ctr"/>
                      <a:endParaRPr lang="en-GB" dirty="0">
                        <a:effectLst/>
                      </a:endParaRPr>
                    </a:p>
                    <a:p>
                      <a:pPr algn="ctr"/>
                      <a:r>
                        <a:rPr lang="en-GB" sz="8000" b="1" dirty="0">
                          <a:solidFill>
                            <a:srgbClr val="C800FF"/>
                          </a:solidFill>
                          <a:effectLst/>
                          <a:latin typeface="Comic Sans MS"/>
                        </a:rPr>
                        <a:t>2.5 months </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4" name="Rounded Rectangle 3"/>
          <p:cNvSpPr/>
          <p:nvPr/>
        </p:nvSpPr>
        <p:spPr>
          <a:xfrm>
            <a:off x="2228045" y="4623515"/>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7661E804-C58E-9F46-8443-81DD6DACB674}"/>
              </a:ext>
            </a:extLst>
          </p:cNvPr>
          <p:cNvPicPr>
            <a:picLocks noChangeAspect="1"/>
          </p:cNvPicPr>
          <p:nvPr/>
        </p:nvPicPr>
        <p:blipFill>
          <a:blip r:embed="rId3"/>
          <a:stretch>
            <a:fillRect/>
          </a:stretch>
        </p:blipFill>
        <p:spPr>
          <a:xfrm>
            <a:off x="272955" y="0"/>
            <a:ext cx="2174031" cy="3426863"/>
          </a:xfrm>
          <a:prstGeom prst="rect">
            <a:avLst/>
          </a:prstGeom>
        </p:spPr>
      </p:pic>
      <p:pic>
        <p:nvPicPr>
          <p:cNvPr id="5" name="Picture 4">
            <a:extLst>
              <a:ext uri="{FF2B5EF4-FFF2-40B4-BE49-F238E27FC236}">
                <a16:creationId xmlns:a16="http://schemas.microsoft.com/office/drawing/2014/main" id="{75F86493-434C-AA4E-A636-439AC3274569}"/>
              </a:ext>
            </a:extLst>
          </p:cNvPr>
          <p:cNvPicPr>
            <a:picLocks noChangeAspect="1"/>
          </p:cNvPicPr>
          <p:nvPr/>
        </p:nvPicPr>
        <p:blipFill>
          <a:blip r:embed="rId4"/>
          <a:stretch>
            <a:fillRect/>
          </a:stretch>
        </p:blipFill>
        <p:spPr>
          <a:xfrm>
            <a:off x="8486786" y="1436517"/>
            <a:ext cx="2498893" cy="1990346"/>
          </a:xfrm>
          <a:prstGeom prst="rect">
            <a:avLst/>
          </a:prstGeom>
        </p:spPr>
      </p:pic>
    </p:spTree>
    <p:extLst>
      <p:ext uri="{BB962C8B-B14F-4D97-AF65-F5344CB8AC3E}">
        <p14:creationId xmlns:p14="http://schemas.microsoft.com/office/powerpoint/2010/main" val="2089711281"/>
      </p:ext>
    </p:extLst>
  </p:cSld>
  <p:clrMapOvr>
    <a:masterClrMapping/>
  </p:clrMapOvr>
  <mc:AlternateContent xmlns:mc="http://schemas.openxmlformats.org/markup-compatibility/2006" xmlns:p14="http://schemas.microsoft.com/office/powerpoint/2010/main">
    <mc:Choice Requires="p14">
      <p:transition spd="slow">
        <p14:flash/>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4"/>
                                        </p:tgtEl>
                                      </p:cBhvr>
                                    </p:animEffect>
                                    <p:anim calcmode="lin" valueType="num">
                                      <p:cBhvr>
                                        <p:cTn id="7" dur="1000"/>
                                        <p:tgtEl>
                                          <p:spTgt spid="4"/>
                                        </p:tgtEl>
                                        <p:attrNameLst>
                                          <p:attrName>ppt_x</p:attrName>
                                        </p:attrNameLst>
                                      </p:cBhvr>
                                      <p:tavLst>
                                        <p:tav tm="0">
                                          <p:val>
                                            <p:strVal val="ppt_x"/>
                                          </p:val>
                                        </p:tav>
                                        <p:tav tm="100000">
                                          <p:val>
                                            <p:strVal val="ppt_x"/>
                                          </p:val>
                                        </p:tav>
                                      </p:tavLst>
                                    </p:anim>
                                    <p:anim calcmode="lin" valueType="num">
                                      <p:cBhvr>
                                        <p:cTn id="8" dur="1000"/>
                                        <p:tgtEl>
                                          <p:spTgt spid="4"/>
                                        </p:tgtEl>
                                        <p:attrNameLst>
                                          <p:attrName>ppt_y</p:attrName>
                                        </p:attrNameLst>
                                      </p:cBhvr>
                                      <p:tavLst>
                                        <p:tav tm="0">
                                          <p:val>
                                            <p:strVal val="ppt_y"/>
                                          </p:val>
                                        </p:tav>
                                        <p:tav tm="100000">
                                          <p:val>
                                            <p:strVal val="ppt_y+.1"/>
                                          </p:val>
                                        </p:tav>
                                      </p:tavLst>
                                    </p:anim>
                                    <p:set>
                                      <p:cBhvr>
                                        <p:cTn id="9"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3081565235"/>
              </p:ext>
            </p:extLst>
          </p:nvPr>
        </p:nvGraphicFramePr>
        <p:xfrm>
          <a:off x="1349587" y="3112596"/>
          <a:ext cx="10058400" cy="2529840"/>
        </p:xfrm>
        <a:graphic>
          <a:graphicData uri="http://schemas.openxmlformats.org/drawingml/2006/table">
            <a:tbl>
              <a:tblPr/>
              <a:tblGrid>
                <a:gridCol w="10058400">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Milk Carton: </a:t>
                      </a:r>
                    </a:p>
                    <a:p>
                      <a:pPr algn="ctr"/>
                      <a:r>
                        <a:rPr lang="en-GB" sz="8000" b="1" dirty="0">
                          <a:solidFill>
                            <a:srgbClr val="C800FF"/>
                          </a:solidFill>
                          <a:effectLst/>
                          <a:latin typeface="Comic Sans MS"/>
                        </a:rPr>
                        <a:t>5 years</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3251815" y="4452629"/>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CF09A931-596A-1B46-B868-5CD31B899FAD}"/>
              </a:ext>
            </a:extLst>
          </p:cNvPr>
          <p:cNvPicPr>
            <a:picLocks noChangeAspect="1"/>
          </p:cNvPicPr>
          <p:nvPr/>
        </p:nvPicPr>
        <p:blipFill>
          <a:blip r:embed="rId2"/>
          <a:stretch>
            <a:fillRect/>
          </a:stretch>
        </p:blipFill>
        <p:spPr>
          <a:xfrm>
            <a:off x="272955" y="0"/>
            <a:ext cx="2174031" cy="3426863"/>
          </a:xfrm>
          <a:prstGeom prst="rect">
            <a:avLst/>
          </a:prstGeom>
        </p:spPr>
      </p:pic>
      <p:pic>
        <p:nvPicPr>
          <p:cNvPr id="9" name="Picture 8">
            <a:extLst>
              <a:ext uri="{FF2B5EF4-FFF2-40B4-BE49-F238E27FC236}">
                <a16:creationId xmlns:a16="http://schemas.microsoft.com/office/drawing/2014/main" id="{80E37CED-41F3-E14A-BA48-518D62687B47}"/>
              </a:ext>
            </a:extLst>
          </p:cNvPr>
          <p:cNvPicPr>
            <a:picLocks noChangeAspect="1"/>
          </p:cNvPicPr>
          <p:nvPr/>
        </p:nvPicPr>
        <p:blipFill>
          <a:blip r:embed="rId3"/>
          <a:stretch>
            <a:fillRect/>
          </a:stretch>
        </p:blipFill>
        <p:spPr>
          <a:xfrm>
            <a:off x="8861290" y="735492"/>
            <a:ext cx="1918327" cy="2455459"/>
          </a:xfrm>
          <a:prstGeom prst="rect">
            <a:avLst/>
          </a:prstGeom>
        </p:spPr>
      </p:pic>
    </p:spTree>
    <p:extLst>
      <p:ext uri="{BB962C8B-B14F-4D97-AF65-F5344CB8AC3E}">
        <p14:creationId xmlns:p14="http://schemas.microsoft.com/office/powerpoint/2010/main" val="33466029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304058101"/>
              </p:ext>
            </p:extLst>
          </p:nvPr>
        </p:nvGraphicFramePr>
        <p:xfrm>
          <a:off x="2305317" y="3376353"/>
          <a:ext cx="7572778" cy="2103120"/>
        </p:xfrm>
        <a:graphic>
          <a:graphicData uri="http://schemas.openxmlformats.org/drawingml/2006/table">
            <a:tbl>
              <a:tblPr/>
              <a:tblGrid>
                <a:gridCol w="7572778">
                  <a:extLst>
                    <a:ext uri="{9D8B030D-6E8A-4147-A177-3AD203B41FA5}">
                      <a16:colId xmlns:a16="http://schemas.microsoft.com/office/drawing/2014/main" val="20000"/>
                    </a:ext>
                  </a:extLst>
                </a:gridCol>
              </a:tblGrid>
              <a:tr h="0">
                <a:tc>
                  <a:txBody>
                    <a:bodyPr/>
                    <a:lstStyle/>
                    <a:p>
                      <a:pPr algn="ctr"/>
                      <a:r>
                        <a:rPr lang="en-GB" sz="6600" b="1" dirty="0">
                          <a:solidFill>
                            <a:srgbClr val="000000"/>
                          </a:solidFill>
                          <a:effectLst/>
                          <a:latin typeface="+mj-lt"/>
                        </a:rPr>
                        <a:t>Plastic bag: </a:t>
                      </a:r>
                    </a:p>
                    <a:p>
                      <a:pPr algn="ctr"/>
                      <a:r>
                        <a:rPr lang="en-GB" sz="6600" b="1" dirty="0">
                          <a:solidFill>
                            <a:srgbClr val="C800FF"/>
                          </a:solidFill>
                          <a:effectLst/>
                          <a:latin typeface="Comic Sans MS"/>
                        </a:rPr>
                        <a:t>10-20 years</a:t>
                      </a:r>
                      <a:r>
                        <a:rPr lang="en-GB" sz="6600" b="1" dirty="0">
                          <a:solidFill>
                            <a:srgbClr val="000000"/>
                          </a:solidFill>
                          <a:effectLst/>
                          <a:latin typeface="Comic Sans MS"/>
                        </a:rPr>
                        <a:t> </a:t>
                      </a:r>
                      <a:endParaRPr lang="en-GB" sz="1400"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3084390" y="4540214"/>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71638A68-70D9-1047-A9F5-AB89A6D1302B}"/>
              </a:ext>
            </a:extLst>
          </p:cNvPr>
          <p:cNvPicPr>
            <a:picLocks noChangeAspect="1"/>
          </p:cNvPicPr>
          <p:nvPr/>
        </p:nvPicPr>
        <p:blipFill>
          <a:blip r:embed="rId2"/>
          <a:stretch>
            <a:fillRect/>
          </a:stretch>
        </p:blipFill>
        <p:spPr>
          <a:xfrm>
            <a:off x="272955" y="0"/>
            <a:ext cx="2174031" cy="3426863"/>
          </a:xfrm>
          <a:prstGeom prst="rect">
            <a:avLst/>
          </a:prstGeom>
        </p:spPr>
      </p:pic>
      <p:pic>
        <p:nvPicPr>
          <p:cNvPr id="8" name="Picture 7">
            <a:extLst>
              <a:ext uri="{FF2B5EF4-FFF2-40B4-BE49-F238E27FC236}">
                <a16:creationId xmlns:a16="http://schemas.microsoft.com/office/drawing/2014/main" id="{E9800350-9E78-1149-8CAE-2E201F0EE819}"/>
              </a:ext>
            </a:extLst>
          </p:cNvPr>
          <p:cNvPicPr>
            <a:picLocks noChangeAspect="1"/>
          </p:cNvPicPr>
          <p:nvPr/>
        </p:nvPicPr>
        <p:blipFill>
          <a:blip r:embed="rId3"/>
          <a:stretch>
            <a:fillRect/>
          </a:stretch>
        </p:blipFill>
        <p:spPr>
          <a:xfrm>
            <a:off x="9318755" y="973072"/>
            <a:ext cx="1416231" cy="2453791"/>
          </a:xfrm>
          <a:prstGeom prst="rect">
            <a:avLst/>
          </a:prstGeom>
        </p:spPr>
      </p:pic>
    </p:spTree>
    <p:extLst>
      <p:ext uri="{BB962C8B-B14F-4D97-AF65-F5344CB8AC3E}">
        <p14:creationId xmlns:p14="http://schemas.microsoft.com/office/powerpoint/2010/main" val="400181107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1550444836"/>
              </p:ext>
            </p:extLst>
          </p:nvPr>
        </p:nvGraphicFramePr>
        <p:xfrm>
          <a:off x="3084390" y="3106771"/>
          <a:ext cx="5944914" cy="2529840"/>
        </p:xfrm>
        <a:graphic>
          <a:graphicData uri="http://schemas.openxmlformats.org/drawingml/2006/table">
            <a:tbl>
              <a:tblPr/>
              <a:tblGrid>
                <a:gridCol w="5944914">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Tin can: </a:t>
                      </a:r>
                    </a:p>
                    <a:p>
                      <a:pPr algn="ctr"/>
                      <a:r>
                        <a:rPr lang="en-GB" sz="8000" b="1" dirty="0">
                          <a:solidFill>
                            <a:srgbClr val="C800FF"/>
                          </a:solidFill>
                          <a:effectLst/>
                          <a:latin typeface="Comic Sans MS"/>
                        </a:rPr>
                        <a:t>100 years</a:t>
                      </a:r>
                      <a:r>
                        <a:rPr lang="en-GB" sz="8000" b="1" dirty="0">
                          <a:solidFill>
                            <a:srgbClr val="000000"/>
                          </a:solidFill>
                          <a:effectLst/>
                          <a:latin typeface="Comic Sans MS"/>
                        </a:rPr>
                        <a:t> </a:t>
                      </a:r>
                      <a:endParaRPr lang="en-GB" dirty="0">
                        <a:effectLs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sp>
        <p:nvSpPr>
          <p:cNvPr id="6" name="Rounded Rectangle 5"/>
          <p:cNvSpPr/>
          <p:nvPr/>
        </p:nvSpPr>
        <p:spPr>
          <a:xfrm>
            <a:off x="3084390" y="4484128"/>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7" name="Picture 6">
            <a:extLst>
              <a:ext uri="{FF2B5EF4-FFF2-40B4-BE49-F238E27FC236}">
                <a16:creationId xmlns:a16="http://schemas.microsoft.com/office/drawing/2014/main" id="{FA778789-C78A-394F-A413-DD3D0548CEF7}"/>
              </a:ext>
            </a:extLst>
          </p:cNvPr>
          <p:cNvPicPr>
            <a:picLocks noChangeAspect="1"/>
          </p:cNvPicPr>
          <p:nvPr/>
        </p:nvPicPr>
        <p:blipFill>
          <a:blip r:embed="rId2"/>
          <a:stretch>
            <a:fillRect/>
          </a:stretch>
        </p:blipFill>
        <p:spPr>
          <a:xfrm>
            <a:off x="272955" y="0"/>
            <a:ext cx="2174031" cy="3426863"/>
          </a:xfrm>
          <a:prstGeom prst="rect">
            <a:avLst/>
          </a:prstGeom>
        </p:spPr>
      </p:pic>
      <p:pic>
        <p:nvPicPr>
          <p:cNvPr id="5" name="Picture 4">
            <a:extLst>
              <a:ext uri="{FF2B5EF4-FFF2-40B4-BE49-F238E27FC236}">
                <a16:creationId xmlns:a16="http://schemas.microsoft.com/office/drawing/2014/main" id="{0CBEF56F-FDA8-B74C-8E66-6A8395D59E6B}"/>
              </a:ext>
            </a:extLst>
          </p:cNvPr>
          <p:cNvPicPr>
            <a:picLocks noChangeAspect="1"/>
          </p:cNvPicPr>
          <p:nvPr/>
        </p:nvPicPr>
        <p:blipFill>
          <a:blip r:embed="rId3"/>
          <a:stretch>
            <a:fillRect/>
          </a:stretch>
        </p:blipFill>
        <p:spPr>
          <a:xfrm>
            <a:off x="8580281" y="1179250"/>
            <a:ext cx="2552700" cy="2616200"/>
          </a:xfrm>
          <a:prstGeom prst="rect">
            <a:avLst/>
          </a:prstGeom>
        </p:spPr>
      </p:pic>
    </p:spTree>
    <p:extLst>
      <p:ext uri="{BB962C8B-B14F-4D97-AF65-F5344CB8AC3E}">
        <p14:creationId xmlns:p14="http://schemas.microsoft.com/office/powerpoint/2010/main" val="42659888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6"/>
                                        </p:tgtEl>
                                      </p:cBhvr>
                                    </p:animEffect>
                                    <p:anim calcmode="lin" valueType="num">
                                      <p:cBhvr>
                                        <p:cTn id="7" dur="1000"/>
                                        <p:tgtEl>
                                          <p:spTgt spid="6"/>
                                        </p:tgtEl>
                                        <p:attrNameLst>
                                          <p:attrName>ppt_x</p:attrName>
                                        </p:attrNameLst>
                                      </p:cBhvr>
                                      <p:tavLst>
                                        <p:tav tm="0">
                                          <p:val>
                                            <p:strVal val="ppt_x"/>
                                          </p:val>
                                        </p:tav>
                                        <p:tav tm="100000">
                                          <p:val>
                                            <p:strVal val="ppt_x"/>
                                          </p:val>
                                        </p:tav>
                                      </p:tavLst>
                                    </p:anim>
                                    <p:anim calcmode="lin" valueType="num">
                                      <p:cBhvr>
                                        <p:cTn id="8" dur="1000"/>
                                        <p:tgtEl>
                                          <p:spTgt spid="6"/>
                                        </p:tgtEl>
                                        <p:attrNameLst>
                                          <p:attrName>ppt_y</p:attrName>
                                        </p:attrNameLst>
                                      </p:cBhvr>
                                      <p:tavLst>
                                        <p:tav tm="0">
                                          <p:val>
                                            <p:strVal val="ppt_y"/>
                                          </p:val>
                                        </p:tav>
                                        <p:tav tm="100000">
                                          <p:val>
                                            <p:strVal val="ppt_y+.1"/>
                                          </p:val>
                                        </p:tav>
                                      </p:tavLst>
                                    </p:anim>
                                    <p:set>
                                      <p:cBhvr>
                                        <p:cTn id="9" dur="1" fill="hold">
                                          <p:stCondLst>
                                            <p:cond delay="9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ext uri="{D42A27DB-BD31-4B8C-83A1-F6EECF244321}">
                <p14:modId xmlns:p14="http://schemas.microsoft.com/office/powerpoint/2010/main" val="920172064"/>
              </p:ext>
            </p:extLst>
          </p:nvPr>
        </p:nvGraphicFramePr>
        <p:xfrm>
          <a:off x="2325262" y="3331286"/>
          <a:ext cx="7282762" cy="2529840"/>
        </p:xfrm>
        <a:graphic>
          <a:graphicData uri="http://schemas.openxmlformats.org/drawingml/2006/table">
            <a:tbl>
              <a:tblPr/>
              <a:tblGrid>
                <a:gridCol w="7282762">
                  <a:extLst>
                    <a:ext uri="{9D8B030D-6E8A-4147-A177-3AD203B41FA5}">
                      <a16:colId xmlns:a16="http://schemas.microsoft.com/office/drawing/2014/main" val="20000"/>
                    </a:ext>
                  </a:extLst>
                </a:gridCol>
              </a:tblGrid>
              <a:tr h="0">
                <a:tc>
                  <a:txBody>
                    <a:bodyPr/>
                    <a:lstStyle/>
                    <a:p>
                      <a:pPr algn="ctr"/>
                      <a:r>
                        <a:rPr lang="en-GB" sz="8000" b="1" dirty="0">
                          <a:solidFill>
                            <a:srgbClr val="000000"/>
                          </a:solidFill>
                          <a:effectLst/>
                          <a:latin typeface="+mj-lt"/>
                        </a:rPr>
                        <a:t>Styrofoam: </a:t>
                      </a:r>
                      <a:r>
                        <a:rPr lang="en-GB" sz="8000" dirty="0">
                          <a:solidFill>
                            <a:srgbClr val="FF0000"/>
                          </a:solidFill>
                          <a:effectLst/>
                          <a:latin typeface="+mj-lt"/>
                        </a:rPr>
                        <a:t>Never!!</a:t>
                      </a:r>
                      <a:r>
                        <a:rPr lang="en-GB" sz="8000" b="1" dirty="0">
                          <a:solidFill>
                            <a:srgbClr val="000000"/>
                          </a:solidFill>
                          <a:effectLst/>
                          <a:latin typeface="+mj-lt"/>
                        </a:rPr>
                        <a:t> </a:t>
                      </a:r>
                      <a:endParaRPr lang="en-GB" dirty="0">
                        <a:effectLst/>
                        <a:latin typeface="+mj-lt"/>
                      </a:endParaRP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7169" name="Picture 1"/>
          <p:cNvPicPr>
            <a:picLocks noChangeAspect="1" noChangeArrowheads="1"/>
          </p:cNvPicPr>
          <p:nvPr/>
        </p:nvPicPr>
        <p:blipFill rotWithShape="1">
          <a:blip r:embed="rId2" cstate="print">
            <a:extLst>
              <a:ext uri="{28A0092B-C50C-407E-A947-70E740481C1C}">
                <a14:useLocalDpi xmlns:a14="http://schemas.microsoft.com/office/drawing/2010/main" val="0"/>
              </a:ext>
            </a:extLst>
          </a:blip>
          <a:srcRect l="16061" t="9172" r="14956" b="3979"/>
          <a:stretch/>
        </p:blipFill>
        <p:spPr bwMode="auto">
          <a:xfrm>
            <a:off x="10091985" y="4338419"/>
            <a:ext cx="1426725" cy="1796250"/>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7170"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16292" y="2782097"/>
            <a:ext cx="2070408" cy="1310313"/>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Rounded Rectangle 6"/>
          <p:cNvSpPr/>
          <p:nvPr/>
        </p:nvSpPr>
        <p:spPr>
          <a:xfrm>
            <a:off x="2874296" y="4624797"/>
            <a:ext cx="6078828" cy="1223493"/>
          </a:xfrm>
          <a:prstGeom prst="roundRect">
            <a:avLst/>
          </a:prstGeom>
        </p:spPr>
        <p:style>
          <a:lnRef idx="2">
            <a:schemeClr val="accent5">
              <a:shade val="50000"/>
            </a:schemeClr>
          </a:lnRef>
          <a:fillRef idx="1">
            <a:schemeClr val="accent5"/>
          </a:fillRef>
          <a:effectRef idx="0">
            <a:schemeClr val="accent5"/>
          </a:effectRef>
          <a:fontRef idx="minor">
            <a:schemeClr val="lt1"/>
          </a:fontRef>
        </p:style>
        <p:txBody>
          <a:bodyPr rtlCol="0" anchor="ctr"/>
          <a:lstStyle/>
          <a:p>
            <a:pPr algn="ctr"/>
            <a:endParaRPr lang="en-GB"/>
          </a:p>
        </p:txBody>
      </p:sp>
      <p:pic>
        <p:nvPicPr>
          <p:cNvPr id="8" name="Picture 7">
            <a:extLst>
              <a:ext uri="{FF2B5EF4-FFF2-40B4-BE49-F238E27FC236}">
                <a16:creationId xmlns:a16="http://schemas.microsoft.com/office/drawing/2014/main" id="{6364A499-BA72-8E4D-91B7-3CC74B413566}"/>
              </a:ext>
            </a:extLst>
          </p:cNvPr>
          <p:cNvPicPr>
            <a:picLocks noChangeAspect="1"/>
          </p:cNvPicPr>
          <p:nvPr/>
        </p:nvPicPr>
        <p:blipFill>
          <a:blip r:embed="rId4"/>
          <a:stretch>
            <a:fillRect/>
          </a:stretch>
        </p:blipFill>
        <p:spPr>
          <a:xfrm>
            <a:off x="272955" y="0"/>
            <a:ext cx="2174031" cy="3426863"/>
          </a:xfrm>
          <a:prstGeom prst="rect">
            <a:avLst/>
          </a:prstGeom>
        </p:spPr>
      </p:pic>
    </p:spTree>
    <p:extLst>
      <p:ext uri="{BB962C8B-B14F-4D97-AF65-F5344CB8AC3E}">
        <p14:creationId xmlns:p14="http://schemas.microsoft.com/office/powerpoint/2010/main" val="229959982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xit" presetSubtype="0" fill="hold" grpId="0" nodeType="clickEffect">
                                  <p:stCondLst>
                                    <p:cond delay="0"/>
                                  </p:stCondLst>
                                  <p:childTnLst>
                                    <p:animEffect transition="out" filter="fade">
                                      <p:cBhvr>
                                        <p:cTn id="6" dur="1000"/>
                                        <p:tgtEl>
                                          <p:spTgt spid="7"/>
                                        </p:tgtEl>
                                      </p:cBhvr>
                                    </p:animEffect>
                                    <p:anim calcmode="lin" valueType="num">
                                      <p:cBhvr>
                                        <p:cTn id="7" dur="1000"/>
                                        <p:tgtEl>
                                          <p:spTgt spid="7"/>
                                        </p:tgtEl>
                                        <p:attrNameLst>
                                          <p:attrName>ppt_x</p:attrName>
                                        </p:attrNameLst>
                                      </p:cBhvr>
                                      <p:tavLst>
                                        <p:tav tm="0">
                                          <p:val>
                                            <p:strVal val="ppt_x"/>
                                          </p:val>
                                        </p:tav>
                                        <p:tav tm="100000">
                                          <p:val>
                                            <p:strVal val="ppt_x"/>
                                          </p:val>
                                        </p:tav>
                                      </p:tavLst>
                                    </p:anim>
                                    <p:anim calcmode="lin" valueType="num">
                                      <p:cBhvr>
                                        <p:cTn id="8" dur="1000"/>
                                        <p:tgtEl>
                                          <p:spTgt spid="7"/>
                                        </p:tgtEl>
                                        <p:attrNameLst>
                                          <p:attrName>ppt_y</p:attrName>
                                        </p:attrNameLst>
                                      </p:cBhvr>
                                      <p:tavLst>
                                        <p:tav tm="0">
                                          <p:val>
                                            <p:strVal val="ppt_y"/>
                                          </p:val>
                                        </p:tav>
                                        <p:tav tm="100000">
                                          <p:val>
                                            <p:strVal val="ppt_y+.1"/>
                                          </p:val>
                                        </p:tav>
                                      </p:tavLst>
                                    </p:anim>
                                    <p:set>
                                      <p:cBhvr>
                                        <p:cTn id="9" dur="1" fill="hold">
                                          <p:stCondLst>
                                            <p:cond delay="999"/>
                                          </p:stCondLst>
                                        </p:cTn>
                                        <p:tgtEl>
                                          <p:spTgt spid="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39962</TotalTime>
  <Words>867</Words>
  <Application>Microsoft Macintosh PowerPoint</Application>
  <PresentationFormat>Widescreen</PresentationFormat>
  <Paragraphs>84</Paragraphs>
  <Slides>21</Slides>
  <Notes>1</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21</vt:i4>
      </vt:variant>
    </vt:vector>
  </HeadingPairs>
  <TitlesOfParts>
    <vt:vector size="27" baseType="lpstr">
      <vt:lpstr>Arial</vt:lpstr>
      <vt:lpstr>Calibri</vt:lpstr>
      <vt:lpstr>Calibri Light</vt:lpstr>
      <vt:lpstr>Comic Sans MS</vt:lpstr>
      <vt:lpstr>proxima_nova_bold</vt:lpstr>
      <vt:lpstr>Retrospect</vt:lpstr>
      <vt:lpstr>PowerPoint Presentation</vt:lpstr>
      <vt:lpstr>Lesson 1</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82</cp:revision>
  <dcterms:created xsi:type="dcterms:W3CDTF">2015-12-16T03:40:36Z</dcterms:created>
  <dcterms:modified xsi:type="dcterms:W3CDTF">2021-08-23T05:28:54Z</dcterms:modified>
</cp:coreProperties>
</file>